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9"/>
  </p:notesMasterIdLst>
  <p:sldIdLst>
    <p:sldId id="271"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2" r:id="rId16"/>
    <p:sldId id="273" r:id="rId17"/>
    <p:sldId id="274"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1" d="100"/>
          <a:sy n="71" d="100"/>
        </p:scale>
        <p:origin x="-968"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C1A6A2-C9F7-48AD-AED9-65EB6B2FDD47}" type="doc">
      <dgm:prSet loTypeId="urn:microsoft.com/office/officeart/2005/8/layout/cycle2" loCatId="cycle" qsTypeId="urn:microsoft.com/office/officeart/2005/8/quickstyle/simple1" qsCatId="simple" csTypeId="urn:microsoft.com/office/officeart/2005/8/colors/colorful5" csCatId="colorful" phldr="1"/>
      <dgm:spPr/>
      <dgm:t>
        <a:bodyPr/>
        <a:lstStyle/>
        <a:p>
          <a:endParaRPr lang="en-US"/>
        </a:p>
      </dgm:t>
    </dgm:pt>
    <dgm:pt modelId="{98318F76-7CEA-471C-87F8-305555D76F40}">
      <dgm:prSet custT="1"/>
      <dgm:spPr/>
      <dgm:t>
        <a:bodyPr/>
        <a:lstStyle/>
        <a:p>
          <a:pPr rtl="0">
            <a:spcAft>
              <a:spcPts val="0"/>
            </a:spcAft>
          </a:pPr>
          <a:r>
            <a:rPr lang="en-US" sz="1400" b="1" dirty="0" smtClean="0">
              <a:solidFill>
                <a:schemeClr val="bg2">
                  <a:lumMod val="25000"/>
                </a:schemeClr>
              </a:solidFill>
              <a:latin typeface="+mj-lt"/>
            </a:rPr>
            <a:t>1. Reflect Present Process (within/</a:t>
          </a:r>
        </a:p>
        <a:p>
          <a:pPr rtl="0">
            <a:spcAft>
              <a:spcPts val="0"/>
            </a:spcAft>
          </a:pPr>
          <a:r>
            <a:rPr lang="en-US" sz="1400" b="1" dirty="0" smtClean="0">
              <a:solidFill>
                <a:schemeClr val="bg2">
                  <a:lumMod val="25000"/>
                </a:schemeClr>
              </a:solidFill>
              <a:latin typeface="+mj-lt"/>
            </a:rPr>
            <a:t>between)</a:t>
          </a:r>
          <a:endParaRPr lang="en-US" sz="1400" b="1" dirty="0">
            <a:solidFill>
              <a:schemeClr val="bg2">
                <a:lumMod val="25000"/>
              </a:schemeClr>
            </a:solidFill>
            <a:latin typeface="+mj-lt"/>
          </a:endParaRPr>
        </a:p>
      </dgm:t>
    </dgm:pt>
    <dgm:pt modelId="{CF262966-3692-4863-B098-744AB57C79B8}" type="parTrans" cxnId="{CE07CC7C-EB08-48A6-B207-E5005061BACE}">
      <dgm:prSet/>
      <dgm:spPr/>
      <dgm:t>
        <a:bodyPr/>
        <a:lstStyle/>
        <a:p>
          <a:endParaRPr lang="en-US"/>
        </a:p>
      </dgm:t>
    </dgm:pt>
    <dgm:pt modelId="{0F77FEBD-BD0C-4F53-9069-000C705290E8}" type="sibTrans" cxnId="{CE07CC7C-EB08-48A6-B207-E5005061BACE}">
      <dgm:prSet/>
      <dgm:spPr/>
      <dgm:t>
        <a:bodyPr/>
        <a:lstStyle/>
        <a:p>
          <a:endParaRPr lang="en-US"/>
        </a:p>
      </dgm:t>
    </dgm:pt>
    <dgm:pt modelId="{27DE5F78-E4CB-49E5-8440-6A6E3F7C613A}">
      <dgm:prSet custT="1"/>
      <dgm:spPr/>
      <dgm:t>
        <a:bodyPr/>
        <a:lstStyle/>
        <a:p>
          <a:pPr rtl="0"/>
          <a:r>
            <a:rPr lang="en-US" sz="1400" b="1" dirty="0" smtClean="0">
              <a:solidFill>
                <a:srgbClr val="2A373D"/>
              </a:solidFill>
              <a:latin typeface="+mj-lt"/>
            </a:rPr>
            <a:t>2. Explore more primary, deeper or new emotions.</a:t>
          </a:r>
          <a:endParaRPr lang="en-US" sz="1400" b="1" dirty="0">
            <a:solidFill>
              <a:srgbClr val="2A373D"/>
            </a:solidFill>
            <a:latin typeface="+mj-lt"/>
          </a:endParaRPr>
        </a:p>
      </dgm:t>
    </dgm:pt>
    <dgm:pt modelId="{7E73D052-C98C-425B-95BF-55B77220D326}" type="parTrans" cxnId="{7D707583-0E8A-4D73-AAB1-A6FEC9154D72}">
      <dgm:prSet/>
      <dgm:spPr/>
      <dgm:t>
        <a:bodyPr/>
        <a:lstStyle/>
        <a:p>
          <a:endParaRPr lang="en-US"/>
        </a:p>
      </dgm:t>
    </dgm:pt>
    <dgm:pt modelId="{579974D3-D906-4BB8-9E65-2B8B61CCC9E0}" type="sibTrans" cxnId="{7D707583-0E8A-4D73-AAB1-A6FEC9154D72}">
      <dgm:prSet/>
      <dgm:spPr/>
      <dgm:t>
        <a:bodyPr/>
        <a:lstStyle/>
        <a:p>
          <a:endParaRPr lang="en-US"/>
        </a:p>
      </dgm:t>
    </dgm:pt>
    <dgm:pt modelId="{D26A3EDB-C016-47A9-AFF3-B5ACCD6480CF}">
      <dgm:prSet custT="1"/>
      <dgm:spPr/>
      <dgm:t>
        <a:bodyPr/>
        <a:lstStyle/>
        <a:p>
          <a:pPr rtl="0"/>
          <a:r>
            <a:rPr lang="en-US" sz="1200" b="1" dirty="0" smtClean="0">
              <a:solidFill>
                <a:srgbClr val="2A373D"/>
              </a:solidFill>
              <a:latin typeface="+mj-lt"/>
            </a:rPr>
            <a:t>3. Set up/coherent enactment (disclose more primary emotion to the partner)</a:t>
          </a:r>
          <a:endParaRPr lang="en-US" sz="1200" b="1" dirty="0">
            <a:solidFill>
              <a:srgbClr val="2A373D"/>
            </a:solidFill>
            <a:latin typeface="+mj-lt"/>
          </a:endParaRPr>
        </a:p>
      </dgm:t>
    </dgm:pt>
    <dgm:pt modelId="{F21F4E15-54B3-4122-9E43-AAE32BAA0C0C}" type="parTrans" cxnId="{0E9EA172-081A-4740-ADA1-19FC6544D4D0}">
      <dgm:prSet/>
      <dgm:spPr/>
      <dgm:t>
        <a:bodyPr/>
        <a:lstStyle/>
        <a:p>
          <a:endParaRPr lang="en-US"/>
        </a:p>
      </dgm:t>
    </dgm:pt>
    <dgm:pt modelId="{5A6D60FA-A3D5-4F75-8EE1-20776D2627A2}" type="sibTrans" cxnId="{0E9EA172-081A-4740-ADA1-19FC6544D4D0}">
      <dgm:prSet/>
      <dgm:spPr/>
      <dgm:t>
        <a:bodyPr/>
        <a:lstStyle/>
        <a:p>
          <a:endParaRPr lang="en-US"/>
        </a:p>
      </dgm:t>
    </dgm:pt>
    <dgm:pt modelId="{938C21E5-8B1E-4A8C-8A8B-86F30B0C4D1F}">
      <dgm:prSet custT="1"/>
      <dgm:spPr/>
      <dgm:t>
        <a:bodyPr/>
        <a:lstStyle/>
        <a:p>
          <a:pPr algn="ctr" rtl="0"/>
          <a:r>
            <a:rPr lang="en-US" sz="1400" b="1" dirty="0" smtClean="0">
              <a:solidFill>
                <a:srgbClr val="2A373D"/>
              </a:solidFill>
              <a:latin typeface="+mj-lt"/>
            </a:rPr>
            <a:t>4. Process the Enactment/ How it feels to tell/ hear.</a:t>
          </a:r>
        </a:p>
      </dgm:t>
    </dgm:pt>
    <dgm:pt modelId="{85284C63-C638-427E-B704-DF2A08ABCD62}" type="parTrans" cxnId="{CD2B905D-F60C-4FEB-ABC3-404D6AD55A63}">
      <dgm:prSet/>
      <dgm:spPr/>
      <dgm:t>
        <a:bodyPr/>
        <a:lstStyle/>
        <a:p>
          <a:endParaRPr lang="en-US"/>
        </a:p>
      </dgm:t>
    </dgm:pt>
    <dgm:pt modelId="{89EA7FAB-E602-41B8-9011-5ECB0A46493E}" type="sibTrans" cxnId="{CD2B905D-F60C-4FEB-ABC3-404D6AD55A63}">
      <dgm:prSet/>
      <dgm:spPr/>
      <dgm:t>
        <a:bodyPr/>
        <a:lstStyle/>
        <a:p>
          <a:endParaRPr lang="en-US"/>
        </a:p>
      </dgm:t>
    </dgm:pt>
    <dgm:pt modelId="{9E39987A-A69F-4228-B22D-F3EA31073EA3}">
      <dgm:prSet custT="1"/>
      <dgm:spPr/>
      <dgm:t>
        <a:bodyPr/>
        <a:lstStyle/>
        <a:p>
          <a:pPr rtl="0"/>
          <a:r>
            <a:rPr lang="en-US" sz="1100" b="1" dirty="0" smtClean="0">
              <a:solidFill>
                <a:srgbClr val="2A373D"/>
              </a:solidFill>
              <a:latin typeface="+mj-lt"/>
            </a:rPr>
            <a:t>5. Integrate/Validate/Reflect Process</a:t>
          </a:r>
        </a:p>
        <a:p>
          <a:pPr rtl="0"/>
          <a:r>
            <a:rPr lang="en-US" sz="1100" b="1" dirty="0" smtClean="0">
              <a:solidFill>
                <a:srgbClr val="2A373D"/>
              </a:solidFill>
              <a:latin typeface="+mj-lt"/>
            </a:rPr>
            <a:t>(View of Self, View of Other, Relationship)</a:t>
          </a:r>
        </a:p>
        <a:p>
          <a:pPr rtl="0"/>
          <a:r>
            <a:rPr lang="en-US" sz="1100" b="1" dirty="0" smtClean="0">
              <a:solidFill>
                <a:srgbClr val="2A373D"/>
              </a:solidFill>
              <a:latin typeface="+mj-lt"/>
            </a:rPr>
            <a:t>“Tie a bow”</a:t>
          </a:r>
          <a:endParaRPr lang="en-US" sz="1100" b="1" dirty="0">
            <a:solidFill>
              <a:srgbClr val="2A373D"/>
            </a:solidFill>
            <a:latin typeface="+mj-lt"/>
          </a:endParaRPr>
        </a:p>
      </dgm:t>
    </dgm:pt>
    <dgm:pt modelId="{9A874238-13B9-40A7-AE9C-1A571DD2A714}" type="parTrans" cxnId="{157E2DD4-90BA-4279-8BE8-B5D29D15407A}">
      <dgm:prSet/>
      <dgm:spPr/>
      <dgm:t>
        <a:bodyPr/>
        <a:lstStyle/>
        <a:p>
          <a:endParaRPr lang="en-US"/>
        </a:p>
      </dgm:t>
    </dgm:pt>
    <dgm:pt modelId="{1318941B-164F-4C45-B6AA-6BF5E64F6D45}" type="sibTrans" cxnId="{157E2DD4-90BA-4279-8BE8-B5D29D15407A}">
      <dgm:prSet/>
      <dgm:spPr/>
      <dgm:t>
        <a:bodyPr/>
        <a:lstStyle/>
        <a:p>
          <a:endParaRPr lang="en-US"/>
        </a:p>
      </dgm:t>
    </dgm:pt>
    <dgm:pt modelId="{F0EFE119-0721-41E7-9790-E48F3D324C0A}" type="pres">
      <dgm:prSet presAssocID="{7EC1A6A2-C9F7-48AD-AED9-65EB6B2FDD47}" presName="cycle" presStyleCnt="0">
        <dgm:presLayoutVars>
          <dgm:dir/>
          <dgm:resizeHandles val="exact"/>
        </dgm:presLayoutVars>
      </dgm:prSet>
      <dgm:spPr/>
      <dgm:t>
        <a:bodyPr/>
        <a:lstStyle/>
        <a:p>
          <a:endParaRPr lang="en-US"/>
        </a:p>
      </dgm:t>
    </dgm:pt>
    <dgm:pt modelId="{B7825A58-440D-463D-B5E1-1293B02D6103}" type="pres">
      <dgm:prSet presAssocID="{98318F76-7CEA-471C-87F8-305555D76F40}" presName="node" presStyleLbl="node1" presStyleIdx="0" presStyleCnt="5" custScaleX="101344" custRadScaleRad="100010" custRadScaleInc="-418">
        <dgm:presLayoutVars>
          <dgm:bulletEnabled val="1"/>
        </dgm:presLayoutVars>
      </dgm:prSet>
      <dgm:spPr/>
      <dgm:t>
        <a:bodyPr/>
        <a:lstStyle/>
        <a:p>
          <a:endParaRPr lang="en-US"/>
        </a:p>
      </dgm:t>
    </dgm:pt>
    <dgm:pt modelId="{998CECF6-0BB0-4A60-8A80-E78F71F247B9}" type="pres">
      <dgm:prSet presAssocID="{0F77FEBD-BD0C-4F53-9069-000C705290E8}" presName="sibTrans" presStyleLbl="sibTrans2D1" presStyleIdx="0" presStyleCnt="5"/>
      <dgm:spPr/>
      <dgm:t>
        <a:bodyPr/>
        <a:lstStyle/>
        <a:p>
          <a:endParaRPr lang="en-US"/>
        </a:p>
      </dgm:t>
    </dgm:pt>
    <dgm:pt modelId="{AB90CFE2-8ACE-497A-A5E3-D940168593E0}" type="pres">
      <dgm:prSet presAssocID="{0F77FEBD-BD0C-4F53-9069-000C705290E8}" presName="connectorText" presStyleLbl="sibTrans2D1" presStyleIdx="0" presStyleCnt="5"/>
      <dgm:spPr/>
      <dgm:t>
        <a:bodyPr/>
        <a:lstStyle/>
        <a:p>
          <a:endParaRPr lang="en-US"/>
        </a:p>
      </dgm:t>
    </dgm:pt>
    <dgm:pt modelId="{2D53392A-6EBD-4E5A-9913-BD6238C7C27C}" type="pres">
      <dgm:prSet presAssocID="{27DE5F78-E4CB-49E5-8440-6A6E3F7C613A}" presName="node" presStyleLbl="node1" presStyleIdx="1" presStyleCnt="5">
        <dgm:presLayoutVars>
          <dgm:bulletEnabled val="1"/>
        </dgm:presLayoutVars>
      </dgm:prSet>
      <dgm:spPr/>
      <dgm:t>
        <a:bodyPr/>
        <a:lstStyle/>
        <a:p>
          <a:endParaRPr lang="en-US"/>
        </a:p>
      </dgm:t>
    </dgm:pt>
    <dgm:pt modelId="{15B6D593-7F50-4FE2-8300-ECBD97E65360}" type="pres">
      <dgm:prSet presAssocID="{579974D3-D906-4BB8-9E65-2B8B61CCC9E0}" presName="sibTrans" presStyleLbl="sibTrans2D1" presStyleIdx="1" presStyleCnt="5"/>
      <dgm:spPr/>
      <dgm:t>
        <a:bodyPr/>
        <a:lstStyle/>
        <a:p>
          <a:endParaRPr lang="en-US"/>
        </a:p>
      </dgm:t>
    </dgm:pt>
    <dgm:pt modelId="{41E9C16A-655F-42B3-9939-F547B76936DF}" type="pres">
      <dgm:prSet presAssocID="{579974D3-D906-4BB8-9E65-2B8B61CCC9E0}" presName="connectorText" presStyleLbl="sibTrans2D1" presStyleIdx="1" presStyleCnt="5"/>
      <dgm:spPr/>
      <dgm:t>
        <a:bodyPr/>
        <a:lstStyle/>
        <a:p>
          <a:endParaRPr lang="en-US"/>
        </a:p>
      </dgm:t>
    </dgm:pt>
    <dgm:pt modelId="{4CC4EEED-972E-458C-BF15-13B967248F1B}" type="pres">
      <dgm:prSet presAssocID="{D26A3EDB-C016-47A9-AFF3-B5ACCD6480CF}" presName="node" presStyleLbl="node1" presStyleIdx="2" presStyleCnt="5">
        <dgm:presLayoutVars>
          <dgm:bulletEnabled val="1"/>
        </dgm:presLayoutVars>
      </dgm:prSet>
      <dgm:spPr/>
      <dgm:t>
        <a:bodyPr/>
        <a:lstStyle/>
        <a:p>
          <a:endParaRPr lang="en-US"/>
        </a:p>
      </dgm:t>
    </dgm:pt>
    <dgm:pt modelId="{A240ED51-0883-4A0E-85CC-102448FAA6BA}" type="pres">
      <dgm:prSet presAssocID="{5A6D60FA-A3D5-4F75-8EE1-20776D2627A2}" presName="sibTrans" presStyleLbl="sibTrans2D1" presStyleIdx="2" presStyleCnt="5"/>
      <dgm:spPr/>
      <dgm:t>
        <a:bodyPr/>
        <a:lstStyle/>
        <a:p>
          <a:endParaRPr lang="en-US"/>
        </a:p>
      </dgm:t>
    </dgm:pt>
    <dgm:pt modelId="{55B490A8-422E-401F-9DD6-E0310883809E}" type="pres">
      <dgm:prSet presAssocID="{5A6D60FA-A3D5-4F75-8EE1-20776D2627A2}" presName="connectorText" presStyleLbl="sibTrans2D1" presStyleIdx="2" presStyleCnt="5"/>
      <dgm:spPr/>
      <dgm:t>
        <a:bodyPr/>
        <a:lstStyle/>
        <a:p>
          <a:endParaRPr lang="en-US"/>
        </a:p>
      </dgm:t>
    </dgm:pt>
    <dgm:pt modelId="{822894DD-0198-4398-994A-20E3E21EAC72}" type="pres">
      <dgm:prSet presAssocID="{938C21E5-8B1E-4A8C-8A8B-86F30B0C4D1F}" presName="node" presStyleLbl="node1" presStyleIdx="3" presStyleCnt="5">
        <dgm:presLayoutVars>
          <dgm:bulletEnabled val="1"/>
        </dgm:presLayoutVars>
      </dgm:prSet>
      <dgm:spPr/>
      <dgm:t>
        <a:bodyPr/>
        <a:lstStyle/>
        <a:p>
          <a:endParaRPr lang="en-US"/>
        </a:p>
      </dgm:t>
    </dgm:pt>
    <dgm:pt modelId="{D859D809-0E95-4792-9EEC-8FEAEA40C9C9}" type="pres">
      <dgm:prSet presAssocID="{89EA7FAB-E602-41B8-9011-5ECB0A46493E}" presName="sibTrans" presStyleLbl="sibTrans2D1" presStyleIdx="3" presStyleCnt="5"/>
      <dgm:spPr/>
      <dgm:t>
        <a:bodyPr/>
        <a:lstStyle/>
        <a:p>
          <a:endParaRPr lang="en-US"/>
        </a:p>
      </dgm:t>
    </dgm:pt>
    <dgm:pt modelId="{D3CAE8C6-7391-4294-8BFB-FEF5D8FA8554}" type="pres">
      <dgm:prSet presAssocID="{89EA7FAB-E602-41B8-9011-5ECB0A46493E}" presName="connectorText" presStyleLbl="sibTrans2D1" presStyleIdx="3" presStyleCnt="5"/>
      <dgm:spPr/>
      <dgm:t>
        <a:bodyPr/>
        <a:lstStyle/>
        <a:p>
          <a:endParaRPr lang="en-US"/>
        </a:p>
      </dgm:t>
    </dgm:pt>
    <dgm:pt modelId="{A5317F12-DC52-42E7-B196-D9C31AE61572}" type="pres">
      <dgm:prSet presAssocID="{9E39987A-A69F-4228-B22D-F3EA31073EA3}" presName="node" presStyleLbl="node1" presStyleIdx="4" presStyleCnt="5">
        <dgm:presLayoutVars>
          <dgm:bulletEnabled val="1"/>
        </dgm:presLayoutVars>
      </dgm:prSet>
      <dgm:spPr/>
      <dgm:t>
        <a:bodyPr/>
        <a:lstStyle/>
        <a:p>
          <a:endParaRPr lang="en-US"/>
        </a:p>
      </dgm:t>
    </dgm:pt>
    <dgm:pt modelId="{915EAF47-B5D7-4F15-A626-9CDB6961A8BE}" type="pres">
      <dgm:prSet presAssocID="{1318941B-164F-4C45-B6AA-6BF5E64F6D45}" presName="sibTrans" presStyleLbl="sibTrans2D1" presStyleIdx="4" presStyleCnt="5"/>
      <dgm:spPr/>
      <dgm:t>
        <a:bodyPr/>
        <a:lstStyle/>
        <a:p>
          <a:endParaRPr lang="en-US"/>
        </a:p>
      </dgm:t>
    </dgm:pt>
    <dgm:pt modelId="{7F2FB5A7-972E-4C1C-9C23-FC5C94068998}" type="pres">
      <dgm:prSet presAssocID="{1318941B-164F-4C45-B6AA-6BF5E64F6D45}" presName="connectorText" presStyleLbl="sibTrans2D1" presStyleIdx="4" presStyleCnt="5"/>
      <dgm:spPr/>
      <dgm:t>
        <a:bodyPr/>
        <a:lstStyle/>
        <a:p>
          <a:endParaRPr lang="en-US"/>
        </a:p>
      </dgm:t>
    </dgm:pt>
  </dgm:ptLst>
  <dgm:cxnLst>
    <dgm:cxn modelId="{01397362-2706-1547-87EE-3273EDED7819}" type="presOf" srcId="{1318941B-164F-4C45-B6AA-6BF5E64F6D45}" destId="{915EAF47-B5D7-4F15-A626-9CDB6961A8BE}" srcOrd="0" destOrd="0" presId="urn:microsoft.com/office/officeart/2005/8/layout/cycle2"/>
    <dgm:cxn modelId="{F6675560-B283-234A-96DF-301B5E32EE3B}" type="presOf" srcId="{0F77FEBD-BD0C-4F53-9069-000C705290E8}" destId="{998CECF6-0BB0-4A60-8A80-E78F71F247B9}" srcOrd="0" destOrd="0" presId="urn:microsoft.com/office/officeart/2005/8/layout/cycle2"/>
    <dgm:cxn modelId="{DFF3EB00-114E-2E48-879D-E33E598A115B}" type="presOf" srcId="{579974D3-D906-4BB8-9E65-2B8B61CCC9E0}" destId="{41E9C16A-655F-42B3-9939-F547B76936DF}" srcOrd="1" destOrd="0" presId="urn:microsoft.com/office/officeart/2005/8/layout/cycle2"/>
    <dgm:cxn modelId="{E5D91499-A4A6-994B-807A-EE85C2CF3ADD}" type="presOf" srcId="{938C21E5-8B1E-4A8C-8A8B-86F30B0C4D1F}" destId="{822894DD-0198-4398-994A-20E3E21EAC72}" srcOrd="0" destOrd="0" presId="urn:microsoft.com/office/officeart/2005/8/layout/cycle2"/>
    <dgm:cxn modelId="{0E9EA172-081A-4740-ADA1-19FC6544D4D0}" srcId="{7EC1A6A2-C9F7-48AD-AED9-65EB6B2FDD47}" destId="{D26A3EDB-C016-47A9-AFF3-B5ACCD6480CF}" srcOrd="2" destOrd="0" parTransId="{F21F4E15-54B3-4122-9E43-AAE32BAA0C0C}" sibTransId="{5A6D60FA-A3D5-4F75-8EE1-20776D2627A2}"/>
    <dgm:cxn modelId="{AF3DE8AA-7772-654D-AC99-EC7AE9AC77C7}" type="presOf" srcId="{89EA7FAB-E602-41B8-9011-5ECB0A46493E}" destId="{D3CAE8C6-7391-4294-8BFB-FEF5D8FA8554}" srcOrd="1" destOrd="0" presId="urn:microsoft.com/office/officeart/2005/8/layout/cycle2"/>
    <dgm:cxn modelId="{7298D60E-D600-7343-B088-994C1E16CF08}" type="presOf" srcId="{7EC1A6A2-C9F7-48AD-AED9-65EB6B2FDD47}" destId="{F0EFE119-0721-41E7-9790-E48F3D324C0A}" srcOrd="0" destOrd="0" presId="urn:microsoft.com/office/officeart/2005/8/layout/cycle2"/>
    <dgm:cxn modelId="{CD2B905D-F60C-4FEB-ABC3-404D6AD55A63}" srcId="{7EC1A6A2-C9F7-48AD-AED9-65EB6B2FDD47}" destId="{938C21E5-8B1E-4A8C-8A8B-86F30B0C4D1F}" srcOrd="3" destOrd="0" parTransId="{85284C63-C638-427E-B704-DF2A08ABCD62}" sibTransId="{89EA7FAB-E602-41B8-9011-5ECB0A46493E}"/>
    <dgm:cxn modelId="{EC6B5286-EADC-2443-B5DC-0DF89CFC2BE0}" type="presOf" srcId="{5A6D60FA-A3D5-4F75-8EE1-20776D2627A2}" destId="{55B490A8-422E-401F-9DD6-E0310883809E}" srcOrd="1" destOrd="0" presId="urn:microsoft.com/office/officeart/2005/8/layout/cycle2"/>
    <dgm:cxn modelId="{65B1ECA3-AE82-644D-BB62-0AD88A5AB70A}" type="presOf" srcId="{0F77FEBD-BD0C-4F53-9069-000C705290E8}" destId="{AB90CFE2-8ACE-497A-A5E3-D940168593E0}" srcOrd="1" destOrd="0" presId="urn:microsoft.com/office/officeart/2005/8/layout/cycle2"/>
    <dgm:cxn modelId="{C64946FA-A5E9-914F-AB0C-74A9F3B4C35B}" type="presOf" srcId="{89EA7FAB-E602-41B8-9011-5ECB0A46493E}" destId="{D859D809-0E95-4792-9EEC-8FEAEA40C9C9}" srcOrd="0" destOrd="0" presId="urn:microsoft.com/office/officeart/2005/8/layout/cycle2"/>
    <dgm:cxn modelId="{13037330-47A1-1647-94B8-39768B1A5AD0}" type="presOf" srcId="{1318941B-164F-4C45-B6AA-6BF5E64F6D45}" destId="{7F2FB5A7-972E-4C1C-9C23-FC5C94068998}" srcOrd="1" destOrd="0" presId="urn:microsoft.com/office/officeart/2005/8/layout/cycle2"/>
    <dgm:cxn modelId="{3995F750-268C-E540-9CEB-14B43CECAC2F}" type="presOf" srcId="{27DE5F78-E4CB-49E5-8440-6A6E3F7C613A}" destId="{2D53392A-6EBD-4E5A-9913-BD6238C7C27C}" srcOrd="0" destOrd="0" presId="urn:microsoft.com/office/officeart/2005/8/layout/cycle2"/>
    <dgm:cxn modelId="{287C4BAD-5031-974A-B65B-24AEC4E40895}" type="presOf" srcId="{9E39987A-A69F-4228-B22D-F3EA31073EA3}" destId="{A5317F12-DC52-42E7-B196-D9C31AE61572}" srcOrd="0" destOrd="0" presId="urn:microsoft.com/office/officeart/2005/8/layout/cycle2"/>
    <dgm:cxn modelId="{157E2DD4-90BA-4279-8BE8-B5D29D15407A}" srcId="{7EC1A6A2-C9F7-48AD-AED9-65EB6B2FDD47}" destId="{9E39987A-A69F-4228-B22D-F3EA31073EA3}" srcOrd="4" destOrd="0" parTransId="{9A874238-13B9-40A7-AE9C-1A571DD2A714}" sibTransId="{1318941B-164F-4C45-B6AA-6BF5E64F6D45}"/>
    <dgm:cxn modelId="{A7FC0AA2-A51E-3849-B959-19E0E51E5C20}" type="presOf" srcId="{5A6D60FA-A3D5-4F75-8EE1-20776D2627A2}" destId="{A240ED51-0883-4A0E-85CC-102448FAA6BA}" srcOrd="0" destOrd="0" presId="urn:microsoft.com/office/officeart/2005/8/layout/cycle2"/>
    <dgm:cxn modelId="{CE07CC7C-EB08-48A6-B207-E5005061BACE}" srcId="{7EC1A6A2-C9F7-48AD-AED9-65EB6B2FDD47}" destId="{98318F76-7CEA-471C-87F8-305555D76F40}" srcOrd="0" destOrd="0" parTransId="{CF262966-3692-4863-B098-744AB57C79B8}" sibTransId="{0F77FEBD-BD0C-4F53-9069-000C705290E8}"/>
    <dgm:cxn modelId="{DB58D660-0BAE-AD44-A162-540DAB984573}" type="presOf" srcId="{D26A3EDB-C016-47A9-AFF3-B5ACCD6480CF}" destId="{4CC4EEED-972E-458C-BF15-13B967248F1B}" srcOrd="0" destOrd="0" presId="urn:microsoft.com/office/officeart/2005/8/layout/cycle2"/>
    <dgm:cxn modelId="{A7C8507E-BA30-4940-94A9-A221DB71F7A6}" type="presOf" srcId="{579974D3-D906-4BB8-9E65-2B8B61CCC9E0}" destId="{15B6D593-7F50-4FE2-8300-ECBD97E65360}" srcOrd="0" destOrd="0" presId="urn:microsoft.com/office/officeart/2005/8/layout/cycle2"/>
    <dgm:cxn modelId="{7D707583-0E8A-4D73-AAB1-A6FEC9154D72}" srcId="{7EC1A6A2-C9F7-48AD-AED9-65EB6B2FDD47}" destId="{27DE5F78-E4CB-49E5-8440-6A6E3F7C613A}" srcOrd="1" destOrd="0" parTransId="{7E73D052-C98C-425B-95BF-55B77220D326}" sibTransId="{579974D3-D906-4BB8-9E65-2B8B61CCC9E0}"/>
    <dgm:cxn modelId="{65A76349-A519-F647-BD5E-A5845641CCB3}" type="presOf" srcId="{98318F76-7CEA-471C-87F8-305555D76F40}" destId="{B7825A58-440D-463D-B5E1-1293B02D6103}" srcOrd="0" destOrd="0" presId="urn:microsoft.com/office/officeart/2005/8/layout/cycle2"/>
    <dgm:cxn modelId="{95878160-11DC-D744-B138-DF50E2C91686}" type="presParOf" srcId="{F0EFE119-0721-41E7-9790-E48F3D324C0A}" destId="{B7825A58-440D-463D-B5E1-1293B02D6103}" srcOrd="0" destOrd="0" presId="urn:microsoft.com/office/officeart/2005/8/layout/cycle2"/>
    <dgm:cxn modelId="{5302C6ED-0CC4-854D-8DCE-55F1E65CD297}" type="presParOf" srcId="{F0EFE119-0721-41E7-9790-E48F3D324C0A}" destId="{998CECF6-0BB0-4A60-8A80-E78F71F247B9}" srcOrd="1" destOrd="0" presId="urn:microsoft.com/office/officeart/2005/8/layout/cycle2"/>
    <dgm:cxn modelId="{D74159DC-2D10-2B4B-9B19-CA1E1B5A08D0}" type="presParOf" srcId="{998CECF6-0BB0-4A60-8A80-E78F71F247B9}" destId="{AB90CFE2-8ACE-497A-A5E3-D940168593E0}" srcOrd="0" destOrd="0" presId="urn:microsoft.com/office/officeart/2005/8/layout/cycle2"/>
    <dgm:cxn modelId="{3CA3E26F-3F45-4E4B-AC73-06CBD750E973}" type="presParOf" srcId="{F0EFE119-0721-41E7-9790-E48F3D324C0A}" destId="{2D53392A-6EBD-4E5A-9913-BD6238C7C27C}" srcOrd="2" destOrd="0" presId="urn:microsoft.com/office/officeart/2005/8/layout/cycle2"/>
    <dgm:cxn modelId="{48575263-50FB-244D-B95B-1F451D22DF43}" type="presParOf" srcId="{F0EFE119-0721-41E7-9790-E48F3D324C0A}" destId="{15B6D593-7F50-4FE2-8300-ECBD97E65360}" srcOrd="3" destOrd="0" presId="urn:microsoft.com/office/officeart/2005/8/layout/cycle2"/>
    <dgm:cxn modelId="{E109EEBC-C234-7F48-AACF-9F0153ABF20D}" type="presParOf" srcId="{15B6D593-7F50-4FE2-8300-ECBD97E65360}" destId="{41E9C16A-655F-42B3-9939-F547B76936DF}" srcOrd="0" destOrd="0" presId="urn:microsoft.com/office/officeart/2005/8/layout/cycle2"/>
    <dgm:cxn modelId="{BFC864C6-65C8-8B49-BEB8-1A8D5C1C7BFA}" type="presParOf" srcId="{F0EFE119-0721-41E7-9790-E48F3D324C0A}" destId="{4CC4EEED-972E-458C-BF15-13B967248F1B}" srcOrd="4" destOrd="0" presId="urn:microsoft.com/office/officeart/2005/8/layout/cycle2"/>
    <dgm:cxn modelId="{7C5285DF-90D4-1947-B521-BA00F4EF8FDB}" type="presParOf" srcId="{F0EFE119-0721-41E7-9790-E48F3D324C0A}" destId="{A240ED51-0883-4A0E-85CC-102448FAA6BA}" srcOrd="5" destOrd="0" presId="urn:microsoft.com/office/officeart/2005/8/layout/cycle2"/>
    <dgm:cxn modelId="{44657F5C-94B8-0C4D-9B4E-FC7B820C85D7}" type="presParOf" srcId="{A240ED51-0883-4A0E-85CC-102448FAA6BA}" destId="{55B490A8-422E-401F-9DD6-E0310883809E}" srcOrd="0" destOrd="0" presId="urn:microsoft.com/office/officeart/2005/8/layout/cycle2"/>
    <dgm:cxn modelId="{AE4BADD9-DD63-D84E-B3CC-6FE9274C00EB}" type="presParOf" srcId="{F0EFE119-0721-41E7-9790-E48F3D324C0A}" destId="{822894DD-0198-4398-994A-20E3E21EAC72}" srcOrd="6" destOrd="0" presId="urn:microsoft.com/office/officeart/2005/8/layout/cycle2"/>
    <dgm:cxn modelId="{914828D8-1540-7C4C-910E-5DDC48725E13}" type="presParOf" srcId="{F0EFE119-0721-41E7-9790-E48F3D324C0A}" destId="{D859D809-0E95-4792-9EEC-8FEAEA40C9C9}" srcOrd="7" destOrd="0" presId="urn:microsoft.com/office/officeart/2005/8/layout/cycle2"/>
    <dgm:cxn modelId="{8FDAC24F-FCA4-9843-8C34-21EFDFE953DF}" type="presParOf" srcId="{D859D809-0E95-4792-9EEC-8FEAEA40C9C9}" destId="{D3CAE8C6-7391-4294-8BFB-FEF5D8FA8554}" srcOrd="0" destOrd="0" presId="urn:microsoft.com/office/officeart/2005/8/layout/cycle2"/>
    <dgm:cxn modelId="{6F6E73D6-D6A8-0842-85AA-D7088AF202A2}" type="presParOf" srcId="{F0EFE119-0721-41E7-9790-E48F3D324C0A}" destId="{A5317F12-DC52-42E7-B196-D9C31AE61572}" srcOrd="8" destOrd="0" presId="urn:microsoft.com/office/officeart/2005/8/layout/cycle2"/>
    <dgm:cxn modelId="{6435263F-C5E5-0046-85AB-6E6AE58E07E8}" type="presParOf" srcId="{F0EFE119-0721-41E7-9790-E48F3D324C0A}" destId="{915EAF47-B5D7-4F15-A626-9CDB6961A8BE}" srcOrd="9" destOrd="0" presId="urn:microsoft.com/office/officeart/2005/8/layout/cycle2"/>
    <dgm:cxn modelId="{EC8A9C0D-F1AF-DE4A-820A-9A0079767E7B}" type="presParOf" srcId="{915EAF47-B5D7-4F15-A626-9CDB6961A8BE}" destId="{7F2FB5A7-972E-4C1C-9C23-FC5C94068998}"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825A58-440D-463D-B5E1-1293B02D6103}">
      <dsp:nvSpPr>
        <dsp:cNvPr id="0" name=""/>
        <dsp:cNvSpPr/>
      </dsp:nvSpPr>
      <dsp:spPr>
        <a:xfrm>
          <a:off x="4254992" y="0"/>
          <a:ext cx="1841011" cy="1816596"/>
        </a:xfrm>
        <a:prstGeom prst="ellipse">
          <a:avLst/>
        </a:prstGeom>
        <a:solidFill>
          <a:schemeClr val="accent5">
            <a:hueOff val="0"/>
            <a:satOff val="0"/>
            <a:lumOff val="0"/>
            <a:alphaOff val="0"/>
          </a:schemeClr>
        </a:solidFill>
        <a:ln w="317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ts val="0"/>
            </a:spcAft>
          </a:pPr>
          <a:r>
            <a:rPr lang="en-US" sz="1400" b="1" kern="1200" dirty="0" smtClean="0">
              <a:solidFill>
                <a:schemeClr val="bg2">
                  <a:lumMod val="25000"/>
                </a:schemeClr>
              </a:solidFill>
              <a:latin typeface="+mj-lt"/>
            </a:rPr>
            <a:t>1. Reflect Present Process (within/</a:t>
          </a:r>
        </a:p>
        <a:p>
          <a:pPr lvl="0" algn="ctr" defTabSz="622300" rtl="0">
            <a:lnSpc>
              <a:spcPct val="90000"/>
            </a:lnSpc>
            <a:spcBef>
              <a:spcPct val="0"/>
            </a:spcBef>
            <a:spcAft>
              <a:spcPts val="0"/>
            </a:spcAft>
          </a:pPr>
          <a:r>
            <a:rPr lang="en-US" sz="1400" b="1" kern="1200" dirty="0" smtClean="0">
              <a:solidFill>
                <a:schemeClr val="bg2">
                  <a:lumMod val="25000"/>
                </a:schemeClr>
              </a:solidFill>
              <a:latin typeface="+mj-lt"/>
            </a:rPr>
            <a:t>between)</a:t>
          </a:r>
          <a:endParaRPr lang="en-US" sz="1400" b="1" kern="1200" dirty="0">
            <a:solidFill>
              <a:schemeClr val="bg2">
                <a:lumMod val="25000"/>
              </a:schemeClr>
            </a:solidFill>
            <a:latin typeface="+mj-lt"/>
          </a:endParaRPr>
        </a:p>
      </dsp:txBody>
      <dsp:txXfrm>
        <a:off x="4524602" y="266034"/>
        <a:ext cx="1301791" cy="1284528"/>
      </dsp:txXfrm>
    </dsp:sp>
    <dsp:sp modelId="{998CECF6-0BB0-4A60-8A80-E78F71F247B9}">
      <dsp:nvSpPr>
        <dsp:cNvPr id="0" name=""/>
        <dsp:cNvSpPr/>
      </dsp:nvSpPr>
      <dsp:spPr>
        <a:xfrm rot="2155722">
          <a:off x="6033868" y="1398823"/>
          <a:ext cx="483169" cy="613101"/>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155700">
            <a:lnSpc>
              <a:spcPct val="90000"/>
            </a:lnSpc>
            <a:spcBef>
              <a:spcPct val="0"/>
            </a:spcBef>
            <a:spcAft>
              <a:spcPct val="35000"/>
            </a:spcAft>
          </a:pPr>
          <a:endParaRPr lang="en-US" sz="2600" kern="1200"/>
        </a:p>
      </dsp:txBody>
      <dsp:txXfrm>
        <a:off x="6047657" y="1478916"/>
        <a:ext cx="338218" cy="367861"/>
      </dsp:txXfrm>
    </dsp:sp>
    <dsp:sp modelId="{2D53392A-6EBD-4E5A-9913-BD6238C7C27C}">
      <dsp:nvSpPr>
        <dsp:cNvPr id="0" name=""/>
        <dsp:cNvSpPr/>
      </dsp:nvSpPr>
      <dsp:spPr>
        <a:xfrm>
          <a:off x="6482820" y="1605534"/>
          <a:ext cx="1816596" cy="1816596"/>
        </a:xfrm>
        <a:prstGeom prst="ellipse">
          <a:avLst/>
        </a:prstGeom>
        <a:solidFill>
          <a:schemeClr val="accent5">
            <a:hueOff val="-1255142"/>
            <a:satOff val="10273"/>
            <a:lumOff val="-1666"/>
            <a:alphaOff val="0"/>
          </a:schemeClr>
        </a:solidFill>
        <a:ln w="317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ct val="35000"/>
            </a:spcAft>
          </a:pPr>
          <a:r>
            <a:rPr lang="en-US" sz="1400" b="1" kern="1200" dirty="0" smtClean="0">
              <a:solidFill>
                <a:srgbClr val="2A373D"/>
              </a:solidFill>
              <a:latin typeface="+mj-lt"/>
            </a:rPr>
            <a:t>2. Explore more primary, deeper or new emotions.</a:t>
          </a:r>
          <a:endParaRPr lang="en-US" sz="1400" b="1" kern="1200" dirty="0">
            <a:solidFill>
              <a:srgbClr val="2A373D"/>
            </a:solidFill>
            <a:latin typeface="+mj-lt"/>
          </a:endParaRPr>
        </a:p>
      </dsp:txBody>
      <dsp:txXfrm>
        <a:off x="6748854" y="1871568"/>
        <a:ext cx="1284528" cy="1284528"/>
      </dsp:txXfrm>
    </dsp:sp>
    <dsp:sp modelId="{15B6D593-7F50-4FE2-8300-ECBD97E65360}">
      <dsp:nvSpPr>
        <dsp:cNvPr id="0" name=""/>
        <dsp:cNvSpPr/>
      </dsp:nvSpPr>
      <dsp:spPr>
        <a:xfrm rot="6480000">
          <a:off x="6731029" y="3492957"/>
          <a:ext cx="484694" cy="613101"/>
        </a:xfrm>
        <a:prstGeom prst="rightArrow">
          <a:avLst>
            <a:gd name="adj1" fmla="val 60000"/>
            <a:gd name="adj2" fmla="val 50000"/>
          </a:avLst>
        </a:prstGeom>
        <a:solidFill>
          <a:schemeClr val="accent5">
            <a:hueOff val="-1255142"/>
            <a:satOff val="10273"/>
            <a:lumOff val="-166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155700">
            <a:lnSpc>
              <a:spcPct val="90000"/>
            </a:lnSpc>
            <a:spcBef>
              <a:spcPct val="0"/>
            </a:spcBef>
            <a:spcAft>
              <a:spcPct val="35000"/>
            </a:spcAft>
          </a:pPr>
          <a:endParaRPr lang="en-US" sz="2600" kern="1200"/>
        </a:p>
      </dsp:txBody>
      <dsp:txXfrm rot="10800000">
        <a:off x="6826200" y="3546431"/>
        <a:ext cx="339286" cy="367861"/>
      </dsp:txXfrm>
    </dsp:sp>
    <dsp:sp modelId="{4CC4EEED-972E-458C-BF15-13B967248F1B}">
      <dsp:nvSpPr>
        <dsp:cNvPr id="0" name=""/>
        <dsp:cNvSpPr/>
      </dsp:nvSpPr>
      <dsp:spPr>
        <a:xfrm>
          <a:off x="5638859" y="4202978"/>
          <a:ext cx="1816596" cy="1816596"/>
        </a:xfrm>
        <a:prstGeom prst="ellipse">
          <a:avLst/>
        </a:prstGeom>
        <a:solidFill>
          <a:schemeClr val="accent5">
            <a:hueOff val="-2510283"/>
            <a:satOff val="20547"/>
            <a:lumOff val="-3333"/>
            <a:alphaOff val="0"/>
          </a:schemeClr>
        </a:solidFill>
        <a:ln w="317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rtl="0">
            <a:lnSpc>
              <a:spcPct val="90000"/>
            </a:lnSpc>
            <a:spcBef>
              <a:spcPct val="0"/>
            </a:spcBef>
            <a:spcAft>
              <a:spcPct val="35000"/>
            </a:spcAft>
          </a:pPr>
          <a:r>
            <a:rPr lang="en-US" sz="1200" b="1" kern="1200" dirty="0" smtClean="0">
              <a:solidFill>
                <a:srgbClr val="2A373D"/>
              </a:solidFill>
              <a:latin typeface="+mj-lt"/>
            </a:rPr>
            <a:t>3. Set up/coherent enactment (disclose more primary emotion to the partner)</a:t>
          </a:r>
          <a:endParaRPr lang="en-US" sz="1200" b="1" kern="1200" dirty="0">
            <a:solidFill>
              <a:srgbClr val="2A373D"/>
            </a:solidFill>
            <a:latin typeface="+mj-lt"/>
          </a:endParaRPr>
        </a:p>
      </dsp:txBody>
      <dsp:txXfrm>
        <a:off x="5904893" y="4469012"/>
        <a:ext cx="1284528" cy="1284528"/>
      </dsp:txXfrm>
    </dsp:sp>
    <dsp:sp modelId="{A240ED51-0883-4A0E-85CC-102448FAA6BA}">
      <dsp:nvSpPr>
        <dsp:cNvPr id="0" name=""/>
        <dsp:cNvSpPr/>
      </dsp:nvSpPr>
      <dsp:spPr>
        <a:xfrm rot="10800000">
          <a:off x="4952970" y="4804726"/>
          <a:ext cx="484694" cy="613101"/>
        </a:xfrm>
        <a:prstGeom prst="rightArrow">
          <a:avLst>
            <a:gd name="adj1" fmla="val 60000"/>
            <a:gd name="adj2" fmla="val 50000"/>
          </a:avLst>
        </a:prstGeom>
        <a:solidFill>
          <a:schemeClr val="accent5">
            <a:hueOff val="-2510283"/>
            <a:satOff val="20547"/>
            <a:lumOff val="-333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155700">
            <a:lnSpc>
              <a:spcPct val="90000"/>
            </a:lnSpc>
            <a:spcBef>
              <a:spcPct val="0"/>
            </a:spcBef>
            <a:spcAft>
              <a:spcPct val="35000"/>
            </a:spcAft>
          </a:pPr>
          <a:endParaRPr lang="en-US" sz="2600" kern="1200"/>
        </a:p>
      </dsp:txBody>
      <dsp:txXfrm rot="10800000">
        <a:off x="5098378" y="4927346"/>
        <a:ext cx="339286" cy="367861"/>
      </dsp:txXfrm>
    </dsp:sp>
    <dsp:sp modelId="{822894DD-0198-4398-994A-20E3E21EAC72}">
      <dsp:nvSpPr>
        <dsp:cNvPr id="0" name=""/>
        <dsp:cNvSpPr/>
      </dsp:nvSpPr>
      <dsp:spPr>
        <a:xfrm>
          <a:off x="2907744" y="4202978"/>
          <a:ext cx="1816596" cy="1816596"/>
        </a:xfrm>
        <a:prstGeom prst="ellipse">
          <a:avLst/>
        </a:prstGeom>
        <a:solidFill>
          <a:schemeClr val="accent5">
            <a:hueOff val="-3765425"/>
            <a:satOff val="30820"/>
            <a:lumOff val="-4999"/>
            <a:alphaOff val="0"/>
          </a:schemeClr>
        </a:solidFill>
        <a:ln w="317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ct val="35000"/>
            </a:spcAft>
          </a:pPr>
          <a:r>
            <a:rPr lang="en-US" sz="1400" b="1" kern="1200" dirty="0" smtClean="0">
              <a:solidFill>
                <a:srgbClr val="2A373D"/>
              </a:solidFill>
              <a:latin typeface="+mj-lt"/>
            </a:rPr>
            <a:t>4. Process the Enactment/ How it feels to tell/ hear.</a:t>
          </a:r>
        </a:p>
      </dsp:txBody>
      <dsp:txXfrm>
        <a:off x="3173778" y="4469012"/>
        <a:ext cx="1284528" cy="1284528"/>
      </dsp:txXfrm>
    </dsp:sp>
    <dsp:sp modelId="{D859D809-0E95-4792-9EEC-8FEAEA40C9C9}">
      <dsp:nvSpPr>
        <dsp:cNvPr id="0" name=""/>
        <dsp:cNvSpPr/>
      </dsp:nvSpPr>
      <dsp:spPr>
        <a:xfrm rot="15120000">
          <a:off x="3155953" y="3519050"/>
          <a:ext cx="484694" cy="613101"/>
        </a:xfrm>
        <a:prstGeom prst="rightArrow">
          <a:avLst>
            <a:gd name="adj1" fmla="val 60000"/>
            <a:gd name="adj2" fmla="val 50000"/>
          </a:avLst>
        </a:prstGeom>
        <a:solidFill>
          <a:schemeClr val="accent5">
            <a:hueOff val="-3765425"/>
            <a:satOff val="30820"/>
            <a:lumOff val="-4999"/>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155700">
            <a:lnSpc>
              <a:spcPct val="90000"/>
            </a:lnSpc>
            <a:spcBef>
              <a:spcPct val="0"/>
            </a:spcBef>
            <a:spcAft>
              <a:spcPct val="35000"/>
            </a:spcAft>
          </a:pPr>
          <a:endParaRPr lang="en-US" sz="2600" kern="1200"/>
        </a:p>
      </dsp:txBody>
      <dsp:txXfrm rot="10800000">
        <a:off x="3251124" y="3710816"/>
        <a:ext cx="339286" cy="367861"/>
      </dsp:txXfrm>
    </dsp:sp>
    <dsp:sp modelId="{A5317F12-DC52-42E7-B196-D9C31AE61572}">
      <dsp:nvSpPr>
        <dsp:cNvPr id="0" name=""/>
        <dsp:cNvSpPr/>
      </dsp:nvSpPr>
      <dsp:spPr>
        <a:xfrm>
          <a:off x="2063783" y="1605534"/>
          <a:ext cx="1816596" cy="1816596"/>
        </a:xfrm>
        <a:prstGeom prst="ellipse">
          <a:avLst/>
        </a:prstGeom>
        <a:solidFill>
          <a:schemeClr val="accent5">
            <a:hueOff val="-5020566"/>
            <a:satOff val="41093"/>
            <a:lumOff val="-6666"/>
            <a:alphaOff val="0"/>
          </a:schemeClr>
        </a:solidFill>
        <a:ln w="317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rtl="0">
            <a:lnSpc>
              <a:spcPct val="90000"/>
            </a:lnSpc>
            <a:spcBef>
              <a:spcPct val="0"/>
            </a:spcBef>
            <a:spcAft>
              <a:spcPct val="35000"/>
            </a:spcAft>
          </a:pPr>
          <a:r>
            <a:rPr lang="en-US" sz="1100" b="1" kern="1200" dirty="0" smtClean="0">
              <a:solidFill>
                <a:srgbClr val="2A373D"/>
              </a:solidFill>
              <a:latin typeface="+mj-lt"/>
            </a:rPr>
            <a:t>5. Integrate/Validate/Reflect Process</a:t>
          </a:r>
        </a:p>
        <a:p>
          <a:pPr lvl="0" algn="ctr" defTabSz="488950" rtl="0">
            <a:lnSpc>
              <a:spcPct val="90000"/>
            </a:lnSpc>
            <a:spcBef>
              <a:spcPct val="0"/>
            </a:spcBef>
            <a:spcAft>
              <a:spcPct val="35000"/>
            </a:spcAft>
          </a:pPr>
          <a:r>
            <a:rPr lang="en-US" sz="1100" b="1" kern="1200" dirty="0" smtClean="0">
              <a:solidFill>
                <a:srgbClr val="2A373D"/>
              </a:solidFill>
              <a:latin typeface="+mj-lt"/>
            </a:rPr>
            <a:t>(View of Self, View of Other, Relationship)</a:t>
          </a:r>
        </a:p>
        <a:p>
          <a:pPr lvl="0" algn="ctr" defTabSz="488950" rtl="0">
            <a:lnSpc>
              <a:spcPct val="90000"/>
            </a:lnSpc>
            <a:spcBef>
              <a:spcPct val="0"/>
            </a:spcBef>
            <a:spcAft>
              <a:spcPct val="35000"/>
            </a:spcAft>
          </a:pPr>
          <a:r>
            <a:rPr lang="en-US" sz="1100" b="1" kern="1200" dirty="0" smtClean="0">
              <a:solidFill>
                <a:srgbClr val="2A373D"/>
              </a:solidFill>
              <a:latin typeface="+mj-lt"/>
            </a:rPr>
            <a:t>“Tie a bow”</a:t>
          </a:r>
          <a:endParaRPr lang="en-US" sz="1100" b="1" kern="1200" dirty="0">
            <a:solidFill>
              <a:srgbClr val="2A373D"/>
            </a:solidFill>
            <a:latin typeface="+mj-lt"/>
          </a:endParaRPr>
        </a:p>
      </dsp:txBody>
      <dsp:txXfrm>
        <a:off x="2329817" y="1871568"/>
        <a:ext cx="1284528" cy="1284528"/>
      </dsp:txXfrm>
    </dsp:sp>
    <dsp:sp modelId="{915EAF47-B5D7-4F15-A626-9CDB6961A8BE}">
      <dsp:nvSpPr>
        <dsp:cNvPr id="0" name=""/>
        <dsp:cNvSpPr/>
      </dsp:nvSpPr>
      <dsp:spPr>
        <a:xfrm rot="19435248">
          <a:off x="3820680" y="1414812"/>
          <a:ext cx="477953" cy="613101"/>
        </a:xfrm>
        <a:prstGeom prst="rightArrow">
          <a:avLst>
            <a:gd name="adj1" fmla="val 60000"/>
            <a:gd name="adj2" fmla="val 50000"/>
          </a:avLst>
        </a:prstGeom>
        <a:solidFill>
          <a:schemeClr val="accent5">
            <a:hueOff val="-5020566"/>
            <a:satOff val="41093"/>
            <a:lumOff val="-666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155700">
            <a:lnSpc>
              <a:spcPct val="90000"/>
            </a:lnSpc>
            <a:spcBef>
              <a:spcPct val="0"/>
            </a:spcBef>
            <a:spcAft>
              <a:spcPct val="35000"/>
            </a:spcAft>
          </a:pPr>
          <a:endParaRPr lang="en-US" sz="2600" kern="1200"/>
        </a:p>
      </dsp:txBody>
      <dsp:txXfrm>
        <a:off x="3834430" y="1579652"/>
        <a:ext cx="334567" cy="367861"/>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54A31D7-94DD-2C4D-8A8D-4FB98E7EB56A}" type="datetimeFigureOut">
              <a:rPr lang="en-US" smtClean="0"/>
              <a:t>15-03-27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75188A-B519-424E-B4C8-D7E93AFF668D}" type="slidenum">
              <a:rPr lang="en-US" smtClean="0"/>
              <a:t>‹#›</a:t>
            </a:fld>
            <a:endParaRPr lang="en-US"/>
          </a:p>
        </p:txBody>
      </p:sp>
    </p:spTree>
    <p:extLst>
      <p:ext uri="{BB962C8B-B14F-4D97-AF65-F5344CB8AC3E}">
        <p14:creationId xmlns:p14="http://schemas.microsoft.com/office/powerpoint/2010/main" val="127107327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1031"/>
          <p:cNvSpPr>
            <a:spLocks noGrp="1" noChangeArrowheads="1"/>
          </p:cNvSpPr>
          <p:nvPr>
            <p:ph type="sldNum" sz="quarter" idx="5"/>
          </p:nvPr>
        </p:nvSpPr>
        <p:spPr>
          <a:noFill/>
        </p:spPr>
        <p:txBody>
          <a:bodyPr/>
          <a:lstStyle/>
          <a:p>
            <a:pPr defTabSz="931863"/>
            <a:fld id="{1AB5ADE4-4543-45E6-9229-7B2B9A717A17}" type="slidenum">
              <a:rPr lang="en-US" smtClean="0">
                <a:solidFill>
                  <a:srgbClr val="000000"/>
                </a:solidFill>
              </a:rPr>
              <a:pPr defTabSz="931863"/>
              <a:t>1</a:t>
            </a:fld>
            <a:endParaRPr lang="en-US" smtClean="0">
              <a:solidFill>
                <a:srgbClr val="000000"/>
              </a:solidFill>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1031"/>
          <p:cNvSpPr>
            <a:spLocks noGrp="1" noChangeArrowheads="1"/>
          </p:cNvSpPr>
          <p:nvPr>
            <p:ph type="sldNum" sz="quarter" idx="5"/>
          </p:nvPr>
        </p:nvSpPr>
        <p:spPr>
          <a:noFill/>
        </p:spPr>
        <p:txBody>
          <a:bodyPr/>
          <a:lstStyle>
            <a:lvl1pPr defTabSz="931863" eaLnBrk="0" hangingPunct="0">
              <a:defRPr sz="1400">
                <a:solidFill>
                  <a:schemeClr val="tx2"/>
                </a:solidFill>
                <a:latin typeface="Arial" charset="0"/>
              </a:defRPr>
            </a:lvl1pPr>
            <a:lvl2pPr marL="742950" indent="-285750" defTabSz="931863" eaLnBrk="0" hangingPunct="0">
              <a:defRPr sz="1400">
                <a:solidFill>
                  <a:schemeClr val="tx2"/>
                </a:solidFill>
                <a:latin typeface="Arial" charset="0"/>
              </a:defRPr>
            </a:lvl2pPr>
            <a:lvl3pPr marL="1143000" indent="-228600" defTabSz="931863" eaLnBrk="0" hangingPunct="0">
              <a:defRPr sz="1400">
                <a:solidFill>
                  <a:schemeClr val="tx2"/>
                </a:solidFill>
                <a:latin typeface="Arial" charset="0"/>
              </a:defRPr>
            </a:lvl3pPr>
            <a:lvl4pPr marL="1600200" indent="-228600" defTabSz="931863" eaLnBrk="0" hangingPunct="0">
              <a:defRPr sz="1400">
                <a:solidFill>
                  <a:schemeClr val="tx2"/>
                </a:solidFill>
                <a:latin typeface="Arial" charset="0"/>
              </a:defRPr>
            </a:lvl4pPr>
            <a:lvl5pPr marL="2057400" indent="-228600" defTabSz="931863" eaLnBrk="0" hangingPunct="0">
              <a:defRPr sz="1400">
                <a:solidFill>
                  <a:schemeClr val="tx2"/>
                </a:solidFill>
                <a:latin typeface="Arial" charset="0"/>
              </a:defRPr>
            </a:lvl5pPr>
            <a:lvl6pPr marL="2514600" indent="-228600" algn="ctr" defTabSz="931863" eaLnBrk="0" fontAlgn="base" hangingPunct="0">
              <a:spcBef>
                <a:spcPct val="0"/>
              </a:spcBef>
              <a:spcAft>
                <a:spcPct val="0"/>
              </a:spcAft>
              <a:defRPr sz="1400">
                <a:solidFill>
                  <a:schemeClr val="tx2"/>
                </a:solidFill>
                <a:latin typeface="Arial" charset="0"/>
              </a:defRPr>
            </a:lvl6pPr>
            <a:lvl7pPr marL="2971800" indent="-228600" algn="ctr" defTabSz="931863" eaLnBrk="0" fontAlgn="base" hangingPunct="0">
              <a:spcBef>
                <a:spcPct val="0"/>
              </a:spcBef>
              <a:spcAft>
                <a:spcPct val="0"/>
              </a:spcAft>
              <a:defRPr sz="1400">
                <a:solidFill>
                  <a:schemeClr val="tx2"/>
                </a:solidFill>
                <a:latin typeface="Arial" charset="0"/>
              </a:defRPr>
            </a:lvl7pPr>
            <a:lvl8pPr marL="3429000" indent="-228600" algn="ctr" defTabSz="931863" eaLnBrk="0" fontAlgn="base" hangingPunct="0">
              <a:spcBef>
                <a:spcPct val="0"/>
              </a:spcBef>
              <a:spcAft>
                <a:spcPct val="0"/>
              </a:spcAft>
              <a:defRPr sz="1400">
                <a:solidFill>
                  <a:schemeClr val="tx2"/>
                </a:solidFill>
                <a:latin typeface="Arial" charset="0"/>
              </a:defRPr>
            </a:lvl8pPr>
            <a:lvl9pPr marL="3886200" indent="-228600" algn="ctr" defTabSz="931863" eaLnBrk="0" fontAlgn="base" hangingPunct="0">
              <a:spcBef>
                <a:spcPct val="0"/>
              </a:spcBef>
              <a:spcAft>
                <a:spcPct val="0"/>
              </a:spcAft>
              <a:defRPr sz="1400">
                <a:solidFill>
                  <a:schemeClr val="tx2"/>
                </a:solidFill>
                <a:latin typeface="Arial" charset="0"/>
              </a:defRPr>
            </a:lvl9pPr>
          </a:lstStyle>
          <a:p>
            <a:pPr eaLnBrk="1" hangingPunct="1"/>
            <a:fld id="{42C9266D-8160-43C9-8928-66C7D4DE7676}" type="slidenum">
              <a:rPr lang="en-US" sz="1200" smtClean="0">
                <a:solidFill>
                  <a:schemeClr val="tx1"/>
                </a:solidFill>
                <a:latin typeface="Times New Roman" pitchFamily="18" charset="0"/>
              </a:rPr>
              <a:pPr eaLnBrk="1" hangingPunct="1"/>
              <a:t>2</a:t>
            </a:fld>
            <a:endParaRPr lang="en-US" sz="1200" smtClean="0">
              <a:solidFill>
                <a:schemeClr val="tx1"/>
              </a:solidFill>
              <a:latin typeface="Times New Roman" pitchFamily="18" charset="0"/>
            </a:endParaRPr>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1031"/>
          <p:cNvSpPr>
            <a:spLocks noGrp="1" noChangeArrowheads="1"/>
          </p:cNvSpPr>
          <p:nvPr>
            <p:ph type="sldNum" sz="quarter" idx="5"/>
          </p:nvPr>
        </p:nvSpPr>
        <p:spPr>
          <a:noFill/>
        </p:spPr>
        <p:txBody>
          <a:bodyPr/>
          <a:lstStyle>
            <a:lvl1pPr defTabSz="914437" eaLnBrk="0" hangingPunct="0">
              <a:defRPr sz="1400">
                <a:solidFill>
                  <a:schemeClr val="tx2"/>
                </a:solidFill>
                <a:latin typeface="Arial" charset="0"/>
              </a:defRPr>
            </a:lvl1pPr>
            <a:lvl2pPr marL="729057" indent="-280406" defTabSz="914437" eaLnBrk="0" hangingPunct="0">
              <a:defRPr sz="1400">
                <a:solidFill>
                  <a:schemeClr val="tx2"/>
                </a:solidFill>
                <a:latin typeface="Arial" charset="0"/>
              </a:defRPr>
            </a:lvl2pPr>
            <a:lvl3pPr marL="1121626" indent="-224325" defTabSz="914437" eaLnBrk="0" hangingPunct="0">
              <a:defRPr sz="1400">
                <a:solidFill>
                  <a:schemeClr val="tx2"/>
                </a:solidFill>
                <a:latin typeface="Arial" charset="0"/>
              </a:defRPr>
            </a:lvl3pPr>
            <a:lvl4pPr marL="1570276" indent="-224325" defTabSz="914437" eaLnBrk="0" hangingPunct="0">
              <a:defRPr sz="1400">
                <a:solidFill>
                  <a:schemeClr val="tx2"/>
                </a:solidFill>
                <a:latin typeface="Arial" charset="0"/>
              </a:defRPr>
            </a:lvl4pPr>
            <a:lvl5pPr marL="2018927" indent="-224325" defTabSz="914437" eaLnBrk="0" hangingPunct="0">
              <a:defRPr sz="1400">
                <a:solidFill>
                  <a:schemeClr val="tx2"/>
                </a:solidFill>
                <a:latin typeface="Arial" charset="0"/>
              </a:defRPr>
            </a:lvl5pPr>
            <a:lvl6pPr marL="2467577" indent="-224325" algn="ctr" defTabSz="914437" eaLnBrk="0" fontAlgn="base" hangingPunct="0">
              <a:spcBef>
                <a:spcPct val="0"/>
              </a:spcBef>
              <a:spcAft>
                <a:spcPct val="0"/>
              </a:spcAft>
              <a:defRPr sz="1400">
                <a:solidFill>
                  <a:schemeClr val="tx2"/>
                </a:solidFill>
                <a:latin typeface="Arial" charset="0"/>
              </a:defRPr>
            </a:lvl6pPr>
            <a:lvl7pPr marL="2916227" indent="-224325" algn="ctr" defTabSz="914437" eaLnBrk="0" fontAlgn="base" hangingPunct="0">
              <a:spcBef>
                <a:spcPct val="0"/>
              </a:spcBef>
              <a:spcAft>
                <a:spcPct val="0"/>
              </a:spcAft>
              <a:defRPr sz="1400">
                <a:solidFill>
                  <a:schemeClr val="tx2"/>
                </a:solidFill>
                <a:latin typeface="Arial" charset="0"/>
              </a:defRPr>
            </a:lvl7pPr>
            <a:lvl8pPr marL="3364878" indent="-224325" algn="ctr" defTabSz="914437" eaLnBrk="0" fontAlgn="base" hangingPunct="0">
              <a:spcBef>
                <a:spcPct val="0"/>
              </a:spcBef>
              <a:spcAft>
                <a:spcPct val="0"/>
              </a:spcAft>
              <a:defRPr sz="1400">
                <a:solidFill>
                  <a:schemeClr val="tx2"/>
                </a:solidFill>
                <a:latin typeface="Arial" charset="0"/>
              </a:defRPr>
            </a:lvl8pPr>
            <a:lvl9pPr marL="3813528" indent="-224325" algn="ctr" defTabSz="914437" eaLnBrk="0" fontAlgn="base" hangingPunct="0">
              <a:spcBef>
                <a:spcPct val="0"/>
              </a:spcBef>
              <a:spcAft>
                <a:spcPct val="0"/>
              </a:spcAft>
              <a:defRPr sz="1400">
                <a:solidFill>
                  <a:schemeClr val="tx2"/>
                </a:solidFill>
                <a:latin typeface="Arial" charset="0"/>
              </a:defRPr>
            </a:lvl9pPr>
          </a:lstStyle>
          <a:p>
            <a:pPr eaLnBrk="1" hangingPunct="1"/>
            <a:fld id="{9A12D1DE-B08C-43F6-ABD3-5A60ACA3AEA2}" type="slidenum">
              <a:rPr lang="en-US" sz="1200">
                <a:solidFill>
                  <a:schemeClr val="tx1"/>
                </a:solidFill>
                <a:latin typeface="Times New Roman" pitchFamily="18" charset="0"/>
              </a:rPr>
              <a:pPr eaLnBrk="1" hangingPunct="1"/>
              <a:t>3</a:t>
            </a:fld>
            <a:endParaRPr lang="en-US" sz="1200">
              <a:solidFill>
                <a:schemeClr val="tx1"/>
              </a:solidFill>
              <a:latin typeface="Times New Roman" pitchFamily="18" charset="0"/>
            </a:endParaRPr>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aseline="0" dirty="0" smtClean="0"/>
              <a:t>EFT therapist constantly:</a:t>
            </a:r>
          </a:p>
          <a:p>
            <a:pPr marL="228600" indent="-228600">
              <a:buAutoNum type="arabicPeriod"/>
            </a:pPr>
            <a:r>
              <a:rPr lang="en-US" baseline="0" dirty="0" smtClean="0"/>
              <a:t>Reflects process within and between (interaction, forward/dance steps, forward/pattern, elements of emotion.</a:t>
            </a:r>
          </a:p>
          <a:p>
            <a:pPr marL="228600" indent="-228600">
              <a:buAutoNum type="arabicPeriod"/>
            </a:pPr>
            <a:r>
              <a:rPr lang="en-US" baseline="0" dirty="0" smtClean="0"/>
              <a:t>Deepens/distills (attachment frame, use handles)</a:t>
            </a:r>
          </a:p>
          <a:p>
            <a:pPr marL="228600" indent="-228600">
              <a:buAutoNum type="arabicPeriod"/>
            </a:pPr>
            <a:r>
              <a:rPr lang="en-US" baseline="0" dirty="0" smtClean="0"/>
              <a:t>Shapes enactments (clear, simple message – coherence)</a:t>
            </a:r>
          </a:p>
          <a:p>
            <a:pPr marL="228600" indent="-228600">
              <a:buAutoNum type="arabicPeriod"/>
            </a:pPr>
            <a:r>
              <a:rPr lang="en-US" baseline="0" dirty="0" smtClean="0"/>
              <a:t>Processes enactments (how did it feel to tell her, how does it feel to hear?)</a:t>
            </a:r>
          </a:p>
          <a:p>
            <a:pPr marL="228600" indent="-228600">
              <a:buAutoNum type="arabicPeriod"/>
            </a:pPr>
            <a:r>
              <a:rPr lang="en-US" baseline="0" dirty="0" smtClean="0"/>
              <a:t>Summaries - Integrate/Validate/Reflects process (model of self, other, attachment relationship).</a:t>
            </a:r>
          </a:p>
          <a:p>
            <a:pPr marL="228600" indent="-228600">
              <a:buAutoNum type="arabicPeriod"/>
            </a:pPr>
            <a:endParaRPr lang="en-US" baseline="0" dirty="0" smtClean="0"/>
          </a:p>
          <a:p>
            <a:pPr marL="0" indent="0">
              <a:buFontTx/>
              <a:buNone/>
            </a:pPr>
            <a:r>
              <a:rPr lang="en-US" baseline="0" dirty="0" smtClean="0"/>
              <a:t>Stay slow, simple, soft, specific, vivid, explicit, in the now.</a:t>
            </a:r>
          </a:p>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pPr>
              <a:defRPr/>
            </a:pPr>
            <a:fld id="{9D132C26-8973-4C3F-9836-62B18A8CFA0F}" type="slidenum">
              <a:rPr lang="en-US" smtClean="0">
                <a:solidFill>
                  <a:prstClr val="black"/>
                </a:solidFill>
              </a:rPr>
              <a:pPr>
                <a:defRPr/>
              </a:pPr>
              <a:t>4</a:t>
            </a:fld>
            <a:endParaRPr lang="en-US">
              <a:solidFill>
                <a:prstClr val="black"/>
              </a:solidFill>
            </a:endParaRPr>
          </a:p>
        </p:txBody>
      </p:sp>
    </p:spTree>
    <p:extLst>
      <p:ext uri="{BB962C8B-B14F-4D97-AF65-F5344CB8AC3E}">
        <p14:creationId xmlns:p14="http://schemas.microsoft.com/office/powerpoint/2010/main" val="9406378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1031"/>
          <p:cNvSpPr>
            <a:spLocks noGrp="1" noChangeArrowheads="1"/>
          </p:cNvSpPr>
          <p:nvPr>
            <p:ph type="sldNum" sz="quarter" idx="5"/>
          </p:nvPr>
        </p:nvSpPr>
        <p:spPr>
          <a:noFill/>
        </p:spPr>
        <p:txBody>
          <a:bodyPr/>
          <a:lstStyle>
            <a:lvl1pPr defTabSz="931863" eaLnBrk="0" hangingPunct="0">
              <a:defRPr sz="1400">
                <a:solidFill>
                  <a:schemeClr val="tx2"/>
                </a:solidFill>
                <a:latin typeface="Arial" charset="0"/>
              </a:defRPr>
            </a:lvl1pPr>
            <a:lvl2pPr marL="742950" indent="-285750" defTabSz="931863" eaLnBrk="0" hangingPunct="0">
              <a:defRPr sz="1400">
                <a:solidFill>
                  <a:schemeClr val="tx2"/>
                </a:solidFill>
                <a:latin typeface="Arial" charset="0"/>
              </a:defRPr>
            </a:lvl2pPr>
            <a:lvl3pPr marL="1143000" indent="-228600" defTabSz="931863" eaLnBrk="0" hangingPunct="0">
              <a:defRPr sz="1400">
                <a:solidFill>
                  <a:schemeClr val="tx2"/>
                </a:solidFill>
                <a:latin typeface="Arial" charset="0"/>
              </a:defRPr>
            </a:lvl3pPr>
            <a:lvl4pPr marL="1600200" indent="-228600" defTabSz="931863" eaLnBrk="0" hangingPunct="0">
              <a:defRPr sz="1400">
                <a:solidFill>
                  <a:schemeClr val="tx2"/>
                </a:solidFill>
                <a:latin typeface="Arial" charset="0"/>
              </a:defRPr>
            </a:lvl4pPr>
            <a:lvl5pPr marL="2057400" indent="-228600" defTabSz="931863" eaLnBrk="0" hangingPunct="0">
              <a:defRPr sz="1400">
                <a:solidFill>
                  <a:schemeClr val="tx2"/>
                </a:solidFill>
                <a:latin typeface="Arial" charset="0"/>
              </a:defRPr>
            </a:lvl5pPr>
            <a:lvl6pPr marL="2514600" indent="-228600" algn="ctr" defTabSz="931863" eaLnBrk="0" fontAlgn="base" hangingPunct="0">
              <a:spcBef>
                <a:spcPct val="0"/>
              </a:spcBef>
              <a:spcAft>
                <a:spcPct val="0"/>
              </a:spcAft>
              <a:defRPr sz="1400">
                <a:solidFill>
                  <a:schemeClr val="tx2"/>
                </a:solidFill>
                <a:latin typeface="Arial" charset="0"/>
              </a:defRPr>
            </a:lvl6pPr>
            <a:lvl7pPr marL="2971800" indent="-228600" algn="ctr" defTabSz="931863" eaLnBrk="0" fontAlgn="base" hangingPunct="0">
              <a:spcBef>
                <a:spcPct val="0"/>
              </a:spcBef>
              <a:spcAft>
                <a:spcPct val="0"/>
              </a:spcAft>
              <a:defRPr sz="1400">
                <a:solidFill>
                  <a:schemeClr val="tx2"/>
                </a:solidFill>
                <a:latin typeface="Arial" charset="0"/>
              </a:defRPr>
            </a:lvl7pPr>
            <a:lvl8pPr marL="3429000" indent="-228600" algn="ctr" defTabSz="931863" eaLnBrk="0" fontAlgn="base" hangingPunct="0">
              <a:spcBef>
                <a:spcPct val="0"/>
              </a:spcBef>
              <a:spcAft>
                <a:spcPct val="0"/>
              </a:spcAft>
              <a:defRPr sz="1400">
                <a:solidFill>
                  <a:schemeClr val="tx2"/>
                </a:solidFill>
                <a:latin typeface="Arial" charset="0"/>
              </a:defRPr>
            </a:lvl8pPr>
            <a:lvl9pPr marL="3886200" indent="-228600" algn="ctr" defTabSz="931863" eaLnBrk="0" fontAlgn="base" hangingPunct="0">
              <a:spcBef>
                <a:spcPct val="0"/>
              </a:spcBef>
              <a:spcAft>
                <a:spcPct val="0"/>
              </a:spcAft>
              <a:defRPr sz="1400">
                <a:solidFill>
                  <a:schemeClr val="tx2"/>
                </a:solidFill>
                <a:latin typeface="Arial" charset="0"/>
              </a:defRPr>
            </a:lvl9pPr>
          </a:lstStyle>
          <a:p>
            <a:pPr eaLnBrk="1" hangingPunct="1"/>
            <a:fld id="{606DD8A3-2F17-447E-A80B-8A3DEB6E8DDE}" type="slidenum">
              <a:rPr lang="en-US" sz="1200" smtClean="0">
                <a:solidFill>
                  <a:schemeClr val="tx1"/>
                </a:solidFill>
                <a:latin typeface="Times New Roman" pitchFamily="18" charset="0"/>
              </a:rPr>
              <a:pPr eaLnBrk="1" hangingPunct="1"/>
              <a:t>5</a:t>
            </a:fld>
            <a:endParaRPr lang="en-US" sz="1200" smtClean="0">
              <a:solidFill>
                <a:schemeClr val="tx1"/>
              </a:solidFill>
              <a:latin typeface="Times New Roman" pitchFamily="18" charset="0"/>
            </a:endParaRPr>
          </a:p>
        </p:txBody>
      </p:sp>
      <p:sp>
        <p:nvSpPr>
          <p:cNvPr id="115715" name="Rectangle 2"/>
          <p:cNvSpPr>
            <a:spLocks noGrp="1" noRot="1" noChangeAspect="1" noChangeArrowheads="1" noTextEdit="1"/>
          </p:cNvSpPr>
          <p:nvPr>
            <p:ph type="sldImg"/>
          </p:nvPr>
        </p:nvSpPr>
        <p:spPr>
          <a:ln/>
        </p:spPr>
      </p:sp>
      <p:sp>
        <p:nvSpPr>
          <p:cNvPr id="11571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1031"/>
          <p:cNvSpPr>
            <a:spLocks noGrp="1" noChangeArrowheads="1"/>
          </p:cNvSpPr>
          <p:nvPr>
            <p:ph type="sldNum" sz="quarter" idx="5"/>
          </p:nvPr>
        </p:nvSpPr>
        <p:spPr>
          <a:noFill/>
        </p:spPr>
        <p:txBody>
          <a:bodyPr/>
          <a:lstStyle>
            <a:lvl1pPr defTabSz="931863" eaLnBrk="0" hangingPunct="0">
              <a:defRPr sz="1400">
                <a:solidFill>
                  <a:schemeClr val="tx2"/>
                </a:solidFill>
                <a:latin typeface="Arial" charset="0"/>
              </a:defRPr>
            </a:lvl1pPr>
            <a:lvl2pPr marL="742950" indent="-285750" defTabSz="931863" eaLnBrk="0" hangingPunct="0">
              <a:defRPr sz="1400">
                <a:solidFill>
                  <a:schemeClr val="tx2"/>
                </a:solidFill>
                <a:latin typeface="Arial" charset="0"/>
              </a:defRPr>
            </a:lvl2pPr>
            <a:lvl3pPr marL="1143000" indent="-228600" defTabSz="931863" eaLnBrk="0" hangingPunct="0">
              <a:defRPr sz="1400">
                <a:solidFill>
                  <a:schemeClr val="tx2"/>
                </a:solidFill>
                <a:latin typeface="Arial" charset="0"/>
              </a:defRPr>
            </a:lvl3pPr>
            <a:lvl4pPr marL="1600200" indent="-228600" defTabSz="931863" eaLnBrk="0" hangingPunct="0">
              <a:defRPr sz="1400">
                <a:solidFill>
                  <a:schemeClr val="tx2"/>
                </a:solidFill>
                <a:latin typeface="Arial" charset="0"/>
              </a:defRPr>
            </a:lvl4pPr>
            <a:lvl5pPr marL="2057400" indent="-228600" defTabSz="931863" eaLnBrk="0" hangingPunct="0">
              <a:defRPr sz="1400">
                <a:solidFill>
                  <a:schemeClr val="tx2"/>
                </a:solidFill>
                <a:latin typeface="Arial" charset="0"/>
              </a:defRPr>
            </a:lvl5pPr>
            <a:lvl6pPr marL="2514600" indent="-228600" algn="ctr" defTabSz="931863" eaLnBrk="0" fontAlgn="base" hangingPunct="0">
              <a:spcBef>
                <a:spcPct val="0"/>
              </a:spcBef>
              <a:spcAft>
                <a:spcPct val="0"/>
              </a:spcAft>
              <a:defRPr sz="1400">
                <a:solidFill>
                  <a:schemeClr val="tx2"/>
                </a:solidFill>
                <a:latin typeface="Arial" charset="0"/>
              </a:defRPr>
            </a:lvl6pPr>
            <a:lvl7pPr marL="2971800" indent="-228600" algn="ctr" defTabSz="931863" eaLnBrk="0" fontAlgn="base" hangingPunct="0">
              <a:spcBef>
                <a:spcPct val="0"/>
              </a:spcBef>
              <a:spcAft>
                <a:spcPct val="0"/>
              </a:spcAft>
              <a:defRPr sz="1400">
                <a:solidFill>
                  <a:schemeClr val="tx2"/>
                </a:solidFill>
                <a:latin typeface="Arial" charset="0"/>
              </a:defRPr>
            </a:lvl7pPr>
            <a:lvl8pPr marL="3429000" indent="-228600" algn="ctr" defTabSz="931863" eaLnBrk="0" fontAlgn="base" hangingPunct="0">
              <a:spcBef>
                <a:spcPct val="0"/>
              </a:spcBef>
              <a:spcAft>
                <a:spcPct val="0"/>
              </a:spcAft>
              <a:defRPr sz="1400">
                <a:solidFill>
                  <a:schemeClr val="tx2"/>
                </a:solidFill>
                <a:latin typeface="Arial" charset="0"/>
              </a:defRPr>
            </a:lvl8pPr>
            <a:lvl9pPr marL="3886200" indent="-228600" algn="ctr" defTabSz="931863" eaLnBrk="0" fontAlgn="base" hangingPunct="0">
              <a:spcBef>
                <a:spcPct val="0"/>
              </a:spcBef>
              <a:spcAft>
                <a:spcPct val="0"/>
              </a:spcAft>
              <a:defRPr sz="1400">
                <a:solidFill>
                  <a:schemeClr val="tx2"/>
                </a:solidFill>
                <a:latin typeface="Arial" charset="0"/>
              </a:defRPr>
            </a:lvl9pPr>
          </a:lstStyle>
          <a:p>
            <a:pPr eaLnBrk="1" hangingPunct="1"/>
            <a:fld id="{F914A4FC-DAAF-41F8-A7A4-1ACC5EC2D849}" type="slidenum">
              <a:rPr lang="en-US" sz="1200" smtClean="0">
                <a:solidFill>
                  <a:schemeClr val="tx1"/>
                </a:solidFill>
                <a:latin typeface="Times New Roman" pitchFamily="18" charset="0"/>
              </a:rPr>
              <a:pPr eaLnBrk="1" hangingPunct="1"/>
              <a:t>16</a:t>
            </a:fld>
            <a:endParaRPr lang="en-US" sz="1200" smtClean="0">
              <a:solidFill>
                <a:schemeClr val="tx1"/>
              </a:solidFill>
              <a:latin typeface="Times New Roman" pitchFamily="18" charset="0"/>
            </a:endParaRPr>
          </a:p>
        </p:txBody>
      </p:sp>
      <p:sp>
        <p:nvSpPr>
          <p:cNvPr id="163843" name="Rectangle 2"/>
          <p:cNvSpPr>
            <a:spLocks noGrp="1" noRot="1" noChangeAspect="1" noChangeArrowheads="1" noTextEdit="1"/>
          </p:cNvSpPr>
          <p:nvPr>
            <p:ph type="sldImg"/>
          </p:nvPr>
        </p:nvSpPr>
        <p:spPr>
          <a:ln/>
        </p:spPr>
      </p:sp>
      <p:sp>
        <p:nvSpPr>
          <p:cNvPr id="163844"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1031"/>
          <p:cNvSpPr>
            <a:spLocks noGrp="1" noChangeArrowheads="1"/>
          </p:cNvSpPr>
          <p:nvPr>
            <p:ph type="sldNum" sz="quarter" idx="5"/>
          </p:nvPr>
        </p:nvSpPr>
        <p:spPr>
          <a:noFill/>
        </p:spPr>
        <p:txBody>
          <a:bodyPr/>
          <a:lstStyle>
            <a:lvl1pPr defTabSz="931863" eaLnBrk="0" hangingPunct="0">
              <a:defRPr sz="1400">
                <a:solidFill>
                  <a:schemeClr val="tx2"/>
                </a:solidFill>
                <a:latin typeface="Arial" charset="0"/>
              </a:defRPr>
            </a:lvl1pPr>
            <a:lvl2pPr marL="742950" indent="-285750" defTabSz="931863" eaLnBrk="0" hangingPunct="0">
              <a:defRPr sz="1400">
                <a:solidFill>
                  <a:schemeClr val="tx2"/>
                </a:solidFill>
                <a:latin typeface="Arial" charset="0"/>
              </a:defRPr>
            </a:lvl2pPr>
            <a:lvl3pPr marL="1143000" indent="-228600" defTabSz="931863" eaLnBrk="0" hangingPunct="0">
              <a:defRPr sz="1400">
                <a:solidFill>
                  <a:schemeClr val="tx2"/>
                </a:solidFill>
                <a:latin typeface="Arial" charset="0"/>
              </a:defRPr>
            </a:lvl3pPr>
            <a:lvl4pPr marL="1600200" indent="-228600" defTabSz="931863" eaLnBrk="0" hangingPunct="0">
              <a:defRPr sz="1400">
                <a:solidFill>
                  <a:schemeClr val="tx2"/>
                </a:solidFill>
                <a:latin typeface="Arial" charset="0"/>
              </a:defRPr>
            </a:lvl4pPr>
            <a:lvl5pPr marL="2057400" indent="-228600" defTabSz="931863" eaLnBrk="0" hangingPunct="0">
              <a:defRPr sz="1400">
                <a:solidFill>
                  <a:schemeClr val="tx2"/>
                </a:solidFill>
                <a:latin typeface="Arial" charset="0"/>
              </a:defRPr>
            </a:lvl5pPr>
            <a:lvl6pPr marL="2514600" indent="-228600" algn="ctr" defTabSz="931863" eaLnBrk="0" fontAlgn="base" hangingPunct="0">
              <a:spcBef>
                <a:spcPct val="0"/>
              </a:spcBef>
              <a:spcAft>
                <a:spcPct val="0"/>
              </a:spcAft>
              <a:defRPr sz="1400">
                <a:solidFill>
                  <a:schemeClr val="tx2"/>
                </a:solidFill>
                <a:latin typeface="Arial" charset="0"/>
              </a:defRPr>
            </a:lvl6pPr>
            <a:lvl7pPr marL="2971800" indent="-228600" algn="ctr" defTabSz="931863" eaLnBrk="0" fontAlgn="base" hangingPunct="0">
              <a:spcBef>
                <a:spcPct val="0"/>
              </a:spcBef>
              <a:spcAft>
                <a:spcPct val="0"/>
              </a:spcAft>
              <a:defRPr sz="1400">
                <a:solidFill>
                  <a:schemeClr val="tx2"/>
                </a:solidFill>
                <a:latin typeface="Arial" charset="0"/>
              </a:defRPr>
            </a:lvl7pPr>
            <a:lvl8pPr marL="3429000" indent="-228600" algn="ctr" defTabSz="931863" eaLnBrk="0" fontAlgn="base" hangingPunct="0">
              <a:spcBef>
                <a:spcPct val="0"/>
              </a:spcBef>
              <a:spcAft>
                <a:spcPct val="0"/>
              </a:spcAft>
              <a:defRPr sz="1400">
                <a:solidFill>
                  <a:schemeClr val="tx2"/>
                </a:solidFill>
                <a:latin typeface="Arial" charset="0"/>
              </a:defRPr>
            </a:lvl8pPr>
            <a:lvl9pPr marL="3886200" indent="-228600" algn="ctr" defTabSz="931863" eaLnBrk="0" fontAlgn="base" hangingPunct="0">
              <a:spcBef>
                <a:spcPct val="0"/>
              </a:spcBef>
              <a:spcAft>
                <a:spcPct val="0"/>
              </a:spcAft>
              <a:defRPr sz="1400">
                <a:solidFill>
                  <a:schemeClr val="tx2"/>
                </a:solidFill>
                <a:latin typeface="Arial" charset="0"/>
              </a:defRPr>
            </a:lvl9pPr>
          </a:lstStyle>
          <a:p>
            <a:pPr eaLnBrk="1" hangingPunct="1"/>
            <a:fld id="{565482F6-A7C7-4D83-8130-812A9F04F6D5}" type="slidenum">
              <a:rPr lang="en-US" sz="1200" smtClean="0">
                <a:solidFill>
                  <a:schemeClr val="tx1"/>
                </a:solidFill>
                <a:latin typeface="Times New Roman" pitchFamily="18" charset="0"/>
              </a:rPr>
              <a:pPr eaLnBrk="1" hangingPunct="1"/>
              <a:t>17</a:t>
            </a:fld>
            <a:endParaRPr lang="en-US" sz="1200" smtClean="0">
              <a:solidFill>
                <a:schemeClr val="tx1"/>
              </a:solidFill>
              <a:latin typeface="Times New Roman" pitchFamily="18" charset="0"/>
            </a:endParaRPr>
          </a:p>
        </p:txBody>
      </p:sp>
      <p:sp>
        <p:nvSpPr>
          <p:cNvPr id="164867" name="Rectangle 2"/>
          <p:cNvSpPr>
            <a:spLocks noGrp="1" noRot="1" noChangeAspect="1" noChangeArrowheads="1" noTextEdit="1"/>
          </p:cNvSpPr>
          <p:nvPr>
            <p:ph type="sldImg"/>
          </p:nvPr>
        </p:nvSpPr>
        <p:spPr>
          <a:ln/>
        </p:spPr>
      </p:sp>
      <p:sp>
        <p:nvSpPr>
          <p:cNvPr id="164868"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9" name="Group 8"/>
          <p:cNvGrpSpPr/>
          <p:nvPr/>
        </p:nvGrpSpPr>
        <p:grpSpPr>
          <a:xfrm>
            <a:off x="486873" y="411480"/>
            <a:ext cx="8170254" cy="6035040"/>
            <a:chOff x="486873" y="411480"/>
            <a:chExt cx="8170254" cy="6035040"/>
          </a:xfrm>
        </p:grpSpPr>
        <p:sp>
          <p:nvSpPr>
            <p:cNvPr id="8" name="Rectangle 7"/>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5" name="Straight Connector 14"/>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562843" y="457200"/>
              <a:ext cx="7982712" cy="25786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914400" y="1123950"/>
            <a:ext cx="7342188" cy="1924050"/>
          </a:xfrm>
        </p:spPr>
        <p:txBody>
          <a:bodyPr anchor="b" anchorCtr="0">
            <a:noAutofit/>
          </a:bodyPr>
          <a:lstStyle>
            <a:lvl1pPr>
              <a:defRPr sz="5400" kern="1200">
                <a:solidFill>
                  <a:schemeClr val="tx1">
                    <a:lumMod val="75000"/>
                    <a:lumOff val="25000"/>
                  </a:schemeClr>
                </a:solidFill>
                <a:latin typeface="+mj-lt"/>
                <a:ea typeface="+mj-ea"/>
                <a:cs typeface="+mj-cs"/>
              </a:defRPr>
            </a:lvl1pPr>
          </a:lstStyle>
          <a:p>
            <a:r>
              <a:rPr lang="en-CA" smtClean="0"/>
              <a:t>Click to edit Master title style</a:t>
            </a:r>
            <a:endParaRPr dirty="0"/>
          </a:p>
        </p:txBody>
      </p:sp>
      <p:sp>
        <p:nvSpPr>
          <p:cNvPr id="3" name="Subtitle 2"/>
          <p:cNvSpPr>
            <a:spLocks noGrp="1"/>
          </p:cNvSpPr>
          <p:nvPr>
            <p:ph type="subTitle" idx="1"/>
          </p:nvPr>
        </p:nvSpPr>
        <p:spPr>
          <a:xfrm>
            <a:off x="914400" y="3429000"/>
            <a:ext cx="7342188" cy="1752600"/>
          </a:xfrm>
        </p:spPr>
        <p:txBody>
          <a:bodyPr vert="horz" lIns="91440" tIns="45720" rIns="91440" bIns="45720" rtlCol="0">
            <a:normAutofit/>
          </a:bodyPr>
          <a:lstStyle>
            <a:lvl1pPr marL="0" indent="0" algn="ctr" defTabSz="914400" rtl="0" eaLnBrk="1" latinLnBrk="0" hangingPunct="1">
              <a:spcBef>
                <a:spcPts val="300"/>
              </a:spcBef>
              <a:buClr>
                <a:schemeClr val="tx1">
                  <a:lumMod val="75000"/>
                  <a:lumOff val="25000"/>
                </a:schemeClr>
              </a:buClr>
              <a:buFont typeface="Arial" pitchFamily="34" charset="0"/>
              <a:buNone/>
              <a:defRPr sz="2000" kern="1200">
                <a:solidFill>
                  <a:schemeClr val="tx1">
                    <a:lumMod val="75000"/>
                    <a:lumOff val="2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dirty="0"/>
          </a:p>
        </p:txBody>
      </p:sp>
      <p:sp>
        <p:nvSpPr>
          <p:cNvPr id="4" name="Date Placeholder 3"/>
          <p:cNvSpPr>
            <a:spLocks noGrp="1"/>
          </p:cNvSpPr>
          <p:nvPr>
            <p:ph type="dt" sz="half" idx="10"/>
          </p:nvPr>
        </p:nvSpPr>
        <p:spPr>
          <a:xfrm>
            <a:off x="573741" y="6122894"/>
            <a:ext cx="2133600" cy="259317"/>
          </a:xfrm>
        </p:spPr>
        <p:txBody>
          <a:bodyPr/>
          <a:lstStyle/>
          <a:p>
            <a:fld id="{C3A0AD7C-DBB2-1D42-8977-269404EBCACC}" type="datetimeFigureOut">
              <a:rPr lang="en-US" smtClean="0"/>
              <a:t>15-03-27</a:t>
            </a:fld>
            <a:endParaRPr lang="en-US"/>
          </a:p>
        </p:txBody>
      </p:sp>
      <p:sp>
        <p:nvSpPr>
          <p:cNvPr id="5" name="Footer Placeholder 4"/>
          <p:cNvSpPr>
            <a:spLocks noGrp="1"/>
          </p:cNvSpPr>
          <p:nvPr>
            <p:ph type="ftr" sz="quarter" idx="11"/>
          </p:nvPr>
        </p:nvSpPr>
        <p:spPr>
          <a:xfrm>
            <a:off x="5638800" y="6122894"/>
            <a:ext cx="2895600" cy="257810"/>
          </a:xfrm>
        </p:spPr>
        <p:txBody>
          <a:bodyPr/>
          <a:lstStyle/>
          <a:p>
            <a:endParaRPr lang="en-US"/>
          </a:p>
        </p:txBody>
      </p:sp>
      <p:sp>
        <p:nvSpPr>
          <p:cNvPr id="6" name="Slide Number Placeholder 5"/>
          <p:cNvSpPr>
            <a:spLocks noGrp="1"/>
          </p:cNvSpPr>
          <p:nvPr>
            <p:ph type="sldNum" sz="quarter" idx="12"/>
          </p:nvPr>
        </p:nvSpPr>
        <p:spPr>
          <a:xfrm>
            <a:off x="4191000" y="6122894"/>
            <a:ext cx="762000" cy="271463"/>
          </a:xfrm>
        </p:spPr>
        <p:txBody>
          <a:bodyPr/>
          <a:lstStyle/>
          <a:p>
            <a:fld id="{CEB71CC2-42AA-7448-9388-06FCE9DFD44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ntent, Picture, and Caption">
    <p:spTree>
      <p:nvGrpSpPr>
        <p:cNvPr id="1" name=""/>
        <p:cNvGrpSpPr/>
        <p:nvPr/>
      </p:nvGrpSpPr>
      <p:grpSpPr>
        <a:xfrm>
          <a:off x="0" y="0"/>
          <a:ext cx="0" cy="0"/>
          <a:chOff x="0" y="0"/>
          <a:chExt cx="0" cy="0"/>
        </a:xfrm>
      </p:grpSpPr>
      <p:grpSp>
        <p:nvGrpSpPr>
          <p:cNvPr id="8" name="Group 7"/>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grpSp>
            <p:nvGrpSpPr>
              <p:cNvPr id="27" name="Group 26"/>
              <p:cNvGrpSpPr/>
              <p:nvPr/>
            </p:nvGrpSpPr>
            <p:grpSpPr>
              <a:xfrm>
                <a:off x="182880" y="173699"/>
                <a:ext cx="8778240" cy="6510602"/>
                <a:chOff x="182880" y="173699"/>
                <a:chExt cx="8778240" cy="6510602"/>
              </a:xfrm>
            </p:grpSpPr>
            <p:sp>
              <p:nvSpPr>
                <p:cNvPr id="29" name="Rectangle 2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30" name="Group 10"/>
                <p:cNvGrpSpPr/>
                <p:nvPr/>
              </p:nvGrpSpPr>
              <p:grpSpPr>
                <a:xfrm>
                  <a:off x="256032" y="237744"/>
                  <a:ext cx="8622792" cy="6364224"/>
                  <a:chOff x="247157" y="247430"/>
                  <a:chExt cx="8622792" cy="6364224"/>
                </a:xfrm>
              </p:grpSpPr>
              <p:sp>
                <p:nvSpPr>
                  <p:cNvPr id="31" name="Rectangle 30"/>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2" name="Straight Connector 31"/>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8" name="Rectangle 27"/>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5" name="Rectangle 24"/>
            <p:cNvSpPr/>
            <p:nvPr/>
          </p:nvSpPr>
          <p:spPr>
            <a:xfrm rot="10800000">
              <a:off x="258763" y="1594462"/>
              <a:ext cx="357530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225" y="1694329"/>
            <a:ext cx="3008313" cy="914400"/>
          </a:xfrm>
        </p:spPr>
        <p:txBody>
          <a:bodyPr anchor="b">
            <a:normAutofit/>
          </a:bodyPr>
          <a:lstStyle>
            <a:lvl1pPr algn="l">
              <a:defRPr sz="2800" b="0"/>
            </a:lvl1pPr>
          </a:lstStyle>
          <a:p>
            <a:r>
              <a:rPr lang="en-CA" smtClean="0"/>
              <a:t>Click to edit Master title style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Text Placeholder 3"/>
          <p:cNvSpPr>
            <a:spLocks noGrp="1"/>
          </p:cNvSpPr>
          <p:nvPr>
            <p:ph type="body" sz="half" idx="2"/>
          </p:nvPr>
        </p:nvSpPr>
        <p:spPr>
          <a:xfrm>
            <a:off x="530225" y="2672323"/>
            <a:ext cx="3008313" cy="3403040"/>
          </a:xfrm>
        </p:spPr>
        <p:txBody>
          <a:bodyPr>
            <a:normAutofit/>
          </a:bodyPr>
          <a:lstStyle>
            <a:lvl1pPr marL="0" indent="0">
              <a:lnSpc>
                <a:spcPct val="120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C3A0AD7C-DBB2-1D42-8977-269404EBCACC}" type="datetimeFigureOut">
              <a:rPr lang="en-US" smtClean="0"/>
              <a:t>15-03-27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B71CC2-42AA-7448-9388-06FCE9DFD446}" type="slidenum">
              <a:rPr lang="en-US" smtClean="0"/>
              <a:t>‹#›</a:t>
            </a:fld>
            <a:endParaRPr lang="en-US"/>
          </a:p>
        </p:txBody>
      </p:sp>
      <p:sp>
        <p:nvSpPr>
          <p:cNvPr id="17" name="Picture Placeholder 16"/>
          <p:cNvSpPr>
            <a:spLocks noGrp="1"/>
          </p:cNvSpPr>
          <p:nvPr>
            <p:ph type="pic" sz="quarter" idx="13"/>
          </p:nvPr>
        </p:nvSpPr>
        <p:spPr>
          <a:xfrm>
            <a:off x="352892" y="310123"/>
            <a:ext cx="3398837" cy="1204912"/>
          </a:xfrm>
        </p:spPr>
        <p:txBody>
          <a:bodyPr>
            <a:normAutofit/>
          </a:bodyPr>
          <a:lstStyle>
            <a:lvl1pPr>
              <a:buNone/>
              <a:defRPr sz="1800"/>
            </a:lvl1pPr>
          </a:lstStyle>
          <a:p>
            <a:r>
              <a:rPr lang="en-CA"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5" name="Group 14"/>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8" name="Rectangle 17"/>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9" name="Group 10"/>
              <p:cNvGrpSpPr/>
              <p:nvPr/>
            </p:nvGrpSpPr>
            <p:grpSpPr>
              <a:xfrm>
                <a:off x="256032" y="237744"/>
                <a:ext cx="8622792" cy="6364224"/>
                <a:chOff x="247157" y="247430"/>
                <a:chExt cx="8622792" cy="6364224"/>
              </a:xfrm>
            </p:grpSpPr>
            <p:sp>
              <p:nvSpPr>
                <p:cNvPr id="20" name="Rectangle 19"/>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1" name="Straight Connector 2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7" name="Rectangle 16"/>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2" y="1691640"/>
            <a:ext cx="3008376" cy="914400"/>
          </a:xfrm>
        </p:spPr>
        <p:txBody>
          <a:bodyPr anchor="b">
            <a:noAutofit/>
          </a:bodyPr>
          <a:lstStyle>
            <a:lvl1pPr algn="l">
              <a:defRPr sz="2800" b="0"/>
            </a:lvl1pPr>
          </a:lstStyle>
          <a:p>
            <a:r>
              <a:rPr lang="en-CA" smtClean="0"/>
              <a:t>Click to edit Master title style</a:t>
            </a:r>
            <a:endParaRPr/>
          </a:p>
        </p:txBody>
      </p:sp>
      <p:sp>
        <p:nvSpPr>
          <p:cNvPr id="3" name="Picture Placeholder 2"/>
          <p:cNvSpPr>
            <a:spLocks noGrp="1"/>
          </p:cNvSpPr>
          <p:nvPr>
            <p:ph type="pic" idx="1"/>
          </p:nvPr>
        </p:nvSpPr>
        <p:spPr>
          <a:xfrm>
            <a:off x="4338559" y="612775"/>
            <a:ext cx="4114800" cy="5468112"/>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
        <p:nvSpPr>
          <p:cNvPr id="4" name="Text Placeholder 3"/>
          <p:cNvSpPr>
            <a:spLocks noGrp="1"/>
          </p:cNvSpPr>
          <p:nvPr>
            <p:ph type="body" sz="half" idx="2"/>
          </p:nvPr>
        </p:nvSpPr>
        <p:spPr>
          <a:xfrm>
            <a:off x="530352" y="2670048"/>
            <a:ext cx="3008376" cy="3401568"/>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en-CA" smtClean="0"/>
              <a:t>Click to edit Master text styles</a:t>
            </a:r>
          </a:p>
        </p:txBody>
      </p:sp>
      <p:sp>
        <p:nvSpPr>
          <p:cNvPr id="5" name="Date Placeholder 4"/>
          <p:cNvSpPr>
            <a:spLocks noGrp="1"/>
          </p:cNvSpPr>
          <p:nvPr>
            <p:ph type="dt" sz="half" idx="10"/>
          </p:nvPr>
        </p:nvSpPr>
        <p:spPr/>
        <p:txBody>
          <a:bodyPr/>
          <a:lstStyle/>
          <a:p>
            <a:fld id="{C3A0AD7C-DBB2-1D42-8977-269404EBCACC}" type="datetimeFigureOut">
              <a:rPr lang="en-US" smtClean="0"/>
              <a:t>15-03-27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B71CC2-42AA-7448-9388-06FCE9DFD446}"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17" name="Group 16"/>
            <p:cNvGrpSpPr/>
            <p:nvPr/>
          </p:nvGrpSpPr>
          <p:grpSpPr>
            <a:xfrm>
              <a:off x="182880" y="173699"/>
              <a:ext cx="8778240" cy="6510602"/>
              <a:chOff x="182880" y="173699"/>
              <a:chExt cx="8778240" cy="6510602"/>
            </a:xfrm>
          </p:grpSpPr>
          <p:sp>
            <p:nvSpPr>
              <p:cNvPr id="19" name="Rectangle 1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1" name="Group 10"/>
              <p:cNvGrpSpPr/>
              <p:nvPr/>
            </p:nvGrpSpPr>
            <p:grpSpPr>
              <a:xfrm>
                <a:off x="256032" y="237744"/>
                <a:ext cx="8622792" cy="6364224"/>
                <a:chOff x="247157" y="247430"/>
                <a:chExt cx="8622792" cy="6364224"/>
              </a:xfrm>
            </p:grpSpPr>
            <p:sp>
              <p:nvSpPr>
                <p:cNvPr id="22" name="Rectangle 21"/>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3" name="Straight Connector 22"/>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0" name="Rectangle 19"/>
            <p:cNvSpPr/>
            <p:nvPr/>
          </p:nvSpPr>
          <p:spPr>
            <a:xfrm>
              <a:off x="256032" y="42031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1" y="4287819"/>
            <a:ext cx="8021977" cy="916193"/>
          </a:xfrm>
        </p:spPr>
        <p:txBody>
          <a:bodyPr anchor="b">
            <a:noAutofit/>
          </a:bodyPr>
          <a:lstStyle>
            <a:lvl1pPr algn="l">
              <a:defRPr sz="3600" b="0"/>
            </a:lvl1pPr>
          </a:lstStyle>
          <a:p>
            <a:r>
              <a:rPr lang="en-CA" smtClean="0"/>
              <a:t>Click to edit Master title style</a:t>
            </a:r>
            <a:endParaRPr dirty="0"/>
          </a:p>
        </p:txBody>
      </p:sp>
      <p:sp>
        <p:nvSpPr>
          <p:cNvPr id="3" name="Picture Placeholder 2"/>
          <p:cNvSpPr>
            <a:spLocks noGrp="1"/>
          </p:cNvSpPr>
          <p:nvPr>
            <p:ph type="pic" idx="1"/>
          </p:nvPr>
        </p:nvSpPr>
        <p:spPr>
          <a:xfrm>
            <a:off x="356347" y="331694"/>
            <a:ext cx="8421624" cy="3783106"/>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
        <p:nvSpPr>
          <p:cNvPr id="4" name="Text Placeholder 3"/>
          <p:cNvSpPr>
            <a:spLocks noGrp="1"/>
          </p:cNvSpPr>
          <p:nvPr>
            <p:ph type="body" sz="half" idx="2"/>
          </p:nvPr>
        </p:nvSpPr>
        <p:spPr>
          <a:xfrm>
            <a:off x="530351" y="5271247"/>
            <a:ext cx="8021977" cy="1013011"/>
          </a:xfrm>
        </p:spPr>
        <p:txBody>
          <a:bodyPr vert="horz" lIns="91440" tIns="45720" rIns="91440" bIns="45720" rtlCol="0">
            <a:normAutofit/>
          </a:bodyPr>
          <a:lstStyle>
            <a:lvl1pPr marL="0" indent="0">
              <a:spcBef>
                <a:spcPts val="0"/>
              </a:spcBef>
              <a:buNone/>
              <a:defRPr sz="18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en-CA" smtClean="0"/>
              <a:t>Click to edit Master text styles</a:t>
            </a:r>
          </a:p>
        </p:txBody>
      </p:sp>
      <p:sp>
        <p:nvSpPr>
          <p:cNvPr id="5" name="Date Placeholder 4"/>
          <p:cNvSpPr>
            <a:spLocks noGrp="1"/>
          </p:cNvSpPr>
          <p:nvPr>
            <p:ph type="dt" sz="half" idx="10"/>
          </p:nvPr>
        </p:nvSpPr>
        <p:spPr/>
        <p:txBody>
          <a:bodyPr/>
          <a:lstStyle/>
          <a:p>
            <a:fld id="{C3A0AD7C-DBB2-1D42-8977-269404EBCACC}" type="datetimeFigureOut">
              <a:rPr lang="en-US" smtClean="0"/>
              <a:t>15-03-27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B71CC2-42AA-7448-9388-06FCE9DFD446}"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13" name="Group 12"/>
          <p:cNvGrpSpPr/>
          <p:nvPr/>
        </p:nvGrpSpPr>
        <p:grpSpPr>
          <a:xfrm>
            <a:off x="182880" y="173699"/>
            <a:ext cx="8778240" cy="6510602"/>
            <a:chOff x="182880" y="173699"/>
            <a:chExt cx="8778240" cy="6510602"/>
          </a:xfrm>
        </p:grpSpPr>
        <p:sp>
          <p:nvSpPr>
            <p:cNvPr id="14" name="Rectangle 13"/>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5" name="Group 10"/>
            <p:cNvGrpSpPr/>
            <p:nvPr/>
          </p:nvGrpSpPr>
          <p:grpSpPr>
            <a:xfrm>
              <a:off x="256032" y="237744"/>
              <a:ext cx="8622792" cy="6364224"/>
              <a:chOff x="247157" y="247430"/>
              <a:chExt cx="8622792" cy="6364224"/>
            </a:xfrm>
          </p:grpSpPr>
          <p:sp>
            <p:nvSpPr>
              <p:cNvPr id="16" name="Rectangle 15"/>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7" name="Straight Connector 16"/>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8" name="Rectangle 17"/>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CA"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C3A0AD7C-DBB2-1D42-8977-269404EBCACC}" type="datetimeFigureOut">
              <a:rPr lang="en-US" smtClean="0"/>
              <a:t>15-03-27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B71CC2-42AA-7448-9388-06FCE9DFD446}"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grpSp>
          <p:nvGrpSpPr>
            <p:cNvPr id="14" name="Group 13"/>
            <p:cNvGrpSpPr/>
            <p:nvPr/>
          </p:nvGrpSpPr>
          <p:grpSpPr>
            <a:xfrm>
              <a:off x="182880" y="173699"/>
              <a:ext cx="8778240" cy="6510602"/>
              <a:chOff x="182880" y="173699"/>
              <a:chExt cx="8778240" cy="6510602"/>
            </a:xfrm>
          </p:grpSpPr>
          <p:sp>
            <p:nvSpPr>
              <p:cNvPr id="15" name="Rectangle 14"/>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6" name="Group 10"/>
              <p:cNvGrpSpPr/>
              <p:nvPr/>
            </p:nvGrpSpPr>
            <p:grpSpPr>
              <a:xfrm>
                <a:off x="256032" y="237744"/>
                <a:ext cx="8622792" cy="6364224"/>
                <a:chOff x="247157" y="247430"/>
                <a:chExt cx="8622792" cy="6364224"/>
              </a:xfrm>
            </p:grpSpPr>
            <p:sp>
              <p:nvSpPr>
                <p:cNvPr id="17" name="Rectangle 1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9" name="Straight Connector 18"/>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8" name="Rectangle 17"/>
            <p:cNvSpPr/>
            <p:nvPr/>
          </p:nvSpPr>
          <p:spPr>
            <a:xfrm rot="5400000">
              <a:off x="4242277"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Vertical Title 1"/>
          <p:cNvSpPr>
            <a:spLocks noGrp="1"/>
          </p:cNvSpPr>
          <p:nvPr>
            <p:ph type="title" orient="vert"/>
          </p:nvPr>
        </p:nvSpPr>
        <p:spPr>
          <a:xfrm>
            <a:off x="7391399" y="609600"/>
            <a:ext cx="1416423" cy="5516563"/>
          </a:xfrm>
        </p:spPr>
        <p:txBody>
          <a:bodyPr vert="eaVert">
            <a:normAutofit/>
          </a:bodyPr>
          <a:lstStyle>
            <a:lvl1pPr>
              <a:defRPr sz="3600"/>
            </a:lvl1pPr>
          </a:lstStyle>
          <a:p>
            <a:r>
              <a:rPr lang="en-CA" smtClean="0"/>
              <a:t>Click to edit Master title style</a:t>
            </a:r>
            <a:endParaRPr/>
          </a:p>
        </p:txBody>
      </p:sp>
      <p:sp>
        <p:nvSpPr>
          <p:cNvPr id="3" name="Vertical Text Placeholder 2"/>
          <p:cNvSpPr>
            <a:spLocks noGrp="1"/>
          </p:cNvSpPr>
          <p:nvPr>
            <p:ph type="body" orient="vert" idx="1"/>
          </p:nvPr>
        </p:nvSpPr>
        <p:spPr>
          <a:xfrm>
            <a:off x="578222" y="609600"/>
            <a:ext cx="6279777" cy="5516563"/>
          </a:xfrm>
        </p:spPr>
        <p:txBody>
          <a:bodyPr vert="eaVert"/>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C3A0AD7C-DBB2-1D42-8977-269404EBCACC}" type="datetimeFigureOut">
              <a:rPr lang="en-US" smtClean="0"/>
              <a:t>15-03-27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B71CC2-42AA-7448-9388-06FCE9DFD44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1" name="Rectangle 20"/>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CA"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C3A0AD7C-DBB2-1D42-8977-269404EBCACC}" type="datetimeFigureOut">
              <a:rPr lang="en-US" smtClean="0"/>
              <a:t>15-03-27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B71CC2-42AA-7448-9388-06FCE9DFD44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grpSp>
        <p:nvGrpSpPr>
          <p:cNvPr id="10" name="Group 9"/>
          <p:cNvGrpSpPr/>
          <p:nvPr/>
        </p:nvGrpSpPr>
        <p:grpSpPr>
          <a:xfrm>
            <a:off x="486873" y="411480"/>
            <a:ext cx="8170254" cy="6035040"/>
            <a:chOff x="486873" y="411480"/>
            <a:chExt cx="8170254" cy="6035040"/>
          </a:xfrm>
        </p:grpSpPr>
        <p:sp>
          <p:nvSpPr>
            <p:cNvPr id="12" name="Rectangle 11"/>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6" name="Group 11"/>
            <p:cNvGrpSpPr/>
            <p:nvPr/>
          </p:nvGrpSpPr>
          <p:grpSpPr>
            <a:xfrm>
              <a:off x="562842" y="475488"/>
              <a:ext cx="7982713" cy="5888736"/>
              <a:chOff x="562842" y="475488"/>
              <a:chExt cx="7982713" cy="5888736"/>
            </a:xfrm>
          </p:grpSpPr>
          <p:sp>
            <p:nvSpPr>
              <p:cNvPr id="8" name="Rectangle 7"/>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9" name="Straight Connector 8"/>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1" name="Straight Connector 10"/>
              <p:cNvCxnSpPr/>
              <p:nvPr/>
            </p:nvCxnSpPr>
            <p:spPr>
              <a:xfrm>
                <a:off x="562842" y="3427528"/>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ctrTitle"/>
          </p:nvPr>
        </p:nvSpPr>
        <p:spPr>
          <a:xfrm>
            <a:off x="900113" y="3442447"/>
            <a:ext cx="7345362" cy="1532965"/>
          </a:xfrm>
        </p:spPr>
        <p:txBody>
          <a:bodyPr anchor="b" anchorCtr="0">
            <a:normAutofit/>
          </a:bodyPr>
          <a:lstStyle>
            <a:lvl1pPr>
              <a:defRPr sz="5400"/>
            </a:lvl1pPr>
          </a:lstStyle>
          <a:p>
            <a:r>
              <a:rPr lang="en-CA" smtClean="0"/>
              <a:t>Click to edit Master title style</a:t>
            </a:r>
            <a:endParaRPr/>
          </a:p>
        </p:txBody>
      </p:sp>
      <p:sp>
        <p:nvSpPr>
          <p:cNvPr id="3" name="Subtitle 2"/>
          <p:cNvSpPr>
            <a:spLocks noGrp="1"/>
          </p:cNvSpPr>
          <p:nvPr>
            <p:ph type="subTitle" idx="1"/>
          </p:nvPr>
        </p:nvSpPr>
        <p:spPr>
          <a:xfrm>
            <a:off x="900113" y="5029200"/>
            <a:ext cx="7345362" cy="990600"/>
          </a:xfrm>
        </p:spPr>
        <p:txBody>
          <a:bodyPr>
            <a:normAutofit/>
          </a:bodyPr>
          <a:lstStyle>
            <a:lvl1pPr marL="0" indent="0" algn="ctr">
              <a:spcBef>
                <a:spcPts val="300"/>
              </a:spcBef>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dirty="0"/>
          </a:p>
        </p:txBody>
      </p:sp>
      <p:sp>
        <p:nvSpPr>
          <p:cNvPr id="4" name="Date Placeholder 3"/>
          <p:cNvSpPr>
            <a:spLocks noGrp="1"/>
          </p:cNvSpPr>
          <p:nvPr>
            <p:ph type="dt" sz="half" idx="10"/>
          </p:nvPr>
        </p:nvSpPr>
        <p:spPr>
          <a:xfrm>
            <a:off x="569259" y="6122894"/>
            <a:ext cx="2133600" cy="259317"/>
          </a:xfrm>
        </p:spPr>
        <p:txBody>
          <a:bodyPr/>
          <a:lstStyle/>
          <a:p>
            <a:fld id="{C3A0AD7C-DBB2-1D42-8977-269404EBCACC}" type="datetimeFigureOut">
              <a:rPr lang="en-US" smtClean="0"/>
              <a:t>15-03-27</a:t>
            </a:fld>
            <a:endParaRPr lang="en-US"/>
          </a:p>
        </p:txBody>
      </p:sp>
      <p:sp>
        <p:nvSpPr>
          <p:cNvPr id="5" name="Footer Placeholder 4"/>
          <p:cNvSpPr>
            <a:spLocks noGrp="1"/>
          </p:cNvSpPr>
          <p:nvPr>
            <p:ph type="ftr" sz="quarter" idx="11"/>
          </p:nvPr>
        </p:nvSpPr>
        <p:spPr>
          <a:xfrm>
            <a:off x="5638800" y="6124401"/>
            <a:ext cx="2895600" cy="257810"/>
          </a:xfrm>
        </p:spPr>
        <p:txBody>
          <a:bodyPr/>
          <a:lstStyle/>
          <a:p>
            <a:endParaRPr lang="en-US"/>
          </a:p>
        </p:txBody>
      </p:sp>
      <p:sp>
        <p:nvSpPr>
          <p:cNvPr id="14" name="Picture Placeholder 13"/>
          <p:cNvSpPr>
            <a:spLocks noGrp="1"/>
          </p:cNvSpPr>
          <p:nvPr>
            <p:ph type="pic" sz="quarter" idx="12"/>
          </p:nvPr>
        </p:nvSpPr>
        <p:spPr>
          <a:xfrm>
            <a:off x="636493" y="533400"/>
            <a:ext cx="7836408" cy="2828925"/>
          </a:xfrm>
        </p:spPr>
        <p:txBody>
          <a:bodyPr>
            <a:normAutofit/>
          </a:bodyPr>
          <a:lstStyle>
            <a:lvl1pPr>
              <a:buNone/>
              <a:defRPr sz="2000"/>
            </a:lvl1pPr>
          </a:lstStyle>
          <a:p>
            <a:r>
              <a:rPr lang="en-CA"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2" name="Rectangle 11"/>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8" name="Group 10"/>
            <p:cNvGrpSpPr/>
            <p:nvPr/>
          </p:nvGrpSpPr>
          <p:grpSpPr>
            <a:xfrm>
              <a:off x="256032" y="237744"/>
              <a:ext cx="8622792" cy="6364224"/>
              <a:chOff x="247157" y="247430"/>
              <a:chExt cx="8622792" cy="6364224"/>
            </a:xfrm>
          </p:grpSpPr>
          <p:sp>
            <p:nvSpPr>
              <p:cNvPr id="27" name="Rectangle 2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8" name="Straight Connector 27"/>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title"/>
          </p:nvPr>
        </p:nvSpPr>
        <p:spPr>
          <a:xfrm>
            <a:off x="900113" y="1371600"/>
            <a:ext cx="7345362" cy="1676400"/>
          </a:xfrm>
        </p:spPr>
        <p:txBody>
          <a:bodyPr anchor="b" anchorCtr="0">
            <a:noAutofit/>
          </a:bodyPr>
          <a:lstStyle>
            <a:lvl1pPr algn="ctr">
              <a:defRPr sz="5400" b="0" i="0" cap="none" baseline="0">
                <a:solidFill>
                  <a:schemeClr val="tx1">
                    <a:lumMod val="75000"/>
                    <a:lumOff val="25000"/>
                  </a:schemeClr>
                </a:solidFill>
              </a:defRPr>
            </a:lvl1pPr>
          </a:lstStyle>
          <a:p>
            <a:r>
              <a:rPr lang="en-CA" smtClean="0"/>
              <a:t>Click to edit Master title style</a:t>
            </a:r>
            <a:endParaRPr dirty="0"/>
          </a:p>
        </p:txBody>
      </p:sp>
      <p:sp>
        <p:nvSpPr>
          <p:cNvPr id="3" name="Text Placeholder 2"/>
          <p:cNvSpPr>
            <a:spLocks noGrp="1"/>
          </p:cNvSpPr>
          <p:nvPr>
            <p:ph type="body" idx="1"/>
          </p:nvPr>
        </p:nvSpPr>
        <p:spPr>
          <a:xfrm>
            <a:off x="900113" y="3134566"/>
            <a:ext cx="7345362" cy="1500187"/>
          </a:xfrm>
        </p:spPr>
        <p:txBody>
          <a:bodyPr anchor="t" anchorCtr="0"/>
          <a:lstStyle>
            <a:lvl1pPr marL="0" indent="0" algn="ctr">
              <a:spcBef>
                <a:spcPts val="300"/>
              </a:spcBef>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C3A0AD7C-DBB2-1D42-8977-269404EBCACC}" type="datetimeFigureOut">
              <a:rPr lang="en-US" smtClean="0"/>
              <a:t>15-03-27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B71CC2-42AA-7448-9388-06FCE9DFD44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20" name="Group 19"/>
          <p:cNvGrpSpPr/>
          <p:nvPr/>
        </p:nvGrpSpPr>
        <p:grpSpPr>
          <a:xfrm>
            <a:off x="182880" y="173699"/>
            <a:ext cx="8778240" cy="6510602"/>
            <a:chOff x="182880" y="173699"/>
            <a:chExt cx="8778240" cy="6510602"/>
          </a:xfrm>
        </p:grpSpPr>
        <p:sp>
          <p:nvSpPr>
            <p:cNvPr id="21" name="Rectangle 2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2" name="Group 10"/>
            <p:cNvGrpSpPr/>
            <p:nvPr/>
          </p:nvGrpSpPr>
          <p:grpSpPr>
            <a:xfrm>
              <a:off x="256032" y="237744"/>
              <a:ext cx="8622792" cy="6364224"/>
              <a:chOff x="247157" y="247430"/>
              <a:chExt cx="8622792" cy="6364224"/>
            </a:xfrm>
          </p:grpSpPr>
          <p:sp>
            <p:nvSpPr>
              <p:cNvPr id="23" name="Rectangle 2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4" name="Straight Connector 2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5" name="Rectangle 24"/>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CA" smtClean="0"/>
              <a:t>Click to edit Master title style</a:t>
            </a:r>
            <a:endParaRPr/>
          </a:p>
        </p:txBody>
      </p:sp>
      <p:sp>
        <p:nvSpPr>
          <p:cNvPr id="3" name="Content Placeholder 2"/>
          <p:cNvSpPr>
            <a:spLocks noGrp="1"/>
          </p:cNvSpPr>
          <p:nvPr>
            <p:ph sz="half" idx="1"/>
          </p:nvPr>
        </p:nvSpPr>
        <p:spPr>
          <a:xfrm>
            <a:off x="900111"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a:p>
        </p:txBody>
      </p:sp>
      <p:sp>
        <p:nvSpPr>
          <p:cNvPr id="4" name="Content Placeholder 3"/>
          <p:cNvSpPr>
            <a:spLocks noGrp="1"/>
          </p:cNvSpPr>
          <p:nvPr>
            <p:ph sz="half" idx="2"/>
          </p:nvPr>
        </p:nvSpPr>
        <p:spPr>
          <a:xfrm>
            <a:off x="4648199"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a:p>
        </p:txBody>
      </p:sp>
      <p:sp>
        <p:nvSpPr>
          <p:cNvPr id="5" name="Date Placeholder 4"/>
          <p:cNvSpPr>
            <a:spLocks noGrp="1"/>
          </p:cNvSpPr>
          <p:nvPr>
            <p:ph type="dt" sz="half" idx="10"/>
          </p:nvPr>
        </p:nvSpPr>
        <p:spPr/>
        <p:txBody>
          <a:bodyPr/>
          <a:lstStyle/>
          <a:p>
            <a:fld id="{C3A0AD7C-DBB2-1D42-8977-269404EBCACC}" type="datetimeFigureOut">
              <a:rPr lang="en-US" smtClean="0"/>
              <a:t>15-03-27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B71CC2-42AA-7448-9388-06FCE9DFD44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sp>
            <p:nvSpPr>
              <p:cNvPr id="27" name="Rectangle 2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8" name="Group 10"/>
              <p:cNvGrpSpPr/>
              <p:nvPr/>
            </p:nvGrpSpPr>
            <p:grpSpPr>
              <a:xfrm>
                <a:off x="256032" y="237744"/>
                <a:ext cx="8622792" cy="6364224"/>
                <a:chOff x="247157" y="247430"/>
                <a:chExt cx="8622792" cy="6364224"/>
              </a:xfrm>
            </p:grpSpPr>
            <p:sp>
              <p:nvSpPr>
                <p:cNvPr id="29" name="Rectangle 2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1" name="Straight Connector 3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32" name="Rectangle 31"/>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cxnSp>
          <p:nvCxnSpPr>
            <p:cNvPr id="23" name="Straight Connector 22"/>
            <p:cNvCxnSpPr/>
            <p:nvPr/>
          </p:nvCxnSpPr>
          <p:spPr>
            <a:xfrm rot="16200000" flipH="1">
              <a:off x="2217480" y="4026438"/>
              <a:ext cx="4711326" cy="2286"/>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sp>
        <p:nvSpPr>
          <p:cNvPr id="2" name="Title 1"/>
          <p:cNvSpPr>
            <a:spLocks noGrp="1"/>
          </p:cNvSpPr>
          <p:nvPr>
            <p:ph type="title"/>
          </p:nvPr>
        </p:nvSpPr>
        <p:spPr/>
        <p:txBody>
          <a:bodyPr/>
          <a:lstStyle>
            <a:lvl1pPr>
              <a:defRPr/>
            </a:lvl1pPr>
          </a:lstStyle>
          <a:p>
            <a:r>
              <a:rPr lang="en-CA" smtClean="0"/>
              <a:t>Click to edit Master title style</a:t>
            </a:r>
            <a:endParaRPr/>
          </a:p>
        </p:txBody>
      </p:sp>
      <p:sp>
        <p:nvSpPr>
          <p:cNvPr id="3" name="Text Placeholder 2"/>
          <p:cNvSpPr>
            <a:spLocks noGrp="1"/>
          </p:cNvSpPr>
          <p:nvPr>
            <p:ph type="body" idx="1"/>
          </p:nvPr>
        </p:nvSpPr>
        <p:spPr>
          <a:xfrm>
            <a:off x="632301"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632301"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Text Placeholder 4"/>
          <p:cNvSpPr>
            <a:spLocks noGrp="1"/>
          </p:cNvSpPr>
          <p:nvPr>
            <p:ph type="body" sz="quarter" idx="3"/>
          </p:nvPr>
        </p:nvSpPr>
        <p:spPr>
          <a:xfrm>
            <a:off x="4945539"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945539"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7" name="Date Placeholder 6"/>
          <p:cNvSpPr>
            <a:spLocks noGrp="1"/>
          </p:cNvSpPr>
          <p:nvPr>
            <p:ph type="dt" sz="half" idx="10"/>
          </p:nvPr>
        </p:nvSpPr>
        <p:spPr/>
        <p:txBody>
          <a:bodyPr/>
          <a:lstStyle/>
          <a:p>
            <a:fld id="{C3A0AD7C-DBB2-1D42-8977-269404EBCACC}" type="datetimeFigureOut">
              <a:rPr lang="en-US" smtClean="0"/>
              <a:t>15-03-27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B71CC2-42AA-7448-9388-06FCE9DFD44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2" name="Group 11"/>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4" name="Group 10"/>
            <p:cNvGrpSpPr/>
            <p:nvPr/>
          </p:nvGrpSpPr>
          <p:grpSpPr>
            <a:xfrm>
              <a:off x="256032" y="237744"/>
              <a:ext cx="8622792" cy="6364224"/>
              <a:chOff x="247157" y="247430"/>
              <a:chExt cx="8622792" cy="6364224"/>
            </a:xfrm>
          </p:grpSpPr>
          <p:sp>
            <p:nvSpPr>
              <p:cNvPr id="15" name="Rectangle 14"/>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6" name="Straight Connector 15"/>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CA" smtClean="0"/>
              <a:t>Click to edit Master title style</a:t>
            </a:r>
            <a:endParaRPr/>
          </a:p>
        </p:txBody>
      </p:sp>
      <p:sp>
        <p:nvSpPr>
          <p:cNvPr id="3" name="Date Placeholder 2"/>
          <p:cNvSpPr>
            <a:spLocks noGrp="1"/>
          </p:cNvSpPr>
          <p:nvPr>
            <p:ph type="dt" sz="half" idx="10"/>
          </p:nvPr>
        </p:nvSpPr>
        <p:spPr/>
        <p:txBody>
          <a:bodyPr/>
          <a:lstStyle/>
          <a:p>
            <a:fld id="{C3A0AD7C-DBB2-1D42-8977-269404EBCACC}" type="datetimeFigureOut">
              <a:rPr lang="en-US" smtClean="0"/>
              <a:t>15-03-27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B71CC2-42AA-7448-9388-06FCE9DFD44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sp>
          <p:nvSpPr>
            <p:cNvPr id="11" name="Rectangle 1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2" name="Group 10"/>
            <p:cNvGrpSpPr/>
            <p:nvPr/>
          </p:nvGrpSpPr>
          <p:grpSpPr>
            <a:xfrm>
              <a:off x="256032" y="237744"/>
              <a:ext cx="8622792" cy="6364224"/>
              <a:chOff x="247157" y="247430"/>
              <a:chExt cx="8622792" cy="6364224"/>
            </a:xfrm>
          </p:grpSpPr>
          <p:sp>
            <p:nvSpPr>
              <p:cNvPr id="13" name="Rectangle 1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4" name="Straight Connector 1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Date Placeholder 1"/>
          <p:cNvSpPr>
            <a:spLocks noGrp="1"/>
          </p:cNvSpPr>
          <p:nvPr>
            <p:ph type="dt" sz="half" idx="10"/>
          </p:nvPr>
        </p:nvSpPr>
        <p:spPr/>
        <p:txBody>
          <a:bodyPr/>
          <a:lstStyle/>
          <a:p>
            <a:fld id="{C3A0AD7C-DBB2-1D42-8977-269404EBCACC}" type="datetimeFigureOut">
              <a:rPr lang="en-US" smtClean="0"/>
              <a:t>15-03-27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B71CC2-42AA-7448-9388-06FCE9DFD44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1" name="Group 10"/>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7" name="Rectangle 1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33" name="Rectangle 32"/>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225" y="1169892"/>
            <a:ext cx="3008313" cy="914400"/>
          </a:xfrm>
        </p:spPr>
        <p:txBody>
          <a:bodyPr anchor="b">
            <a:normAutofit/>
          </a:bodyPr>
          <a:lstStyle>
            <a:lvl1pPr algn="l">
              <a:defRPr sz="2800" b="0"/>
            </a:lvl1pPr>
          </a:lstStyle>
          <a:p>
            <a:r>
              <a:rPr lang="en-CA" smtClean="0"/>
              <a:t>Click to edit Master title style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Text Placeholder 3"/>
          <p:cNvSpPr>
            <a:spLocks noGrp="1"/>
          </p:cNvSpPr>
          <p:nvPr>
            <p:ph type="body" sz="half" idx="2"/>
          </p:nvPr>
        </p:nvSpPr>
        <p:spPr>
          <a:xfrm>
            <a:off x="530225" y="2147888"/>
            <a:ext cx="3008313" cy="3262313"/>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10000"/>
              </a:lnSpc>
              <a:spcBef>
                <a:spcPts val="2000"/>
              </a:spcBef>
              <a:buClr>
                <a:schemeClr val="bg1">
                  <a:lumMod val="75000"/>
                  <a:lumOff val="25000"/>
                </a:schemeClr>
              </a:buClr>
              <a:buFont typeface="Arial" pitchFamily="34" charset="0"/>
              <a:buNone/>
            </a:pPr>
            <a:r>
              <a:rPr lang="en-CA" smtClean="0"/>
              <a:t>Click to edit Master text styles</a:t>
            </a:r>
          </a:p>
        </p:txBody>
      </p:sp>
      <p:sp>
        <p:nvSpPr>
          <p:cNvPr id="5" name="Date Placeholder 4"/>
          <p:cNvSpPr>
            <a:spLocks noGrp="1"/>
          </p:cNvSpPr>
          <p:nvPr>
            <p:ph type="dt" sz="half" idx="10"/>
          </p:nvPr>
        </p:nvSpPr>
        <p:spPr/>
        <p:txBody>
          <a:bodyPr/>
          <a:lstStyle/>
          <a:p>
            <a:fld id="{C3A0AD7C-DBB2-1D42-8977-269404EBCACC}" type="datetimeFigureOut">
              <a:rPr lang="en-US" smtClean="0"/>
              <a:t>15-03-27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B71CC2-42AA-7448-9388-06FCE9DFD44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00113" y="244158"/>
            <a:ext cx="7345362" cy="1339850"/>
          </a:xfrm>
          <a:prstGeom prst="rect">
            <a:avLst/>
          </a:prstGeom>
        </p:spPr>
        <p:txBody>
          <a:bodyPr vert="horz" lIns="91440" tIns="45720" rIns="91440" bIns="45720" rtlCol="0" anchor="ctr">
            <a:normAutofit/>
          </a:bodyPr>
          <a:lstStyle/>
          <a:p>
            <a:r>
              <a:rPr lang="en-CA" smtClean="0"/>
              <a:t>Click to edit Master title style</a:t>
            </a:r>
            <a:endParaRPr dirty="0"/>
          </a:p>
        </p:txBody>
      </p:sp>
      <p:sp>
        <p:nvSpPr>
          <p:cNvPr id="3" name="Text Placeholder 2"/>
          <p:cNvSpPr>
            <a:spLocks noGrp="1"/>
          </p:cNvSpPr>
          <p:nvPr>
            <p:ph type="body" idx="1"/>
          </p:nvPr>
        </p:nvSpPr>
        <p:spPr>
          <a:xfrm>
            <a:off x="900112" y="2133601"/>
            <a:ext cx="7345363" cy="3931920"/>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2"/>
          </p:nvPr>
        </p:nvSpPr>
        <p:spPr>
          <a:xfrm>
            <a:off x="243840" y="6371591"/>
            <a:ext cx="2133600" cy="259317"/>
          </a:xfrm>
          <a:prstGeom prst="rect">
            <a:avLst/>
          </a:prstGeom>
        </p:spPr>
        <p:txBody>
          <a:bodyPr vert="horz" lIns="91440" tIns="45720" rIns="91440" bIns="45720" rtlCol="0" anchor="ctr"/>
          <a:lstStyle>
            <a:lvl1pPr algn="l">
              <a:defRPr sz="1200">
                <a:solidFill>
                  <a:schemeClr val="bg2">
                    <a:lumMod val="60000"/>
                    <a:lumOff val="40000"/>
                  </a:schemeClr>
                </a:solidFill>
                <a:latin typeface="Brush Script MT" pitchFamily="66" charset="0"/>
              </a:defRPr>
            </a:lvl1pPr>
          </a:lstStyle>
          <a:p>
            <a:fld id="{C3A0AD7C-DBB2-1D42-8977-269404EBCACC}" type="datetimeFigureOut">
              <a:rPr lang="en-US" smtClean="0"/>
              <a:t>15-03-27</a:t>
            </a:fld>
            <a:endParaRPr lang="en-US"/>
          </a:p>
        </p:txBody>
      </p:sp>
      <p:sp>
        <p:nvSpPr>
          <p:cNvPr id="5" name="Footer Placeholder 4"/>
          <p:cNvSpPr>
            <a:spLocks noGrp="1"/>
          </p:cNvSpPr>
          <p:nvPr>
            <p:ph type="ftr" sz="quarter" idx="3"/>
          </p:nvPr>
        </p:nvSpPr>
        <p:spPr>
          <a:xfrm>
            <a:off x="5958840" y="6371591"/>
            <a:ext cx="2895600" cy="257810"/>
          </a:xfrm>
          <a:prstGeom prst="rect">
            <a:avLst/>
          </a:prstGeom>
        </p:spPr>
        <p:txBody>
          <a:bodyPr vert="horz" lIns="91440" tIns="45720" rIns="91440" bIns="45720" rtlCol="0" anchor="ctr"/>
          <a:lstStyle>
            <a:lvl1pPr marL="0" algn="r" defTabSz="914400" rtl="0" eaLnBrk="1" latinLnBrk="0" hangingPunct="1">
              <a:defRPr sz="1200" kern="1200">
                <a:solidFill>
                  <a:schemeClr val="bg2">
                    <a:lumMod val="60000"/>
                    <a:lumOff val="40000"/>
                  </a:schemeClr>
                </a:solidFill>
                <a:latin typeface="Brush Script MT" pitchFamily="66" charset="0"/>
                <a:ea typeface="+mn-ea"/>
                <a:cs typeface="+mn-cs"/>
              </a:defRPr>
            </a:lvl1pPr>
          </a:lstStyle>
          <a:p>
            <a:endParaRPr lang="en-US"/>
          </a:p>
        </p:txBody>
      </p:sp>
      <p:sp>
        <p:nvSpPr>
          <p:cNvPr id="6" name="Slide Number Placeholder 5"/>
          <p:cNvSpPr>
            <a:spLocks noGrp="1"/>
          </p:cNvSpPr>
          <p:nvPr>
            <p:ph type="sldNum" sz="quarter" idx="4"/>
          </p:nvPr>
        </p:nvSpPr>
        <p:spPr>
          <a:xfrm>
            <a:off x="4191000" y="6356350"/>
            <a:ext cx="762000" cy="271463"/>
          </a:xfrm>
          <a:prstGeom prst="rect">
            <a:avLst/>
          </a:prstGeom>
        </p:spPr>
        <p:txBody>
          <a:bodyPr vert="horz" lIns="91440" tIns="45720" rIns="91440" bIns="45720" rtlCol="0" anchor="ctr"/>
          <a:lstStyle>
            <a:lvl1pPr marL="0" algn="ctr" defTabSz="914400" rtl="0" eaLnBrk="1" latinLnBrk="0" hangingPunct="1">
              <a:defRPr sz="1200" kern="1200">
                <a:solidFill>
                  <a:schemeClr val="bg2">
                    <a:lumMod val="60000"/>
                    <a:lumOff val="40000"/>
                  </a:schemeClr>
                </a:solidFill>
                <a:latin typeface="+mn-lt"/>
                <a:ea typeface="+mn-ea"/>
                <a:cs typeface="+mn-cs"/>
              </a:defRPr>
            </a:lvl1pPr>
          </a:lstStyle>
          <a:p>
            <a:fld id="{CEB71CC2-42AA-7448-9388-06FCE9DFD44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ctr" defTabSz="914400" rtl="0" eaLnBrk="1" latinLnBrk="0" hangingPunct="1">
        <a:spcBef>
          <a:spcPct val="0"/>
        </a:spcBef>
        <a:buNone/>
        <a:defRPr sz="4800" kern="1200">
          <a:solidFill>
            <a:schemeClr val="tx1">
              <a:lumMod val="75000"/>
              <a:lumOff val="25000"/>
            </a:schemeClr>
          </a:solidFill>
          <a:latin typeface="+mj-lt"/>
          <a:ea typeface="+mj-ea"/>
          <a:cs typeface="+mj-cs"/>
        </a:defRPr>
      </a:lvl1pPr>
    </p:titleStyle>
    <p:bodyStyle>
      <a:lvl1pPr marL="342900" indent="-342900" algn="l" defTabSz="914400" rtl="0" eaLnBrk="1" latinLnBrk="0" hangingPunct="1">
        <a:spcBef>
          <a:spcPts val="2000"/>
        </a:spcBef>
        <a:buClr>
          <a:schemeClr val="tx1">
            <a:lumMod val="75000"/>
            <a:lumOff val="25000"/>
          </a:schemeClr>
        </a:buClr>
        <a:buFont typeface="Arial" pitchFamily="34" charset="0"/>
        <a:buChar char="•"/>
        <a:defRPr sz="2400" kern="1200">
          <a:solidFill>
            <a:schemeClr val="tx1">
              <a:lumMod val="75000"/>
              <a:lumOff val="25000"/>
            </a:schemeClr>
          </a:solidFill>
          <a:latin typeface="+mn-lt"/>
          <a:ea typeface="+mn-ea"/>
          <a:cs typeface="+mn-cs"/>
        </a:defRPr>
      </a:lvl1pPr>
      <a:lvl2pPr marL="579438" indent="-228600" algn="l" defTabSz="914400" rtl="0" eaLnBrk="1" latinLnBrk="0" hangingPunct="1">
        <a:spcBef>
          <a:spcPts val="600"/>
        </a:spcBef>
        <a:buClr>
          <a:schemeClr val="bg2">
            <a:lumMod val="60000"/>
            <a:lumOff val="40000"/>
          </a:schemeClr>
        </a:buClr>
        <a:buFont typeface="Arial" pitchFamily="34" charset="0"/>
        <a:buChar char="•"/>
        <a:defRPr sz="2200" kern="1200">
          <a:solidFill>
            <a:schemeClr val="tx1">
              <a:lumMod val="75000"/>
              <a:lumOff val="25000"/>
            </a:schemeClr>
          </a:solidFill>
          <a:latin typeface="+mn-lt"/>
          <a:ea typeface="+mn-ea"/>
          <a:cs typeface="+mn-cs"/>
        </a:defRPr>
      </a:lvl2pPr>
      <a:lvl3pPr marL="808038" indent="-228600" algn="l" defTabSz="914400" rtl="0" eaLnBrk="1" latinLnBrk="0" hangingPunct="1">
        <a:spcBef>
          <a:spcPts val="600"/>
        </a:spcBef>
        <a:buClr>
          <a:schemeClr val="tx1">
            <a:lumMod val="75000"/>
            <a:lumOff val="25000"/>
          </a:schemeClr>
        </a:buClr>
        <a:buFont typeface="Arial" pitchFamily="34" charset="0"/>
        <a:buChar char="•"/>
        <a:defRPr sz="2000" kern="1200">
          <a:solidFill>
            <a:schemeClr val="tx1">
              <a:lumMod val="75000"/>
              <a:lumOff val="25000"/>
            </a:schemeClr>
          </a:solidFill>
          <a:latin typeface="+mn-lt"/>
          <a:ea typeface="+mn-ea"/>
          <a:cs typeface="+mn-cs"/>
        </a:defRPr>
      </a:lvl3pPr>
      <a:lvl4pPr marL="1036638" indent="-228600" algn="l" defTabSz="914400" rtl="0" eaLnBrk="1" latinLnBrk="0" hangingPunct="1">
        <a:spcBef>
          <a:spcPts val="600"/>
        </a:spcBef>
        <a:buClr>
          <a:schemeClr val="bg2">
            <a:lumMod val="60000"/>
            <a:lumOff val="40000"/>
          </a:schemeClr>
        </a:buClr>
        <a:buFont typeface="Arial" pitchFamily="34" charset="0"/>
        <a:buChar char="•"/>
        <a:defRPr sz="1800" kern="1200">
          <a:solidFill>
            <a:schemeClr val="tx1">
              <a:lumMod val="75000"/>
              <a:lumOff val="25000"/>
            </a:schemeClr>
          </a:solidFill>
          <a:latin typeface="+mn-lt"/>
          <a:ea typeface="+mn-ea"/>
          <a:cs typeface="+mn-cs"/>
        </a:defRPr>
      </a:lvl4pPr>
      <a:lvl5pPr marL="1265238" indent="-228600" algn="l" defTabSz="914400" rtl="0" eaLnBrk="1" latinLnBrk="0" hangingPunct="1">
        <a:spcBef>
          <a:spcPts val="600"/>
        </a:spcBef>
        <a:buClr>
          <a:schemeClr val="tx1">
            <a:lumMod val="75000"/>
            <a:lumOff val="25000"/>
          </a:schemeClr>
        </a:buClr>
        <a:buFont typeface="Arial" pitchFamily="34" charset="0"/>
        <a:buChar char="•"/>
        <a:defRPr sz="1800" kern="1200">
          <a:solidFill>
            <a:schemeClr val="tx1">
              <a:lumMod val="75000"/>
              <a:lumOff val="25000"/>
            </a:schemeClr>
          </a:solidFill>
          <a:latin typeface="+mn-lt"/>
          <a:ea typeface="+mn-ea"/>
          <a:cs typeface="+mn-cs"/>
        </a:defRPr>
      </a:lvl5pPr>
      <a:lvl6pPr marL="1485900"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6pPr>
      <a:lvl7pPr marL="1712913"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7pPr>
      <a:lvl8pPr marL="1947863"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8pPr>
      <a:lvl9pPr marL="2174875"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a:solidFill>
            <a:schemeClr val="tx1">
              <a:lumMod val="75000"/>
              <a:lumOff val="2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image" Target="../media/image5.jpeg"/><Relationship Id="rId5" Type="http://schemas.openxmlformats.org/officeDocument/2006/relationships/image" Target="../media/image6.pn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8" Type="http://schemas.openxmlformats.org/officeDocument/2006/relationships/image" Target="../media/image7.jpe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rrowheads="1"/>
          </p:cNvSpPr>
          <p:nvPr>
            <p:ph type="title"/>
          </p:nvPr>
        </p:nvSpPr>
        <p:spPr>
          <a:xfrm>
            <a:off x="228600" y="377050"/>
            <a:ext cx="8697913" cy="1143000"/>
          </a:xfrm>
        </p:spPr>
        <p:txBody>
          <a:bodyPr>
            <a:normAutofit/>
          </a:bodyPr>
          <a:lstStyle/>
          <a:p>
            <a:pPr algn="ctr" eaLnBrk="1" hangingPunct="1">
              <a:defRPr/>
            </a:pPr>
            <a:r>
              <a:rPr lang="en-US" sz="2400" dirty="0" smtClean="0">
                <a:solidFill>
                  <a:schemeClr val="accent1">
                    <a:lumMod val="75000"/>
                  </a:schemeClr>
                </a:solidFill>
              </a:rPr>
              <a:t>Exiting negative cycles:</a:t>
            </a:r>
            <a:br>
              <a:rPr lang="en-US" sz="2400" dirty="0" smtClean="0">
                <a:solidFill>
                  <a:schemeClr val="accent1">
                    <a:lumMod val="75000"/>
                  </a:schemeClr>
                </a:solidFill>
              </a:rPr>
            </a:br>
            <a:r>
              <a:rPr lang="en-US" sz="2400" dirty="0" smtClean="0">
                <a:solidFill>
                  <a:schemeClr val="accent1">
                    <a:lumMod val="75000"/>
                  </a:schemeClr>
                </a:solidFill>
              </a:rPr>
              <a:t>shaping a secure base</a:t>
            </a:r>
            <a:endParaRPr lang="en-US" sz="2400" dirty="0" smtClean="0">
              <a:solidFill>
                <a:schemeClr val="accent1">
                  <a:lumMod val="75000"/>
                </a:schemeClr>
              </a:solidFill>
            </a:endParaRPr>
          </a:p>
        </p:txBody>
      </p:sp>
      <p:sp>
        <p:nvSpPr>
          <p:cNvPr id="12" name="Footer Placeholder 11"/>
          <p:cNvSpPr>
            <a:spLocks noGrp="1"/>
          </p:cNvSpPr>
          <p:nvPr>
            <p:ph type="ftr" sz="quarter" idx="11"/>
          </p:nvPr>
        </p:nvSpPr>
        <p:spPr/>
        <p:txBody>
          <a:bodyPr/>
          <a:lstStyle/>
          <a:p>
            <a:r>
              <a:rPr lang="en-US" dirty="0" smtClean="0">
                <a:solidFill>
                  <a:schemeClr val="bg2">
                    <a:lumMod val="75000"/>
                  </a:schemeClr>
                </a:solidFill>
              </a:rPr>
              <a:t>www.drsuejohnson.com</a:t>
            </a:r>
            <a:endParaRPr lang="en-US" dirty="0">
              <a:solidFill>
                <a:schemeClr val="bg2">
                  <a:lumMod val="75000"/>
                </a:schemeClr>
              </a:solidFill>
            </a:endParaRPr>
          </a:p>
        </p:txBody>
      </p:sp>
      <p:sp>
        <p:nvSpPr>
          <p:cNvPr id="7170" name="Slide Number Placeholder 3"/>
          <p:cNvSpPr>
            <a:spLocks noGrp="1"/>
          </p:cNvSpPr>
          <p:nvPr>
            <p:ph type="sldNum" sz="quarter" idx="12"/>
          </p:nvPr>
        </p:nvSpPr>
        <p:spPr>
          <a:noFill/>
          <a:ln>
            <a:miter lim="800000"/>
            <a:headEnd/>
            <a:tailEnd/>
          </a:ln>
        </p:spPr>
        <p:txBody>
          <a:bodyPr>
            <a:normAutofit lnSpcReduction="10000"/>
          </a:bodyPr>
          <a:lstStyle/>
          <a:p>
            <a:fld id="{483171CE-0C0D-40EC-9365-492400C2BF8F}" type="slidenum">
              <a:rPr lang="en-US" smtClean="0"/>
              <a:pPr/>
              <a:t>1</a:t>
            </a:fld>
            <a:endParaRPr lang="en-US" smtClean="0"/>
          </a:p>
        </p:txBody>
      </p:sp>
      <p:sp>
        <p:nvSpPr>
          <p:cNvPr id="7172" name="Text Box 7"/>
          <p:cNvSpPr txBox="1">
            <a:spLocks noChangeArrowheads="1"/>
          </p:cNvSpPr>
          <p:nvPr/>
        </p:nvSpPr>
        <p:spPr bwMode="auto">
          <a:xfrm>
            <a:off x="517525" y="5603875"/>
            <a:ext cx="184150" cy="457200"/>
          </a:xfrm>
          <a:prstGeom prst="rect">
            <a:avLst/>
          </a:prstGeom>
          <a:noFill/>
          <a:ln w="9525">
            <a:noFill/>
            <a:miter lim="800000"/>
            <a:headEnd/>
            <a:tailEnd/>
          </a:ln>
          <a:effectLst/>
        </p:spPr>
        <p:txBody>
          <a:bodyPr wrap="none">
            <a:spAutoFit/>
          </a:bodyPr>
          <a:lstStyle/>
          <a:p>
            <a:pPr algn="l"/>
            <a:endParaRPr lang="en-US" sz="2400">
              <a:solidFill>
                <a:srgbClr val="FFFFFF"/>
              </a:solidFill>
              <a:latin typeface="Times New Roman" charset="0"/>
            </a:endParaRPr>
          </a:p>
        </p:txBody>
      </p:sp>
      <p:sp>
        <p:nvSpPr>
          <p:cNvPr id="7173" name="Text Box 9"/>
          <p:cNvSpPr txBox="1">
            <a:spLocks noChangeArrowheads="1"/>
          </p:cNvSpPr>
          <p:nvPr/>
        </p:nvSpPr>
        <p:spPr bwMode="auto">
          <a:xfrm>
            <a:off x="3200400" y="1828800"/>
            <a:ext cx="2590800" cy="400110"/>
          </a:xfrm>
          <a:prstGeom prst="rect">
            <a:avLst/>
          </a:prstGeom>
          <a:noFill/>
          <a:ln w="9525">
            <a:noFill/>
            <a:miter lim="800000"/>
            <a:headEnd/>
            <a:tailEnd/>
          </a:ln>
          <a:effectLst/>
        </p:spPr>
        <p:txBody>
          <a:bodyPr wrap="square" anchor="b">
            <a:spAutoFit/>
          </a:bodyPr>
          <a:lstStyle/>
          <a:p>
            <a:pPr algn="ctr">
              <a:spcBef>
                <a:spcPct val="50000"/>
              </a:spcBef>
            </a:pPr>
            <a:r>
              <a:rPr lang="en-US" sz="2000" dirty="0">
                <a:solidFill>
                  <a:srgbClr val="A9432B"/>
                </a:solidFill>
                <a:latin typeface="+mj-lt"/>
              </a:rPr>
              <a:t>Dr. Sue Johnson</a:t>
            </a:r>
          </a:p>
        </p:txBody>
      </p:sp>
      <p:sp>
        <p:nvSpPr>
          <p:cNvPr id="7174" name="Text Box 14"/>
          <p:cNvSpPr txBox="1">
            <a:spLocks noChangeArrowheads="1"/>
          </p:cNvSpPr>
          <p:nvPr/>
        </p:nvSpPr>
        <p:spPr bwMode="auto">
          <a:xfrm>
            <a:off x="1524000" y="6553200"/>
            <a:ext cx="1371600" cy="304800"/>
          </a:xfrm>
          <a:prstGeom prst="rect">
            <a:avLst/>
          </a:prstGeom>
          <a:noFill/>
          <a:ln w="9525">
            <a:noFill/>
            <a:miter lim="800000"/>
            <a:headEnd/>
            <a:tailEnd/>
          </a:ln>
          <a:effectLst/>
        </p:spPr>
        <p:txBody>
          <a:bodyPr anchor="b">
            <a:spAutoFit/>
          </a:bodyPr>
          <a:lstStyle/>
          <a:p>
            <a:pPr algn="r">
              <a:spcBef>
                <a:spcPct val="50000"/>
              </a:spcBef>
            </a:pPr>
            <a:endParaRPr lang="en-US">
              <a:solidFill>
                <a:srgbClr val="E5E5FF"/>
              </a:solidFill>
            </a:endParaRPr>
          </a:p>
        </p:txBody>
      </p:sp>
      <p:sp>
        <p:nvSpPr>
          <p:cNvPr id="7175" name="Text Box 16"/>
          <p:cNvSpPr txBox="1">
            <a:spLocks noChangeArrowheads="1"/>
          </p:cNvSpPr>
          <p:nvPr/>
        </p:nvSpPr>
        <p:spPr bwMode="auto">
          <a:xfrm>
            <a:off x="533400" y="5319355"/>
            <a:ext cx="7772400" cy="1077218"/>
          </a:xfrm>
          <a:prstGeom prst="rect">
            <a:avLst/>
          </a:prstGeom>
          <a:noFill/>
          <a:ln w="9525">
            <a:noFill/>
            <a:miter lim="800000"/>
            <a:headEnd/>
            <a:tailEnd/>
          </a:ln>
          <a:effectLst/>
        </p:spPr>
        <p:txBody>
          <a:bodyPr wrap="square" anchor="b">
            <a:spAutoFit/>
          </a:bodyPr>
          <a:lstStyle/>
          <a:p>
            <a:pPr algn="ctr">
              <a:spcBef>
                <a:spcPct val="50000"/>
              </a:spcBef>
            </a:pPr>
            <a:r>
              <a:rPr lang="en-US" sz="1600" dirty="0" err="1" smtClean="0">
                <a:solidFill>
                  <a:schemeClr val="tx2">
                    <a:lumMod val="50000"/>
                  </a:schemeClr>
                </a:solidFill>
                <a:latin typeface="+mj-lt"/>
              </a:rPr>
              <a:t>www.iceeft.com</a:t>
            </a:r>
            <a:endParaRPr lang="en-US" sz="1600" dirty="0" smtClean="0">
              <a:solidFill>
                <a:schemeClr val="tx2">
                  <a:lumMod val="50000"/>
                </a:schemeClr>
              </a:solidFill>
              <a:latin typeface="+mj-lt"/>
            </a:endParaRPr>
          </a:p>
          <a:p>
            <a:pPr algn="ctr">
              <a:spcBef>
                <a:spcPct val="50000"/>
              </a:spcBef>
            </a:pPr>
            <a:endParaRPr lang="en-US" sz="1600" dirty="0" smtClean="0">
              <a:solidFill>
                <a:schemeClr val="tx2"/>
              </a:solidFill>
            </a:endParaRPr>
          </a:p>
          <a:p>
            <a:pPr algn="l">
              <a:spcBef>
                <a:spcPct val="50000"/>
              </a:spcBef>
            </a:pPr>
            <a:r>
              <a:rPr lang="en-US" sz="1000" dirty="0" smtClean="0">
                <a:solidFill>
                  <a:schemeClr val="accent4"/>
                </a:solidFill>
              </a:rPr>
              <a:t>April</a:t>
            </a:r>
            <a:r>
              <a:rPr lang="en-US" sz="1000" dirty="0" smtClean="0">
                <a:solidFill>
                  <a:schemeClr val="accent4"/>
                </a:solidFill>
              </a:rPr>
              <a:t> </a:t>
            </a:r>
            <a:r>
              <a:rPr lang="en-US" sz="1000" dirty="0" smtClean="0">
                <a:solidFill>
                  <a:schemeClr val="accent4"/>
                </a:solidFill>
              </a:rPr>
              <a:t>2015</a:t>
            </a:r>
            <a:r>
              <a:rPr lang="en-US" sz="1600" dirty="0">
                <a:solidFill>
                  <a:schemeClr val="accent4"/>
                </a:solidFill>
              </a:rPr>
              <a:t>	</a:t>
            </a:r>
            <a:r>
              <a:rPr lang="en-US" sz="1600" dirty="0">
                <a:solidFill>
                  <a:schemeClr val="accent4">
                    <a:lumMod val="60000"/>
                    <a:lumOff val="40000"/>
                  </a:schemeClr>
                </a:solidFill>
              </a:rPr>
              <a:t>					</a:t>
            </a:r>
          </a:p>
        </p:txBody>
      </p:sp>
      <p:pic>
        <p:nvPicPr>
          <p:cNvPr id="7176" name="Picture 9"/>
          <p:cNvPicPr>
            <a:picLocks noChangeAspect="1"/>
          </p:cNvPicPr>
          <p:nvPr/>
        </p:nvPicPr>
        <p:blipFill>
          <a:blip r:embed="rId3" cstate="print"/>
          <a:srcRect/>
          <a:stretch>
            <a:fillRect/>
          </a:stretch>
        </p:blipFill>
        <p:spPr bwMode="auto">
          <a:xfrm>
            <a:off x="1905000" y="2971800"/>
            <a:ext cx="1371600" cy="2072022"/>
          </a:xfrm>
          <a:prstGeom prst="rect">
            <a:avLst/>
          </a:prstGeom>
          <a:noFill/>
          <a:ln w="9525">
            <a:noFill/>
            <a:miter lim="800000"/>
            <a:headEnd/>
            <a:tailEnd/>
          </a:ln>
        </p:spPr>
      </p:pic>
      <p:pic>
        <p:nvPicPr>
          <p:cNvPr id="7177" name="Picture 12" descr="C:\Users\Sue\Pictures\cc book cover (2).jpg"/>
          <p:cNvPicPr>
            <a:picLocks noChangeAspect="1" noChangeArrowheads="1"/>
          </p:cNvPicPr>
          <p:nvPr/>
        </p:nvPicPr>
        <p:blipFill>
          <a:blip r:embed="rId4" cstate="print"/>
          <a:srcRect/>
          <a:stretch>
            <a:fillRect/>
          </a:stretch>
        </p:blipFill>
        <p:spPr bwMode="auto">
          <a:xfrm>
            <a:off x="3505201" y="2971800"/>
            <a:ext cx="1447800" cy="2150533"/>
          </a:xfrm>
          <a:prstGeom prst="rect">
            <a:avLst/>
          </a:prstGeom>
          <a:noFill/>
          <a:ln w="9525">
            <a:noFill/>
            <a:miter lim="800000"/>
            <a:headEnd/>
            <a:tailEnd/>
          </a:ln>
        </p:spPr>
      </p:pic>
      <p:pic>
        <p:nvPicPr>
          <p:cNvPr id="7178" name="Picture 2"/>
          <p:cNvPicPr>
            <a:picLocks noChangeAspect="1" noChangeArrowheads="1"/>
          </p:cNvPicPr>
          <p:nvPr/>
        </p:nvPicPr>
        <p:blipFill>
          <a:blip r:embed="rId5" cstate="print"/>
          <a:srcRect/>
          <a:stretch>
            <a:fillRect/>
          </a:stretch>
        </p:blipFill>
        <p:spPr bwMode="auto">
          <a:xfrm>
            <a:off x="5257800" y="2971800"/>
            <a:ext cx="1466483" cy="2133600"/>
          </a:xfrm>
          <a:prstGeom prst="rect">
            <a:avLst/>
          </a:prstGeom>
          <a:noFill/>
          <a:ln w="9525" algn="ctr">
            <a:noFill/>
            <a:miter lim="800000"/>
            <a:headEnd/>
            <a:tailEnd/>
          </a:ln>
          <a:effectLst/>
        </p:spPr>
      </p:pic>
    </p:spTree>
    <p:extLst>
      <p:ext uri="{BB962C8B-B14F-4D97-AF65-F5344CB8AC3E}">
        <p14:creationId xmlns:p14="http://schemas.microsoft.com/office/powerpoint/2010/main" val="299109442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229600" cy="908720"/>
          </a:xfrm>
        </p:spPr>
        <p:txBody>
          <a:bodyPr>
            <a:normAutofit/>
          </a:bodyPr>
          <a:lstStyle/>
          <a:p>
            <a:pPr algn="ctr"/>
            <a:r>
              <a:rPr lang="en-CA" sz="2800" dirty="0">
                <a:solidFill>
                  <a:srgbClr val="A9432B"/>
                </a:solidFill>
                <a:effectLst/>
              </a:rPr>
              <a:t>Interventions in EFT</a:t>
            </a:r>
            <a:endParaRPr lang="en-US" sz="2800" dirty="0">
              <a:solidFill>
                <a:srgbClr val="A9432B"/>
              </a:solidFill>
            </a:endParaRPr>
          </a:p>
        </p:txBody>
      </p:sp>
      <p:sp>
        <p:nvSpPr>
          <p:cNvPr id="3" name="Content Placeholder 2"/>
          <p:cNvSpPr>
            <a:spLocks noGrp="1"/>
          </p:cNvSpPr>
          <p:nvPr>
            <p:ph idx="1"/>
          </p:nvPr>
        </p:nvSpPr>
        <p:spPr>
          <a:xfrm>
            <a:off x="304800" y="1752600"/>
            <a:ext cx="8534400" cy="4648200"/>
          </a:xfrm>
        </p:spPr>
        <p:txBody>
          <a:bodyPr>
            <a:normAutofit fontScale="92500" lnSpcReduction="20000"/>
          </a:bodyPr>
          <a:lstStyle/>
          <a:p>
            <a:pPr marL="0" indent="0">
              <a:lnSpc>
                <a:spcPct val="110000"/>
              </a:lnSpc>
              <a:buNone/>
            </a:pPr>
            <a:r>
              <a:rPr lang="en-CA" sz="1900" b="1" u="sng" dirty="0" smtClean="0">
                <a:solidFill>
                  <a:srgbClr val="323543"/>
                </a:solidFill>
                <a:effectLst/>
              </a:rPr>
              <a:t>Task </a:t>
            </a:r>
            <a:r>
              <a:rPr lang="en-CA" sz="1900" b="1" u="sng" dirty="0">
                <a:solidFill>
                  <a:srgbClr val="323543"/>
                </a:solidFill>
                <a:effectLst/>
              </a:rPr>
              <a:t>1: Reprocessing Emotion</a:t>
            </a:r>
            <a:r>
              <a:rPr lang="en-CA" sz="1900" b="1" dirty="0">
                <a:solidFill>
                  <a:srgbClr val="323543"/>
                </a:solidFill>
                <a:effectLst/>
              </a:rPr>
              <a:t> </a:t>
            </a:r>
            <a:endParaRPr lang="en-US" sz="1900" dirty="0">
              <a:solidFill>
                <a:srgbClr val="323543"/>
              </a:solidFill>
              <a:effectLst/>
            </a:endParaRPr>
          </a:p>
          <a:p>
            <a:pPr>
              <a:lnSpc>
                <a:spcPct val="110000"/>
              </a:lnSpc>
              <a:buClr>
                <a:schemeClr val="accent5"/>
              </a:buClr>
              <a:buSzPct val="95000"/>
            </a:pPr>
            <a:r>
              <a:rPr lang="en-CA" sz="1800" b="1" u="sng" dirty="0" smtClean="0">
                <a:solidFill>
                  <a:srgbClr val="323543"/>
                </a:solidFill>
                <a:effectLst/>
              </a:rPr>
              <a:t>Reflect</a:t>
            </a:r>
            <a:r>
              <a:rPr lang="en-CA" sz="1800" i="1" u="sng" dirty="0" smtClean="0">
                <a:solidFill>
                  <a:srgbClr val="323543"/>
                </a:solidFill>
                <a:effectLst/>
              </a:rPr>
              <a:t> </a:t>
            </a:r>
            <a:r>
              <a:rPr lang="en-CA" sz="1800" i="1" dirty="0" smtClean="0">
                <a:solidFill>
                  <a:srgbClr val="323543"/>
                </a:solidFill>
                <a:effectLst/>
              </a:rPr>
              <a:t> </a:t>
            </a:r>
            <a:r>
              <a:rPr lang="en-CA" sz="1800" dirty="0">
                <a:solidFill>
                  <a:srgbClr val="323543"/>
                </a:solidFill>
                <a:effectLst/>
              </a:rPr>
              <a:t>(name, order, distil) emotional processing as it occurs. Make explicit. </a:t>
            </a:r>
            <a:r>
              <a:rPr lang="en-CA" sz="1800" dirty="0" smtClean="0">
                <a:solidFill>
                  <a:srgbClr val="323543"/>
                </a:solidFill>
                <a:effectLst/>
              </a:rPr>
              <a:t>Use </a:t>
            </a:r>
            <a:r>
              <a:rPr lang="en-CA" sz="1800" dirty="0">
                <a:solidFill>
                  <a:srgbClr val="323543"/>
                </a:solidFill>
                <a:effectLst/>
              </a:rPr>
              <a:t>NACC language: Now and immediate, Alive – vivid – felt, Concrete, </a:t>
            </a:r>
            <a:r>
              <a:rPr lang="en-CA" sz="1800" dirty="0" smtClean="0">
                <a:solidFill>
                  <a:srgbClr val="323543"/>
                </a:solidFill>
                <a:effectLst/>
              </a:rPr>
              <a:t>tangible, specific</a:t>
            </a:r>
            <a:r>
              <a:rPr lang="en-CA" sz="1800" dirty="0">
                <a:solidFill>
                  <a:srgbClr val="323543"/>
                </a:solidFill>
                <a:effectLst/>
              </a:rPr>
              <a:t>, Attachment channel. </a:t>
            </a:r>
            <a:endParaRPr lang="en-US" sz="1800" b="1" u="sng" dirty="0">
              <a:solidFill>
                <a:srgbClr val="323543"/>
              </a:solidFill>
              <a:effectLst/>
            </a:endParaRPr>
          </a:p>
          <a:p>
            <a:pPr>
              <a:lnSpc>
                <a:spcPct val="110000"/>
              </a:lnSpc>
              <a:buClr>
                <a:schemeClr val="accent5"/>
              </a:buClr>
              <a:buSzPct val="95000"/>
            </a:pPr>
            <a:r>
              <a:rPr lang="en-CA" sz="1800" b="1" u="sng" dirty="0" smtClean="0">
                <a:solidFill>
                  <a:srgbClr val="323543"/>
                </a:solidFill>
                <a:effectLst/>
              </a:rPr>
              <a:t>Validate</a:t>
            </a:r>
            <a:r>
              <a:rPr lang="en-CA" sz="1800" dirty="0" smtClean="0">
                <a:solidFill>
                  <a:srgbClr val="323543"/>
                </a:solidFill>
                <a:effectLst/>
              </a:rPr>
              <a:t> habitual </a:t>
            </a:r>
            <a:r>
              <a:rPr lang="en-CA" sz="1800" dirty="0">
                <a:solidFill>
                  <a:srgbClr val="323543"/>
                </a:solidFill>
                <a:effectLst/>
              </a:rPr>
              <a:t>emotion regulation strategies, ways of seeing, action </a:t>
            </a:r>
            <a:r>
              <a:rPr lang="en-CA" sz="1800" dirty="0" smtClean="0">
                <a:solidFill>
                  <a:srgbClr val="323543"/>
                </a:solidFill>
                <a:effectLst/>
              </a:rPr>
              <a:t>tendencies, stuck </a:t>
            </a:r>
            <a:r>
              <a:rPr lang="en-CA" sz="1800" dirty="0">
                <a:solidFill>
                  <a:srgbClr val="323543"/>
                </a:solidFill>
                <a:effectLst/>
              </a:rPr>
              <a:t>places, attachment longings and fears, and shifts – new steps in the dance. </a:t>
            </a:r>
            <a:endParaRPr lang="en-US" sz="1800" b="1" u="sng" dirty="0">
              <a:solidFill>
                <a:srgbClr val="323543"/>
              </a:solidFill>
              <a:effectLst/>
            </a:endParaRPr>
          </a:p>
          <a:p>
            <a:pPr>
              <a:lnSpc>
                <a:spcPct val="110000"/>
              </a:lnSpc>
              <a:buClr>
                <a:schemeClr val="accent5"/>
              </a:buClr>
              <a:buSzPct val="95000"/>
            </a:pPr>
            <a:r>
              <a:rPr lang="en-CA" sz="1800" b="1" u="sng" dirty="0" smtClean="0">
                <a:solidFill>
                  <a:srgbClr val="323543"/>
                </a:solidFill>
                <a:effectLst/>
              </a:rPr>
              <a:t>Ask </a:t>
            </a:r>
            <a:r>
              <a:rPr lang="en-CA" sz="1800" b="1" u="sng" dirty="0">
                <a:solidFill>
                  <a:srgbClr val="323543"/>
                </a:solidFill>
                <a:effectLst/>
              </a:rPr>
              <a:t>Evocative Questions</a:t>
            </a:r>
            <a:r>
              <a:rPr lang="en-CA" sz="1800" b="1" dirty="0">
                <a:solidFill>
                  <a:srgbClr val="323543"/>
                </a:solidFill>
                <a:effectLst/>
              </a:rPr>
              <a:t>  </a:t>
            </a:r>
            <a:r>
              <a:rPr lang="en-CA" sz="1800" dirty="0">
                <a:solidFill>
                  <a:srgbClr val="323543"/>
                </a:solidFill>
                <a:effectLst/>
              </a:rPr>
              <a:t>- unpack automatic ways of constructing experience. </a:t>
            </a:r>
            <a:r>
              <a:rPr lang="en-CA" sz="1800" dirty="0" smtClean="0">
                <a:solidFill>
                  <a:srgbClr val="323543"/>
                </a:solidFill>
                <a:effectLst/>
              </a:rPr>
              <a:t>Replay key </a:t>
            </a:r>
            <a:r>
              <a:rPr lang="en-CA" sz="1800" dirty="0">
                <a:solidFill>
                  <a:srgbClr val="323543"/>
                </a:solidFill>
                <a:effectLst/>
              </a:rPr>
              <a:t>process moments. Name and integrate the elements of emotional experience. </a:t>
            </a:r>
            <a:r>
              <a:rPr lang="en-CA" sz="1800" dirty="0" smtClean="0">
                <a:solidFill>
                  <a:srgbClr val="323543"/>
                </a:solidFill>
              </a:rPr>
              <a:t> </a:t>
            </a:r>
            <a:r>
              <a:rPr lang="en-CA" sz="1800" dirty="0" smtClean="0">
                <a:solidFill>
                  <a:srgbClr val="323543"/>
                </a:solidFill>
                <a:effectLst/>
              </a:rPr>
              <a:t>“</a:t>
            </a:r>
            <a:r>
              <a:rPr lang="en-CA" sz="1800" dirty="0">
                <a:solidFill>
                  <a:srgbClr val="323543"/>
                </a:solidFill>
                <a:effectLst/>
              </a:rPr>
              <a:t>What happens to you when you hear that tension in her voice?</a:t>
            </a:r>
            <a:r>
              <a:rPr lang="en-CA" sz="1800" dirty="0" smtClean="0">
                <a:solidFill>
                  <a:srgbClr val="323543"/>
                </a:solidFill>
                <a:effectLst/>
              </a:rPr>
              <a:t>”</a:t>
            </a:r>
            <a:endParaRPr lang="en-CA" sz="1800" b="1" u="sng" dirty="0" smtClean="0">
              <a:solidFill>
                <a:srgbClr val="323543"/>
              </a:solidFill>
              <a:effectLst/>
            </a:endParaRPr>
          </a:p>
          <a:p>
            <a:pPr>
              <a:lnSpc>
                <a:spcPct val="110000"/>
              </a:lnSpc>
              <a:buClr>
                <a:schemeClr val="accent5"/>
              </a:buClr>
              <a:buSzPct val="95000"/>
            </a:pPr>
            <a:r>
              <a:rPr lang="en-CA" sz="1800" b="1" u="sng" dirty="0" smtClean="0">
                <a:solidFill>
                  <a:srgbClr val="323543"/>
                </a:solidFill>
                <a:effectLst/>
              </a:rPr>
              <a:t>Heighten </a:t>
            </a:r>
            <a:r>
              <a:rPr lang="en-CA" sz="1800" b="1" u="sng" dirty="0">
                <a:solidFill>
                  <a:srgbClr val="323543"/>
                </a:solidFill>
                <a:effectLst/>
              </a:rPr>
              <a:t>elements of experience</a:t>
            </a:r>
            <a:r>
              <a:rPr lang="en-CA" sz="1800" b="1" dirty="0">
                <a:solidFill>
                  <a:srgbClr val="323543"/>
                </a:solidFill>
                <a:effectLst/>
              </a:rPr>
              <a:t> </a:t>
            </a:r>
            <a:r>
              <a:rPr lang="en-CA" sz="1800" b="1" dirty="0" smtClean="0">
                <a:solidFill>
                  <a:srgbClr val="323543"/>
                </a:solidFill>
                <a:effectLst/>
              </a:rPr>
              <a:t> </a:t>
            </a:r>
            <a:r>
              <a:rPr lang="en-CA" sz="1800" dirty="0" smtClean="0">
                <a:solidFill>
                  <a:srgbClr val="323543"/>
                </a:solidFill>
                <a:effectLst/>
              </a:rPr>
              <a:t>(</a:t>
            </a:r>
            <a:r>
              <a:rPr lang="en-CA" sz="1800" dirty="0">
                <a:solidFill>
                  <a:srgbClr val="323543"/>
                </a:solidFill>
                <a:effectLst/>
              </a:rPr>
              <a:t>use repetition, images) to deepen </a:t>
            </a:r>
            <a:r>
              <a:rPr lang="en-CA" sz="1800" dirty="0" smtClean="0">
                <a:solidFill>
                  <a:srgbClr val="323543"/>
                </a:solidFill>
                <a:effectLst/>
              </a:rPr>
              <a:t>clients engagement.</a:t>
            </a:r>
            <a:endParaRPr lang="en-CA" sz="1800" b="1" u="sng" dirty="0" smtClean="0">
              <a:solidFill>
                <a:srgbClr val="323543"/>
              </a:solidFill>
              <a:effectLst/>
            </a:endParaRPr>
          </a:p>
          <a:p>
            <a:pPr>
              <a:lnSpc>
                <a:spcPct val="110000"/>
              </a:lnSpc>
              <a:buClr>
                <a:schemeClr val="accent5"/>
              </a:buClr>
              <a:buSzPct val="95000"/>
            </a:pPr>
            <a:r>
              <a:rPr lang="en-CA" sz="1800" b="1" u="sng" dirty="0" smtClean="0">
                <a:solidFill>
                  <a:srgbClr val="323543"/>
                </a:solidFill>
                <a:effectLst/>
              </a:rPr>
              <a:t>Interpret</a:t>
            </a:r>
            <a:r>
              <a:rPr lang="en-CA" sz="1800" dirty="0" smtClean="0">
                <a:solidFill>
                  <a:srgbClr val="323543"/>
                </a:solidFill>
                <a:effectLst/>
              </a:rPr>
              <a:t> </a:t>
            </a:r>
            <a:r>
              <a:rPr lang="en-CA" sz="1800" dirty="0">
                <a:solidFill>
                  <a:srgbClr val="323543"/>
                </a:solidFill>
                <a:effectLst/>
              </a:rPr>
              <a:t>– make </a:t>
            </a:r>
            <a:r>
              <a:rPr lang="en-CA" sz="1800" u="sng" dirty="0">
                <a:solidFill>
                  <a:srgbClr val="323543"/>
                </a:solidFill>
                <a:effectLst/>
              </a:rPr>
              <a:t>small</a:t>
            </a:r>
            <a:r>
              <a:rPr lang="en-CA" sz="1800" dirty="0">
                <a:solidFill>
                  <a:srgbClr val="323543"/>
                </a:solidFill>
                <a:effectLst/>
              </a:rPr>
              <a:t> conjectures – at the leading edge of experience. Tentative. </a:t>
            </a:r>
            <a:r>
              <a:rPr lang="en-CA" sz="1800" dirty="0" smtClean="0">
                <a:solidFill>
                  <a:srgbClr val="323543"/>
                </a:solidFill>
                <a:effectLst/>
              </a:rPr>
              <a:t>Most intense </a:t>
            </a:r>
            <a:r>
              <a:rPr lang="en-CA" sz="1800" dirty="0">
                <a:solidFill>
                  <a:srgbClr val="323543"/>
                </a:solidFill>
                <a:effectLst/>
              </a:rPr>
              <a:t>using proxy voice.  </a:t>
            </a:r>
            <a:endParaRPr lang="en-US" sz="1800" dirty="0">
              <a:solidFill>
                <a:srgbClr val="323543"/>
              </a:solidFill>
              <a:effectLst/>
            </a:endParaRPr>
          </a:p>
          <a:p>
            <a:pPr marL="0" indent="0" algn="r">
              <a:lnSpc>
                <a:spcPct val="110000"/>
              </a:lnSpc>
              <a:buNone/>
            </a:pPr>
            <a:endParaRPr lang="en-US" sz="1800" dirty="0">
              <a:solidFill>
                <a:srgbClr val="323543"/>
              </a:solidFill>
            </a:endParaRPr>
          </a:p>
        </p:txBody>
      </p:sp>
      <p:sp>
        <p:nvSpPr>
          <p:cNvPr id="4" name="Slide Number Placeholder 3"/>
          <p:cNvSpPr>
            <a:spLocks noGrp="1"/>
          </p:cNvSpPr>
          <p:nvPr>
            <p:ph type="sldNum" sz="quarter" idx="12"/>
          </p:nvPr>
        </p:nvSpPr>
        <p:spPr/>
        <p:txBody>
          <a:bodyPr/>
          <a:lstStyle/>
          <a:p>
            <a:fld id="{50C92A47-9EAE-47D9-AFF9-F2A27EAF0D2B}" type="slidenum">
              <a:rPr lang="en-US" smtClean="0"/>
              <a:pPr/>
              <a:t>10</a:t>
            </a:fld>
            <a:endParaRPr lang="en-US" dirty="0"/>
          </a:p>
        </p:txBody>
      </p:sp>
    </p:spTree>
    <p:extLst>
      <p:ext uri="{BB962C8B-B14F-4D97-AF65-F5344CB8AC3E}">
        <p14:creationId xmlns:p14="http://schemas.microsoft.com/office/powerpoint/2010/main" val="77867911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752600"/>
            <a:ext cx="8305800" cy="4648200"/>
          </a:xfrm>
        </p:spPr>
        <p:txBody>
          <a:bodyPr>
            <a:noAutofit/>
          </a:bodyPr>
          <a:lstStyle/>
          <a:p>
            <a:pPr marL="0" indent="0">
              <a:buNone/>
            </a:pPr>
            <a:r>
              <a:rPr lang="en-CA" sz="1500" b="1" u="sng" dirty="0">
                <a:solidFill>
                  <a:srgbClr val="2A373D"/>
                </a:solidFill>
                <a:effectLst/>
              </a:rPr>
              <a:t>Task 2: Creating New Interactions </a:t>
            </a:r>
            <a:endParaRPr lang="en-US" sz="1500" dirty="0">
              <a:solidFill>
                <a:srgbClr val="2A373D"/>
              </a:solidFill>
              <a:effectLst/>
            </a:endParaRPr>
          </a:p>
          <a:p>
            <a:pPr>
              <a:buClr>
                <a:schemeClr val="accent5"/>
              </a:buClr>
            </a:pPr>
            <a:r>
              <a:rPr lang="en-CA" sz="1500" dirty="0" smtClean="0">
                <a:solidFill>
                  <a:srgbClr val="2A373D"/>
                </a:solidFill>
                <a:effectLst/>
              </a:rPr>
              <a:t>Reflect </a:t>
            </a:r>
            <a:r>
              <a:rPr lang="en-CA" sz="1500" dirty="0">
                <a:solidFill>
                  <a:srgbClr val="2A373D"/>
                </a:solidFill>
                <a:effectLst/>
              </a:rPr>
              <a:t>- steps in the partners dance and the impact of dance.</a:t>
            </a:r>
            <a:endParaRPr lang="en-US" sz="1500" dirty="0">
              <a:solidFill>
                <a:srgbClr val="2A373D"/>
              </a:solidFill>
              <a:effectLst/>
            </a:endParaRPr>
          </a:p>
          <a:p>
            <a:pPr>
              <a:buClr>
                <a:schemeClr val="accent5"/>
              </a:buClr>
            </a:pPr>
            <a:r>
              <a:rPr lang="en-CA" sz="1500" dirty="0" smtClean="0">
                <a:solidFill>
                  <a:srgbClr val="2A373D"/>
                </a:solidFill>
                <a:effectLst/>
              </a:rPr>
              <a:t>Reframe </a:t>
            </a:r>
            <a:r>
              <a:rPr lang="en-CA" sz="1500" dirty="0">
                <a:solidFill>
                  <a:srgbClr val="2A373D"/>
                </a:solidFill>
                <a:effectLst/>
              </a:rPr>
              <a:t>– Attachment meanings, </a:t>
            </a:r>
            <a:r>
              <a:rPr lang="en-CA" sz="1500" dirty="0" smtClean="0">
                <a:solidFill>
                  <a:srgbClr val="2A373D"/>
                </a:solidFill>
                <a:effectLst/>
              </a:rPr>
              <a:t>interactions / cycle</a:t>
            </a:r>
            <a:r>
              <a:rPr lang="en-CA" sz="1500" dirty="0">
                <a:solidFill>
                  <a:srgbClr val="2A373D"/>
                </a:solidFill>
                <a:effectLst/>
              </a:rPr>
              <a:t>.</a:t>
            </a:r>
            <a:endParaRPr lang="en-US" sz="1500" dirty="0">
              <a:solidFill>
                <a:srgbClr val="2A373D"/>
              </a:solidFill>
              <a:effectLst/>
            </a:endParaRPr>
          </a:p>
          <a:p>
            <a:pPr>
              <a:buClr>
                <a:schemeClr val="accent5"/>
              </a:buClr>
            </a:pPr>
            <a:r>
              <a:rPr lang="en-CA" sz="1500" dirty="0" smtClean="0">
                <a:solidFill>
                  <a:srgbClr val="2A373D"/>
                </a:solidFill>
                <a:effectLst/>
              </a:rPr>
              <a:t>Shape </a:t>
            </a:r>
            <a:r>
              <a:rPr lang="en-CA" sz="1500" dirty="0">
                <a:solidFill>
                  <a:srgbClr val="2A373D"/>
                </a:solidFill>
                <a:effectLst/>
              </a:rPr>
              <a:t>interactions – Request the direct sharing of clear distilled messages</a:t>
            </a:r>
            <a:r>
              <a:rPr lang="en-CA" sz="1500" dirty="0" smtClean="0">
                <a:solidFill>
                  <a:srgbClr val="2A373D"/>
                </a:solidFill>
                <a:effectLst/>
              </a:rPr>
              <a:t>.</a:t>
            </a:r>
            <a:endParaRPr lang="en-US" sz="1500" dirty="0">
              <a:solidFill>
                <a:srgbClr val="2A373D"/>
              </a:solidFill>
              <a:effectLst/>
            </a:endParaRPr>
          </a:p>
          <a:p>
            <a:pPr marL="0" indent="0">
              <a:buNone/>
            </a:pPr>
            <a:r>
              <a:rPr lang="en-CA" sz="1500" dirty="0" smtClean="0">
                <a:solidFill>
                  <a:srgbClr val="2A373D"/>
                </a:solidFill>
                <a:effectLst/>
              </a:rPr>
              <a:t>Respect </a:t>
            </a:r>
            <a:r>
              <a:rPr lang="en-CA" sz="1500" dirty="0">
                <a:solidFill>
                  <a:srgbClr val="2A373D"/>
                </a:solidFill>
                <a:effectLst/>
              </a:rPr>
              <a:t>reluctance and slice risks thinner (simply share how hard it is to share).  </a:t>
            </a:r>
            <a:endParaRPr lang="en-CA" sz="1500" dirty="0" smtClean="0">
              <a:solidFill>
                <a:srgbClr val="2A373D"/>
              </a:solidFill>
              <a:effectLst/>
            </a:endParaRPr>
          </a:p>
          <a:p>
            <a:pPr marL="0" indent="0">
              <a:buNone/>
            </a:pPr>
            <a:r>
              <a:rPr lang="en-CA" sz="1500" dirty="0" smtClean="0">
                <a:solidFill>
                  <a:srgbClr val="2A373D"/>
                </a:solidFill>
                <a:effectLst/>
              </a:rPr>
              <a:t>Contain </a:t>
            </a:r>
            <a:r>
              <a:rPr lang="en-CA" sz="1500" dirty="0">
                <a:solidFill>
                  <a:srgbClr val="2A373D"/>
                </a:solidFill>
                <a:effectLst/>
              </a:rPr>
              <a:t>negative messages with “catch the </a:t>
            </a:r>
            <a:r>
              <a:rPr lang="en-CA" sz="1500" dirty="0" smtClean="0">
                <a:solidFill>
                  <a:srgbClr val="2A373D"/>
                </a:solidFill>
                <a:effectLst/>
              </a:rPr>
              <a:t>bullet” </a:t>
            </a:r>
            <a:r>
              <a:rPr lang="en-CA" sz="1500" dirty="0">
                <a:solidFill>
                  <a:srgbClr val="2A373D"/>
                </a:solidFill>
                <a:effectLst/>
              </a:rPr>
              <a:t>interactions. </a:t>
            </a:r>
            <a:endParaRPr lang="en-US" sz="1500" dirty="0">
              <a:solidFill>
                <a:srgbClr val="2A373D"/>
              </a:solidFill>
              <a:effectLst/>
            </a:endParaRPr>
          </a:p>
          <a:p>
            <a:pPr marL="0" indent="0">
              <a:buNone/>
            </a:pPr>
            <a:r>
              <a:rPr lang="en-CA" sz="1500" dirty="0" smtClean="0">
                <a:solidFill>
                  <a:srgbClr val="2A373D"/>
                </a:solidFill>
                <a:effectLst/>
              </a:rPr>
              <a:t>Therapists </a:t>
            </a:r>
            <a:r>
              <a:rPr lang="en-CA" sz="1500" dirty="0">
                <a:solidFill>
                  <a:srgbClr val="2A373D"/>
                </a:solidFill>
                <a:effectLst/>
              </a:rPr>
              <a:t>help </a:t>
            </a:r>
            <a:r>
              <a:rPr lang="en-CA" sz="1500" dirty="0" smtClean="0">
                <a:solidFill>
                  <a:srgbClr val="2A373D"/>
                </a:solidFill>
                <a:effectLst/>
              </a:rPr>
              <a:t>clients:  </a:t>
            </a:r>
          </a:p>
          <a:p>
            <a:pPr>
              <a:buClr>
                <a:schemeClr val="accent5"/>
              </a:buClr>
              <a:buFont typeface="Wingdings" pitchFamily="2" charset="2"/>
              <a:buChar char="§"/>
            </a:pPr>
            <a:r>
              <a:rPr lang="en-CA" sz="1500" dirty="0" smtClean="0">
                <a:solidFill>
                  <a:srgbClr val="2A373D"/>
                </a:solidFill>
                <a:effectLst/>
              </a:rPr>
              <a:t>Enact </a:t>
            </a:r>
            <a:r>
              <a:rPr lang="en-CA" sz="1500" dirty="0">
                <a:solidFill>
                  <a:srgbClr val="2A373D"/>
                </a:solidFill>
                <a:effectLst/>
              </a:rPr>
              <a:t>present positions to make them clear. </a:t>
            </a:r>
            <a:endParaRPr lang="en-US" sz="1500" dirty="0">
              <a:solidFill>
                <a:srgbClr val="2A373D"/>
              </a:solidFill>
              <a:effectLst/>
            </a:endParaRPr>
          </a:p>
          <a:p>
            <a:pPr>
              <a:buClr>
                <a:schemeClr val="accent5"/>
              </a:buClr>
              <a:buFont typeface="Wingdings" pitchFamily="2" charset="2"/>
              <a:buChar char="§"/>
            </a:pPr>
            <a:r>
              <a:rPr lang="en-CA" sz="1500" dirty="0" smtClean="0">
                <a:solidFill>
                  <a:srgbClr val="2A373D"/>
                </a:solidFill>
                <a:effectLst/>
              </a:rPr>
              <a:t>Turn </a:t>
            </a:r>
            <a:r>
              <a:rPr lang="en-CA" sz="1500" dirty="0">
                <a:solidFill>
                  <a:srgbClr val="2A373D"/>
                </a:solidFill>
                <a:effectLst/>
              </a:rPr>
              <a:t>new emotional experience into new signals to a partner</a:t>
            </a:r>
            <a:endParaRPr lang="en-US" sz="1500" dirty="0">
              <a:solidFill>
                <a:srgbClr val="2A373D"/>
              </a:solidFill>
              <a:effectLst/>
            </a:endParaRPr>
          </a:p>
          <a:p>
            <a:pPr>
              <a:buClr>
                <a:schemeClr val="accent5"/>
              </a:buClr>
              <a:buFont typeface="Wingdings" pitchFamily="2" charset="2"/>
              <a:buChar char="§"/>
            </a:pPr>
            <a:r>
              <a:rPr lang="en-CA" sz="1500" dirty="0" smtClean="0">
                <a:solidFill>
                  <a:srgbClr val="2A373D"/>
                </a:solidFill>
                <a:effectLst/>
              </a:rPr>
              <a:t>Enact </a:t>
            </a:r>
            <a:r>
              <a:rPr lang="en-CA" sz="1500" dirty="0">
                <a:solidFill>
                  <a:srgbClr val="2A373D"/>
                </a:solidFill>
                <a:effectLst/>
              </a:rPr>
              <a:t>to heighten new responses and their impact on the other.</a:t>
            </a:r>
            <a:endParaRPr lang="en-US" sz="1500" dirty="0">
              <a:solidFill>
                <a:srgbClr val="2A373D"/>
              </a:solidFill>
            </a:endParaRPr>
          </a:p>
        </p:txBody>
      </p:sp>
      <p:sp>
        <p:nvSpPr>
          <p:cNvPr id="5" name="Footer Placeholder 4"/>
          <p:cNvSpPr>
            <a:spLocks noGrp="1"/>
          </p:cNvSpPr>
          <p:nvPr>
            <p:ph type="ftr" sz="quarter" idx="11"/>
          </p:nvPr>
        </p:nvSpPr>
        <p:spPr/>
        <p:txBody>
          <a:bodyPr/>
          <a:lstStyle/>
          <a:p>
            <a:r>
              <a:rPr lang="en-US" smtClean="0"/>
              <a:t>www.drsuejohnson.com</a:t>
            </a:r>
            <a:endParaRPr lang="en-US"/>
          </a:p>
        </p:txBody>
      </p:sp>
      <p:sp>
        <p:nvSpPr>
          <p:cNvPr id="4" name="Slide Number Placeholder 3"/>
          <p:cNvSpPr>
            <a:spLocks noGrp="1"/>
          </p:cNvSpPr>
          <p:nvPr>
            <p:ph type="sldNum" sz="quarter" idx="12"/>
          </p:nvPr>
        </p:nvSpPr>
        <p:spPr/>
        <p:txBody>
          <a:bodyPr>
            <a:normAutofit lnSpcReduction="10000"/>
          </a:bodyPr>
          <a:lstStyle/>
          <a:p>
            <a:pPr>
              <a:defRPr/>
            </a:pPr>
            <a:fld id="{528DC609-485B-40FE-BCCC-2915A659B95F}" type="slidenum">
              <a:rPr lang="en-US" smtClean="0"/>
              <a:pPr>
                <a:defRPr/>
              </a:pPr>
              <a:t>11</a:t>
            </a:fld>
            <a:endParaRPr lang="en-US"/>
          </a:p>
        </p:txBody>
      </p:sp>
      <p:sp>
        <p:nvSpPr>
          <p:cNvPr id="2" name="TextBox 1"/>
          <p:cNvSpPr txBox="1"/>
          <p:nvPr/>
        </p:nvSpPr>
        <p:spPr>
          <a:xfrm>
            <a:off x="2209800" y="685800"/>
            <a:ext cx="4887676" cy="584776"/>
          </a:xfrm>
          <a:prstGeom prst="rect">
            <a:avLst/>
          </a:prstGeom>
          <a:noFill/>
        </p:spPr>
        <p:txBody>
          <a:bodyPr wrap="none" rtlCol="0">
            <a:spAutoFit/>
          </a:bodyPr>
          <a:lstStyle/>
          <a:p>
            <a:r>
              <a:rPr lang="en-CA" sz="3200" dirty="0">
                <a:solidFill>
                  <a:srgbClr val="A9432B"/>
                </a:solidFill>
                <a:latin typeface="+mj-lt"/>
              </a:rPr>
              <a:t>Interventions in EFT</a:t>
            </a:r>
            <a:endParaRPr lang="en-US" sz="3200" dirty="0">
              <a:solidFill>
                <a:srgbClr val="A9432B"/>
              </a:solidFill>
              <a:latin typeface="+mj-lt"/>
            </a:endParaRPr>
          </a:p>
        </p:txBody>
      </p:sp>
    </p:spTree>
    <p:extLst>
      <p:ext uri="{BB962C8B-B14F-4D97-AF65-F5344CB8AC3E}">
        <p14:creationId xmlns:p14="http://schemas.microsoft.com/office/powerpoint/2010/main" val="17521833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00113" y="685800"/>
            <a:ext cx="7345362" cy="898208"/>
          </a:xfrm>
        </p:spPr>
        <p:txBody>
          <a:bodyPr vert="horz" lIns="91440" tIns="45720" rIns="91440" bIns="45720" rtlCol="0" anchor="ctr">
            <a:noAutofit/>
          </a:bodyPr>
          <a:lstStyle/>
          <a:p>
            <a:r>
              <a:rPr lang="en-CA" sz="2700" dirty="0">
                <a:solidFill>
                  <a:srgbClr val="A9432B"/>
                </a:solidFill>
              </a:rPr>
              <a:t>When love hurts: EFT with highly escalated couples </a:t>
            </a:r>
            <a:br>
              <a:rPr lang="en-CA" sz="2700" dirty="0">
                <a:solidFill>
                  <a:srgbClr val="A9432B"/>
                </a:solidFill>
              </a:rPr>
            </a:br>
            <a:endParaRPr lang="en-US" sz="2700" dirty="0">
              <a:solidFill>
                <a:srgbClr val="A9432B"/>
              </a:solidFill>
            </a:endParaRPr>
          </a:p>
        </p:txBody>
      </p:sp>
      <p:sp>
        <p:nvSpPr>
          <p:cNvPr id="3" name="Content Placeholder 2"/>
          <p:cNvSpPr>
            <a:spLocks noGrp="1"/>
          </p:cNvSpPr>
          <p:nvPr>
            <p:ph idx="1"/>
          </p:nvPr>
        </p:nvSpPr>
        <p:spPr>
          <a:xfrm>
            <a:off x="381000" y="1752600"/>
            <a:ext cx="8382000" cy="4572000"/>
          </a:xfrm>
        </p:spPr>
        <p:txBody>
          <a:bodyPr>
            <a:normAutofit fontScale="70000" lnSpcReduction="20000"/>
          </a:bodyPr>
          <a:lstStyle/>
          <a:p>
            <a:pPr marL="0" indent="0">
              <a:buNone/>
            </a:pPr>
            <a:r>
              <a:rPr lang="en-CA" dirty="0">
                <a:solidFill>
                  <a:schemeClr val="tx2">
                    <a:lumMod val="75000"/>
                  </a:schemeClr>
                </a:solidFill>
              </a:rPr>
              <a:t>Sharp attack </a:t>
            </a:r>
            <a:r>
              <a:rPr lang="en-CA" dirty="0" smtClean="0">
                <a:solidFill>
                  <a:schemeClr val="tx2">
                    <a:lumMod val="75000"/>
                  </a:schemeClr>
                </a:solidFill>
              </a:rPr>
              <a:t>– attack </a:t>
            </a:r>
            <a:r>
              <a:rPr lang="en-CA" dirty="0">
                <a:solidFill>
                  <a:schemeClr val="tx2">
                    <a:lumMod val="75000"/>
                  </a:schemeClr>
                </a:solidFill>
              </a:rPr>
              <a:t>dance in Find the Bad Guy </a:t>
            </a:r>
            <a:r>
              <a:rPr lang="en-CA" dirty="0" smtClean="0">
                <a:solidFill>
                  <a:schemeClr val="tx2">
                    <a:lumMod val="75000"/>
                  </a:schemeClr>
                </a:solidFill>
              </a:rPr>
              <a:t>interactions.</a:t>
            </a:r>
            <a:endParaRPr lang="en-CA" dirty="0">
              <a:solidFill>
                <a:schemeClr val="tx2">
                  <a:lumMod val="75000"/>
                </a:schemeClr>
              </a:solidFill>
            </a:endParaRPr>
          </a:p>
          <a:p>
            <a:pPr marL="0" indent="0">
              <a:buNone/>
            </a:pPr>
            <a:r>
              <a:rPr lang="en-CA" dirty="0">
                <a:solidFill>
                  <a:schemeClr val="tx2">
                    <a:lumMod val="75000"/>
                  </a:schemeClr>
                </a:solidFill>
              </a:rPr>
              <a:t>A focus on defining who is wrong, flawed and to blame for relationship </a:t>
            </a:r>
            <a:r>
              <a:rPr lang="en-CA" dirty="0" smtClean="0">
                <a:solidFill>
                  <a:schemeClr val="tx2">
                    <a:lumMod val="75000"/>
                  </a:schemeClr>
                </a:solidFill>
              </a:rPr>
              <a:t>distress.</a:t>
            </a:r>
            <a:endParaRPr lang="en-CA" dirty="0">
              <a:solidFill>
                <a:schemeClr val="tx2">
                  <a:lumMod val="75000"/>
                </a:schemeClr>
              </a:solidFill>
            </a:endParaRPr>
          </a:p>
          <a:p>
            <a:pPr marL="0" indent="0">
              <a:buNone/>
            </a:pPr>
            <a:r>
              <a:rPr lang="en-CA" dirty="0">
                <a:solidFill>
                  <a:schemeClr val="tx2">
                    <a:lumMod val="75000"/>
                  </a:schemeClr>
                </a:solidFill>
              </a:rPr>
              <a:t>Also fast rigid repetitive dance of blame and hostile criticism often followed by stonewalling or explosive </a:t>
            </a:r>
            <a:r>
              <a:rPr lang="en-CA" dirty="0" smtClean="0">
                <a:solidFill>
                  <a:schemeClr val="tx2">
                    <a:lumMod val="75000"/>
                  </a:schemeClr>
                </a:solidFill>
              </a:rPr>
              <a:t>anger.</a:t>
            </a:r>
            <a:endParaRPr lang="en-CA" dirty="0">
              <a:solidFill>
                <a:schemeClr val="tx2">
                  <a:lumMod val="75000"/>
                </a:schemeClr>
              </a:solidFill>
            </a:endParaRPr>
          </a:p>
          <a:p>
            <a:pPr marL="0" indent="0">
              <a:buNone/>
            </a:pPr>
            <a:r>
              <a:rPr lang="en-CA" dirty="0">
                <a:solidFill>
                  <a:schemeClr val="tx2">
                    <a:lumMod val="75000"/>
                  </a:schemeClr>
                </a:solidFill>
              </a:rPr>
              <a:t>No trust – labelling of the other – no openness to partner reaching, no islands of safety. Cycling volatility – little effective affect </a:t>
            </a:r>
            <a:r>
              <a:rPr lang="en-CA" dirty="0" smtClean="0">
                <a:solidFill>
                  <a:schemeClr val="tx2">
                    <a:lumMod val="75000"/>
                  </a:schemeClr>
                </a:solidFill>
              </a:rPr>
              <a:t>regulation.</a:t>
            </a:r>
            <a:endParaRPr lang="en-CA" dirty="0">
              <a:solidFill>
                <a:schemeClr val="tx2">
                  <a:lumMod val="75000"/>
                </a:schemeClr>
              </a:solidFill>
            </a:endParaRPr>
          </a:p>
          <a:p>
            <a:pPr marL="0" indent="0">
              <a:buNone/>
            </a:pPr>
            <a:r>
              <a:rPr lang="en-CA" i="1" dirty="0">
                <a:solidFill>
                  <a:schemeClr val="tx2">
                    <a:lumMod val="75000"/>
                  </a:schemeClr>
                </a:solidFill>
              </a:rPr>
              <a:t> </a:t>
            </a:r>
            <a:endParaRPr lang="en-CA" i="1" dirty="0" smtClean="0">
              <a:solidFill>
                <a:schemeClr val="tx2">
                  <a:lumMod val="75000"/>
                </a:schemeClr>
              </a:solidFill>
            </a:endParaRPr>
          </a:p>
          <a:p>
            <a:pPr marL="0" indent="0">
              <a:spcBef>
                <a:spcPts val="800"/>
              </a:spcBef>
              <a:buNone/>
            </a:pPr>
            <a:r>
              <a:rPr lang="en-CA" b="1" i="1" dirty="0" smtClean="0">
                <a:solidFill>
                  <a:schemeClr val="tx2">
                    <a:lumMod val="75000"/>
                  </a:schemeClr>
                </a:solidFill>
              </a:rPr>
              <a:t>Therapist </a:t>
            </a:r>
            <a:r>
              <a:rPr lang="en-CA" b="1" i="1" dirty="0">
                <a:solidFill>
                  <a:schemeClr val="tx2">
                    <a:lumMod val="75000"/>
                  </a:schemeClr>
                </a:solidFill>
              </a:rPr>
              <a:t>unable to shape secure base in session/becomes </a:t>
            </a:r>
            <a:r>
              <a:rPr lang="en-CA" b="1" i="1" dirty="0" err="1" smtClean="0">
                <a:solidFill>
                  <a:schemeClr val="tx2">
                    <a:lumMod val="75000"/>
                  </a:schemeClr>
                </a:solidFill>
              </a:rPr>
              <a:t>dysregulated</a:t>
            </a:r>
            <a:endParaRPr lang="en-CA" b="1" dirty="0">
              <a:solidFill>
                <a:schemeClr val="tx2">
                  <a:lumMod val="75000"/>
                </a:schemeClr>
              </a:solidFill>
            </a:endParaRPr>
          </a:p>
          <a:p>
            <a:pPr marL="0" indent="0">
              <a:spcBef>
                <a:spcPts val="800"/>
              </a:spcBef>
              <a:buNone/>
            </a:pPr>
            <a:r>
              <a:rPr lang="en-CA" b="1" i="1" dirty="0" smtClean="0">
                <a:solidFill>
                  <a:schemeClr val="tx2">
                    <a:lumMod val="75000"/>
                  </a:schemeClr>
                </a:solidFill>
              </a:rPr>
              <a:t>Challenge</a:t>
            </a:r>
            <a:r>
              <a:rPr lang="en-CA" b="1" i="1" dirty="0">
                <a:solidFill>
                  <a:schemeClr val="tx2">
                    <a:lumMod val="75000"/>
                  </a:schemeClr>
                </a:solidFill>
              </a:rPr>
              <a:t>: Keep emotional balance – identify triggers – keep CURIOSITY</a:t>
            </a:r>
            <a:endParaRPr lang="en-CA" b="1" dirty="0">
              <a:solidFill>
                <a:schemeClr val="tx2">
                  <a:lumMod val="75000"/>
                </a:schemeClr>
              </a:solidFill>
            </a:endParaRPr>
          </a:p>
          <a:p>
            <a:pPr marL="0" indent="0">
              <a:buNone/>
            </a:pPr>
            <a:r>
              <a:rPr lang="en-CA" dirty="0" smtClean="0">
                <a:solidFill>
                  <a:schemeClr val="tx2">
                    <a:lumMod val="75000"/>
                  </a:schemeClr>
                </a:solidFill>
              </a:rPr>
              <a:t>Attachment </a:t>
            </a:r>
            <a:r>
              <a:rPr lang="en-CA" dirty="0">
                <a:solidFill>
                  <a:schemeClr val="tx2">
                    <a:lumMod val="75000"/>
                  </a:schemeClr>
                </a:solidFill>
              </a:rPr>
              <a:t>l</a:t>
            </a:r>
            <a:r>
              <a:rPr lang="en-CA" dirty="0" smtClean="0">
                <a:solidFill>
                  <a:schemeClr val="tx2">
                    <a:lumMod val="75000"/>
                  </a:schemeClr>
                </a:solidFill>
              </a:rPr>
              <a:t>ens </a:t>
            </a:r>
            <a:r>
              <a:rPr lang="en-CA" dirty="0">
                <a:solidFill>
                  <a:schemeClr val="tx2">
                    <a:lumMod val="75000"/>
                  </a:schemeClr>
                </a:solidFill>
              </a:rPr>
              <a:t>f</a:t>
            </a:r>
            <a:r>
              <a:rPr lang="en-CA" dirty="0" smtClean="0">
                <a:solidFill>
                  <a:schemeClr val="tx2">
                    <a:lumMod val="75000"/>
                  </a:schemeClr>
                </a:solidFill>
              </a:rPr>
              <a:t>ocuses </a:t>
            </a:r>
            <a:r>
              <a:rPr lang="en-CA" dirty="0">
                <a:solidFill>
                  <a:schemeClr val="tx2">
                    <a:lumMod val="75000"/>
                  </a:schemeClr>
                </a:solidFill>
              </a:rPr>
              <a:t>on threat – vulnerability – primal panic – helplessness - desperation that is the music of this escalating dance. </a:t>
            </a:r>
          </a:p>
          <a:p>
            <a:pPr marL="0" indent="0">
              <a:buNone/>
            </a:pPr>
            <a:r>
              <a:rPr lang="en-CA" dirty="0">
                <a:solidFill>
                  <a:schemeClr val="tx2">
                    <a:lumMod val="75000"/>
                  </a:schemeClr>
                </a:solidFill>
              </a:rPr>
              <a:t>Disconnection and attachment protest fuel this dance. </a:t>
            </a:r>
          </a:p>
          <a:p>
            <a:pPr marL="0" indent="0">
              <a:buNone/>
            </a:pPr>
            <a:endParaRPr lang="en-US" dirty="0">
              <a:solidFill>
                <a:schemeClr val="tx2">
                  <a:lumMod val="75000"/>
                </a:schemeClr>
              </a:solidFill>
            </a:endParaRPr>
          </a:p>
        </p:txBody>
      </p:sp>
      <p:sp>
        <p:nvSpPr>
          <p:cNvPr id="4" name="Footer Placeholder 3"/>
          <p:cNvSpPr>
            <a:spLocks noGrp="1"/>
          </p:cNvSpPr>
          <p:nvPr>
            <p:ph type="ftr" sz="quarter" idx="11"/>
          </p:nvPr>
        </p:nvSpPr>
        <p:spPr/>
        <p:txBody>
          <a:bodyPr/>
          <a:lstStyle/>
          <a:p>
            <a:r>
              <a:rPr lang="en-US" smtClean="0"/>
              <a:t>www.drsuejohnson.com</a:t>
            </a:r>
            <a:endParaRPr lang="en-US"/>
          </a:p>
        </p:txBody>
      </p:sp>
      <p:sp>
        <p:nvSpPr>
          <p:cNvPr id="5" name="Slide Number Placeholder 4"/>
          <p:cNvSpPr>
            <a:spLocks noGrp="1"/>
          </p:cNvSpPr>
          <p:nvPr>
            <p:ph type="sldNum" sz="quarter" idx="12"/>
          </p:nvPr>
        </p:nvSpPr>
        <p:spPr/>
        <p:txBody>
          <a:bodyPr/>
          <a:lstStyle/>
          <a:p>
            <a:fld id="{50C92A47-9EAE-47D9-AFF9-F2A27EAF0D2B}" type="slidenum">
              <a:rPr lang="en-US" smtClean="0"/>
              <a:pPr/>
              <a:t>12</a:t>
            </a:fld>
            <a:endParaRPr lang="en-US"/>
          </a:p>
        </p:txBody>
      </p:sp>
    </p:spTree>
    <p:extLst>
      <p:ext uri="{BB962C8B-B14F-4D97-AF65-F5344CB8AC3E}">
        <p14:creationId xmlns:p14="http://schemas.microsoft.com/office/powerpoint/2010/main" val="34014801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0"/>
            <a:ext cx="7345362" cy="838200"/>
          </a:xfrm>
        </p:spPr>
        <p:txBody>
          <a:bodyPr>
            <a:normAutofit fontScale="90000"/>
          </a:bodyPr>
          <a:lstStyle/>
          <a:p>
            <a:r>
              <a:rPr lang="en-CA" sz="2800" dirty="0">
                <a:solidFill>
                  <a:srgbClr val="A9432B"/>
                </a:solidFill>
              </a:rPr>
              <a:t>Interventions</a:t>
            </a:r>
            <a:r>
              <a:rPr lang="en-CA" dirty="0">
                <a:solidFill>
                  <a:srgbClr val="A9432B"/>
                </a:solidFill>
              </a:rPr>
              <a:t> </a:t>
            </a:r>
            <a:r>
              <a:rPr lang="en-CA" sz="2800" dirty="0">
                <a:solidFill>
                  <a:srgbClr val="A9432B"/>
                </a:solidFill>
              </a:rPr>
              <a:t>for</a:t>
            </a:r>
            <a:r>
              <a:rPr lang="en-CA" dirty="0">
                <a:solidFill>
                  <a:srgbClr val="A9432B"/>
                </a:solidFill>
              </a:rPr>
              <a:t> </a:t>
            </a:r>
            <a:r>
              <a:rPr lang="en-CA" sz="2800" dirty="0">
                <a:solidFill>
                  <a:srgbClr val="A9432B"/>
                </a:solidFill>
              </a:rPr>
              <a:t>escalating</a:t>
            </a:r>
            <a:r>
              <a:rPr lang="en-CA" dirty="0">
                <a:solidFill>
                  <a:srgbClr val="A9432B"/>
                </a:solidFill>
              </a:rPr>
              <a:t> </a:t>
            </a:r>
            <a:r>
              <a:rPr lang="en-CA" sz="2800" dirty="0">
                <a:solidFill>
                  <a:srgbClr val="A9432B"/>
                </a:solidFill>
              </a:rPr>
              <a:t>couples</a:t>
            </a:r>
            <a:r>
              <a:rPr lang="en-CA" dirty="0">
                <a:solidFill>
                  <a:srgbClr val="A9432B"/>
                </a:solidFill>
              </a:rPr>
              <a:t>: </a:t>
            </a:r>
            <a:br>
              <a:rPr lang="en-CA" dirty="0">
                <a:solidFill>
                  <a:srgbClr val="A9432B"/>
                </a:solidFill>
              </a:rPr>
            </a:br>
            <a:endParaRPr lang="en-US" dirty="0">
              <a:solidFill>
                <a:srgbClr val="A9432B"/>
              </a:solidFill>
            </a:endParaRPr>
          </a:p>
        </p:txBody>
      </p:sp>
      <p:sp>
        <p:nvSpPr>
          <p:cNvPr id="3" name="Content Placeholder 2"/>
          <p:cNvSpPr>
            <a:spLocks noGrp="1"/>
          </p:cNvSpPr>
          <p:nvPr>
            <p:ph idx="1"/>
          </p:nvPr>
        </p:nvSpPr>
        <p:spPr>
          <a:xfrm>
            <a:off x="533400" y="1905000"/>
            <a:ext cx="8077200" cy="4160521"/>
          </a:xfrm>
        </p:spPr>
        <p:txBody>
          <a:bodyPr>
            <a:normAutofit fontScale="85000" lnSpcReduction="20000"/>
          </a:bodyPr>
          <a:lstStyle/>
          <a:p>
            <a:pPr marL="457200" lvl="0" indent="-457200">
              <a:buClr>
                <a:schemeClr val="accent5">
                  <a:lumMod val="75000"/>
                </a:schemeClr>
              </a:buClr>
              <a:buFont typeface="+mj-lt"/>
              <a:buAutoNum type="arabicPeriod"/>
            </a:pPr>
            <a:r>
              <a:rPr lang="en-CA" dirty="0">
                <a:solidFill>
                  <a:srgbClr val="4B5064"/>
                </a:solidFill>
              </a:rPr>
              <a:t>Reflect process of interaction – cycle, attachment impact. </a:t>
            </a:r>
            <a:r>
              <a:rPr lang="en-CA" dirty="0" smtClean="0">
                <a:solidFill>
                  <a:srgbClr val="4B5064"/>
                </a:solidFill>
              </a:rPr>
              <a:t>Cycle </a:t>
            </a:r>
            <a:r>
              <a:rPr lang="en-CA" dirty="0">
                <a:solidFill>
                  <a:srgbClr val="4B5064"/>
                </a:solidFill>
              </a:rPr>
              <a:t>takes the blame</a:t>
            </a:r>
            <a:r>
              <a:rPr lang="en-CA" dirty="0" smtClean="0">
                <a:solidFill>
                  <a:srgbClr val="4B5064"/>
                </a:solidFill>
              </a:rPr>
              <a:t>.</a:t>
            </a:r>
            <a:endParaRPr lang="en-CA" dirty="0">
              <a:solidFill>
                <a:srgbClr val="4B5064"/>
              </a:solidFill>
            </a:endParaRPr>
          </a:p>
          <a:p>
            <a:pPr marL="457200" lvl="0" indent="-457200">
              <a:buClr>
                <a:schemeClr val="accent5">
                  <a:lumMod val="75000"/>
                </a:schemeClr>
              </a:buClr>
              <a:buFont typeface="+mj-lt"/>
              <a:buAutoNum type="arabicPeriod"/>
            </a:pPr>
            <a:r>
              <a:rPr lang="en-CA" dirty="0">
                <a:solidFill>
                  <a:srgbClr val="4B5064"/>
                </a:solidFill>
              </a:rPr>
              <a:t>Reflect surface emotion then evoke/move into underlying vulnerabilities with </a:t>
            </a:r>
            <a:r>
              <a:rPr lang="en-CA" i="1" u="sng" dirty="0">
                <a:solidFill>
                  <a:srgbClr val="4B5064"/>
                </a:solidFill>
              </a:rPr>
              <a:t>relentless empathy</a:t>
            </a:r>
            <a:r>
              <a:rPr lang="en-CA" dirty="0">
                <a:solidFill>
                  <a:srgbClr val="4B5064"/>
                </a:solidFill>
              </a:rPr>
              <a:t> and slow </a:t>
            </a:r>
            <a:r>
              <a:rPr lang="en-CA" dirty="0" smtClean="0">
                <a:solidFill>
                  <a:srgbClr val="4B5064"/>
                </a:solidFill>
              </a:rPr>
              <a:t>pace.</a:t>
            </a:r>
            <a:endParaRPr lang="en-CA" dirty="0">
              <a:solidFill>
                <a:srgbClr val="4B5064"/>
              </a:solidFill>
            </a:endParaRPr>
          </a:p>
          <a:p>
            <a:pPr marL="457200" lvl="0" indent="-457200">
              <a:buClr>
                <a:schemeClr val="accent5">
                  <a:lumMod val="75000"/>
                </a:schemeClr>
              </a:buClr>
              <a:buFont typeface="+mj-lt"/>
              <a:buAutoNum type="arabicPeriod"/>
            </a:pPr>
            <a:r>
              <a:rPr lang="en-CA" dirty="0" smtClean="0">
                <a:solidFill>
                  <a:srgbClr val="4B5064"/>
                </a:solidFill>
              </a:rPr>
              <a:t>Direct </a:t>
            </a:r>
            <a:r>
              <a:rPr lang="en-CA" dirty="0">
                <a:solidFill>
                  <a:srgbClr val="4B5064"/>
                </a:solidFill>
              </a:rPr>
              <a:t>session – “STOP” – “We are stuck” – take control of interaction (</a:t>
            </a:r>
            <a:r>
              <a:rPr lang="en-CA" i="1" dirty="0">
                <a:solidFill>
                  <a:srgbClr val="4B5064"/>
                </a:solidFill>
              </a:rPr>
              <a:t>example – “when I touch your shoe”)</a:t>
            </a:r>
            <a:r>
              <a:rPr lang="en-CA" dirty="0">
                <a:solidFill>
                  <a:srgbClr val="4B5064"/>
                </a:solidFill>
              </a:rPr>
              <a:t>. Contain hostility, minimize </a:t>
            </a:r>
            <a:r>
              <a:rPr lang="en-CA" dirty="0" smtClean="0">
                <a:solidFill>
                  <a:srgbClr val="4B5064"/>
                </a:solidFill>
              </a:rPr>
              <a:t>triggers.</a:t>
            </a:r>
            <a:endParaRPr lang="en-CA" dirty="0">
              <a:solidFill>
                <a:srgbClr val="4B5064"/>
              </a:solidFill>
            </a:endParaRPr>
          </a:p>
          <a:p>
            <a:pPr marL="457200" lvl="0" indent="-457200">
              <a:buClr>
                <a:schemeClr val="accent5">
                  <a:lumMod val="75000"/>
                </a:schemeClr>
              </a:buClr>
              <a:buFont typeface="+mj-lt"/>
              <a:buAutoNum type="arabicPeriod"/>
            </a:pPr>
            <a:r>
              <a:rPr lang="en-CA" dirty="0">
                <a:solidFill>
                  <a:srgbClr val="4B5064"/>
                </a:solidFill>
              </a:rPr>
              <a:t>Soothe with validation of both partners. Use touch, voice, evocative images. To be heard and seen by therapist is </a:t>
            </a:r>
            <a:r>
              <a:rPr lang="en-CA" dirty="0" smtClean="0">
                <a:solidFill>
                  <a:srgbClr val="4B5064"/>
                </a:solidFill>
              </a:rPr>
              <a:t>calming.</a:t>
            </a:r>
            <a:endParaRPr lang="en-CA" dirty="0">
              <a:solidFill>
                <a:srgbClr val="4B5064"/>
              </a:solidFill>
            </a:endParaRPr>
          </a:p>
          <a:p>
            <a:pPr marL="457200" lvl="0" indent="-457200">
              <a:buClr>
                <a:schemeClr val="accent5">
                  <a:lumMod val="75000"/>
                </a:schemeClr>
              </a:buClr>
              <a:buFont typeface="+mj-lt"/>
              <a:buAutoNum type="arabicPeriod"/>
            </a:pPr>
            <a:r>
              <a:rPr lang="en-CA" dirty="0">
                <a:solidFill>
                  <a:srgbClr val="4B5064"/>
                </a:solidFill>
              </a:rPr>
              <a:t>Catch bullets – explore hostile responses to </a:t>
            </a:r>
            <a:r>
              <a:rPr lang="en-CA" dirty="0" smtClean="0">
                <a:solidFill>
                  <a:srgbClr val="4B5064"/>
                </a:solidFill>
              </a:rPr>
              <a:t>partner.</a:t>
            </a:r>
            <a:endParaRPr lang="en-CA" dirty="0">
              <a:solidFill>
                <a:srgbClr val="4B5064"/>
              </a:solidFill>
            </a:endParaRPr>
          </a:p>
          <a:p>
            <a:pPr marL="457200" lvl="0" indent="-457200">
              <a:buClr>
                <a:schemeClr val="accent5">
                  <a:lumMod val="75000"/>
                </a:schemeClr>
              </a:buClr>
              <a:buFont typeface="+mj-lt"/>
              <a:buAutoNum type="arabicPeriod"/>
            </a:pPr>
            <a:r>
              <a:rPr lang="en-CA" dirty="0">
                <a:solidFill>
                  <a:srgbClr val="4B5064"/>
                </a:solidFill>
              </a:rPr>
              <a:t>Reframe or Interpret e.g. anger as </a:t>
            </a:r>
            <a:r>
              <a:rPr lang="en-CA" dirty="0" smtClean="0">
                <a:solidFill>
                  <a:srgbClr val="4B5064"/>
                </a:solidFill>
              </a:rPr>
              <a:t>desperation.</a:t>
            </a:r>
            <a:endParaRPr lang="en-CA" dirty="0">
              <a:solidFill>
                <a:srgbClr val="4B5064"/>
              </a:solidFill>
            </a:endParaRPr>
          </a:p>
          <a:p>
            <a:pPr marL="0" indent="0">
              <a:buClr>
                <a:schemeClr val="accent5">
                  <a:lumMod val="75000"/>
                </a:schemeClr>
              </a:buClr>
              <a:buNone/>
            </a:pPr>
            <a:endParaRPr lang="en-US" dirty="0">
              <a:solidFill>
                <a:srgbClr val="4B5064"/>
              </a:solidFill>
            </a:endParaRPr>
          </a:p>
        </p:txBody>
      </p:sp>
      <p:sp>
        <p:nvSpPr>
          <p:cNvPr id="4" name="Footer Placeholder 3"/>
          <p:cNvSpPr>
            <a:spLocks noGrp="1"/>
          </p:cNvSpPr>
          <p:nvPr>
            <p:ph type="ftr" sz="quarter" idx="11"/>
          </p:nvPr>
        </p:nvSpPr>
        <p:spPr/>
        <p:txBody>
          <a:bodyPr/>
          <a:lstStyle/>
          <a:p>
            <a:r>
              <a:rPr lang="en-US" smtClean="0"/>
              <a:t>www.drsuejohnson.com</a:t>
            </a:r>
            <a:endParaRPr lang="en-US"/>
          </a:p>
        </p:txBody>
      </p:sp>
      <p:sp>
        <p:nvSpPr>
          <p:cNvPr id="5" name="Slide Number Placeholder 4"/>
          <p:cNvSpPr>
            <a:spLocks noGrp="1"/>
          </p:cNvSpPr>
          <p:nvPr>
            <p:ph type="sldNum" sz="quarter" idx="12"/>
          </p:nvPr>
        </p:nvSpPr>
        <p:spPr/>
        <p:txBody>
          <a:bodyPr/>
          <a:lstStyle/>
          <a:p>
            <a:fld id="{50C92A47-9EAE-47D9-AFF9-F2A27EAF0D2B}" type="slidenum">
              <a:rPr lang="en-US" smtClean="0"/>
              <a:pPr/>
              <a:t>13</a:t>
            </a:fld>
            <a:endParaRPr lang="en-US"/>
          </a:p>
        </p:txBody>
      </p:sp>
    </p:spTree>
    <p:extLst>
      <p:ext uri="{BB962C8B-B14F-4D97-AF65-F5344CB8AC3E}">
        <p14:creationId xmlns:p14="http://schemas.microsoft.com/office/powerpoint/2010/main" val="24590809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00113" y="685800"/>
            <a:ext cx="7345362" cy="898208"/>
          </a:xfrm>
        </p:spPr>
        <p:txBody>
          <a:bodyPr>
            <a:normAutofit/>
          </a:bodyPr>
          <a:lstStyle/>
          <a:p>
            <a:r>
              <a:rPr lang="en-CA" sz="2400" dirty="0">
                <a:solidFill>
                  <a:srgbClr val="A9432B"/>
                </a:solidFill>
              </a:rPr>
              <a:t>Interventions for escalating couples: </a:t>
            </a:r>
            <a:br>
              <a:rPr lang="en-CA" sz="2400" dirty="0">
                <a:solidFill>
                  <a:srgbClr val="A9432B"/>
                </a:solidFill>
              </a:rPr>
            </a:br>
            <a:endParaRPr lang="en-US" sz="2400" dirty="0">
              <a:solidFill>
                <a:srgbClr val="A9432B"/>
              </a:solidFill>
            </a:endParaRPr>
          </a:p>
        </p:txBody>
      </p:sp>
      <p:sp>
        <p:nvSpPr>
          <p:cNvPr id="3" name="Content Placeholder 2"/>
          <p:cNvSpPr>
            <a:spLocks noGrp="1"/>
          </p:cNvSpPr>
          <p:nvPr>
            <p:ph idx="1"/>
          </p:nvPr>
        </p:nvSpPr>
        <p:spPr>
          <a:xfrm>
            <a:off x="457200" y="1905000"/>
            <a:ext cx="8305800" cy="4343400"/>
          </a:xfrm>
        </p:spPr>
        <p:txBody>
          <a:bodyPr>
            <a:normAutofit/>
          </a:bodyPr>
          <a:lstStyle/>
          <a:p>
            <a:pPr marL="457200" lvl="0" indent="-457200">
              <a:buClr>
                <a:schemeClr val="accent5">
                  <a:lumMod val="75000"/>
                </a:schemeClr>
              </a:buClr>
              <a:buFont typeface="+mj-lt"/>
              <a:buAutoNum type="arabicPeriod" startAt="7"/>
            </a:pPr>
            <a:r>
              <a:rPr lang="en-CA" sz="2000" dirty="0">
                <a:solidFill>
                  <a:srgbClr val="4B5064"/>
                </a:solidFill>
              </a:rPr>
              <a:t>Retain balance when hostility is directed to the </a:t>
            </a:r>
            <a:r>
              <a:rPr lang="en-CA" sz="2000" dirty="0" smtClean="0">
                <a:solidFill>
                  <a:srgbClr val="4B5064"/>
                </a:solidFill>
              </a:rPr>
              <a:t>therapist. Therapist </a:t>
            </a:r>
            <a:r>
              <a:rPr lang="en-CA" sz="2000" dirty="0">
                <a:solidFill>
                  <a:srgbClr val="4B5064"/>
                </a:solidFill>
              </a:rPr>
              <a:t>uses the model as a secure base –stays with process not </a:t>
            </a:r>
            <a:r>
              <a:rPr lang="en-CA" sz="2000" dirty="0" smtClean="0">
                <a:solidFill>
                  <a:srgbClr val="4B5064"/>
                </a:solidFill>
              </a:rPr>
              <a:t>content</a:t>
            </a:r>
            <a:endParaRPr lang="en-CA" sz="2000" dirty="0">
              <a:solidFill>
                <a:srgbClr val="4B5064"/>
              </a:solidFill>
            </a:endParaRPr>
          </a:p>
          <a:p>
            <a:pPr marL="457200" lvl="0" indent="-457200">
              <a:buClr>
                <a:schemeClr val="accent5">
                  <a:lumMod val="75000"/>
                </a:schemeClr>
              </a:buClr>
              <a:buFont typeface="+mj-lt"/>
              <a:buAutoNum type="arabicPeriod" startAt="7"/>
            </a:pPr>
            <a:r>
              <a:rPr lang="en-CA" sz="2000" dirty="0">
                <a:solidFill>
                  <a:srgbClr val="4B5064"/>
                </a:solidFill>
              </a:rPr>
              <a:t>Make messages explicit/concrete – and so owned. Add attachment meanings: e.g. “You want to show him that he can’t hurt you without consequences, as if you don’t matter?</a:t>
            </a:r>
            <a:r>
              <a:rPr lang="en-CA" sz="2000" dirty="0" smtClean="0">
                <a:solidFill>
                  <a:srgbClr val="4B5064"/>
                </a:solidFill>
              </a:rPr>
              <a:t>”</a:t>
            </a:r>
            <a:endParaRPr lang="en-CA" sz="2000" dirty="0">
              <a:solidFill>
                <a:srgbClr val="4B5064"/>
              </a:solidFill>
            </a:endParaRPr>
          </a:p>
          <a:p>
            <a:pPr marL="457200" lvl="0" indent="-457200">
              <a:buClr>
                <a:schemeClr val="accent5">
                  <a:lumMod val="75000"/>
                </a:schemeClr>
              </a:buClr>
              <a:buFont typeface="+mj-lt"/>
              <a:buAutoNum type="arabicPeriod" startAt="7"/>
            </a:pPr>
            <a:r>
              <a:rPr lang="en-CA" sz="2000" dirty="0">
                <a:solidFill>
                  <a:srgbClr val="4B5064"/>
                </a:solidFill>
              </a:rPr>
              <a:t>Evoke compassion for other by showing compassion to other – outlining their pain. </a:t>
            </a:r>
          </a:p>
          <a:p>
            <a:pPr marL="457200" lvl="0" indent="-457200">
              <a:buClr>
                <a:schemeClr val="accent5">
                  <a:lumMod val="75000"/>
                </a:schemeClr>
              </a:buClr>
              <a:buFont typeface="+mj-lt"/>
              <a:buAutoNum type="arabicPeriod" startAt="7"/>
            </a:pPr>
            <a:r>
              <a:rPr lang="en-CA" sz="2000" dirty="0">
                <a:solidFill>
                  <a:srgbClr val="4B5064"/>
                </a:solidFill>
              </a:rPr>
              <a:t> Confront partners with process </a:t>
            </a:r>
            <a:r>
              <a:rPr lang="en-CA" sz="2000" dirty="0" smtClean="0">
                <a:solidFill>
                  <a:srgbClr val="4B5064"/>
                </a:solidFill>
              </a:rPr>
              <a:t>reflections.</a:t>
            </a:r>
            <a:endParaRPr lang="en-CA" sz="2000" dirty="0">
              <a:solidFill>
                <a:srgbClr val="4B5064"/>
              </a:solidFill>
            </a:endParaRPr>
          </a:p>
          <a:p>
            <a:pPr marL="457200" lvl="0" indent="-457200">
              <a:buClr>
                <a:schemeClr val="accent5">
                  <a:lumMod val="75000"/>
                </a:schemeClr>
              </a:buClr>
              <a:buFont typeface="+mj-lt"/>
              <a:buAutoNum type="arabicPeriod" startAt="7"/>
            </a:pPr>
            <a:r>
              <a:rPr lang="en-CA" sz="2000" dirty="0">
                <a:solidFill>
                  <a:srgbClr val="4B5064"/>
                </a:solidFill>
              </a:rPr>
              <a:t> Confront abuse with self-disclosure (“I cannot allow…”) Link to client’s </a:t>
            </a:r>
            <a:r>
              <a:rPr lang="en-CA" sz="2000" dirty="0" smtClean="0">
                <a:solidFill>
                  <a:srgbClr val="4B5064"/>
                </a:solidFill>
              </a:rPr>
              <a:t>goals</a:t>
            </a:r>
            <a:r>
              <a:rPr lang="en-US" sz="2000" dirty="0" smtClean="0"/>
              <a:t>.</a:t>
            </a:r>
            <a:endParaRPr lang="en-CA" sz="2000" dirty="0">
              <a:solidFill>
                <a:srgbClr val="4B5064"/>
              </a:solidFill>
            </a:endParaRPr>
          </a:p>
        </p:txBody>
      </p:sp>
      <p:sp>
        <p:nvSpPr>
          <p:cNvPr id="4" name="Footer Placeholder 3"/>
          <p:cNvSpPr>
            <a:spLocks noGrp="1"/>
          </p:cNvSpPr>
          <p:nvPr>
            <p:ph type="ftr" sz="quarter" idx="11"/>
          </p:nvPr>
        </p:nvSpPr>
        <p:spPr/>
        <p:txBody>
          <a:bodyPr/>
          <a:lstStyle/>
          <a:p>
            <a:r>
              <a:rPr lang="en-US" smtClean="0"/>
              <a:t>www.drsuejohnson.com</a:t>
            </a:r>
            <a:endParaRPr lang="en-US"/>
          </a:p>
        </p:txBody>
      </p:sp>
      <p:sp>
        <p:nvSpPr>
          <p:cNvPr id="5" name="Slide Number Placeholder 4"/>
          <p:cNvSpPr>
            <a:spLocks noGrp="1"/>
          </p:cNvSpPr>
          <p:nvPr>
            <p:ph type="sldNum" sz="quarter" idx="12"/>
          </p:nvPr>
        </p:nvSpPr>
        <p:spPr/>
        <p:txBody>
          <a:bodyPr/>
          <a:lstStyle/>
          <a:p>
            <a:fld id="{50C92A47-9EAE-47D9-AFF9-F2A27EAF0D2B}" type="slidenum">
              <a:rPr lang="en-US" smtClean="0"/>
              <a:pPr/>
              <a:t>14</a:t>
            </a:fld>
            <a:endParaRPr lang="en-US"/>
          </a:p>
        </p:txBody>
      </p:sp>
    </p:spTree>
    <p:extLst>
      <p:ext uri="{BB962C8B-B14F-4D97-AF65-F5344CB8AC3E}">
        <p14:creationId xmlns:p14="http://schemas.microsoft.com/office/powerpoint/2010/main" val="29325390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828800"/>
            <a:ext cx="8229600" cy="4800600"/>
          </a:xfrm>
        </p:spPr>
        <p:txBody>
          <a:bodyPr>
            <a:normAutofit/>
          </a:bodyPr>
          <a:lstStyle/>
          <a:p>
            <a:pPr marL="0" indent="0">
              <a:lnSpc>
                <a:spcPct val="150000"/>
              </a:lnSpc>
              <a:buNone/>
            </a:pPr>
            <a:r>
              <a:rPr lang="en-CA" sz="1650" dirty="0">
                <a:solidFill>
                  <a:schemeClr val="accent5">
                    <a:lumMod val="50000"/>
                  </a:schemeClr>
                </a:solidFill>
              </a:rPr>
              <a:t>"Attachment theorists have pointed out that, perhaps because of this interdependence, incidents in which one partner fails to respond at times of urgent need seem to disproportionately influence the quality of an attachment </a:t>
            </a:r>
            <a:r>
              <a:rPr lang="en-CA" sz="1650" dirty="0" smtClean="0">
                <a:solidFill>
                  <a:schemeClr val="accent5">
                    <a:lumMod val="50000"/>
                  </a:schemeClr>
                </a:solidFill>
              </a:rPr>
              <a:t>relationship” </a:t>
            </a:r>
            <a:endParaRPr lang="en-CA" sz="1650" dirty="0">
              <a:solidFill>
                <a:schemeClr val="accent5">
                  <a:lumMod val="50000"/>
                </a:schemeClr>
              </a:solidFill>
            </a:endParaRPr>
          </a:p>
          <a:p>
            <a:pPr marL="0" indent="0">
              <a:lnSpc>
                <a:spcPct val="150000"/>
              </a:lnSpc>
              <a:spcBef>
                <a:spcPts val="200"/>
              </a:spcBef>
              <a:buNone/>
            </a:pPr>
            <a:r>
              <a:rPr lang="en-CA" sz="1650" dirty="0" smtClean="0">
                <a:solidFill>
                  <a:schemeClr val="accent5">
                    <a:lumMod val="50000"/>
                  </a:schemeClr>
                </a:solidFill>
              </a:rPr>
              <a:t>				Simpson </a:t>
            </a:r>
            <a:r>
              <a:rPr lang="en-CA" sz="1650" dirty="0">
                <a:solidFill>
                  <a:schemeClr val="accent5">
                    <a:lumMod val="50000"/>
                  </a:schemeClr>
                </a:solidFill>
              </a:rPr>
              <a:t>&amp; </a:t>
            </a:r>
            <a:r>
              <a:rPr lang="en-CA" sz="1650" dirty="0" err="1">
                <a:solidFill>
                  <a:schemeClr val="accent5">
                    <a:lumMod val="50000"/>
                  </a:schemeClr>
                </a:solidFill>
              </a:rPr>
              <a:t>Rholes</a:t>
            </a:r>
            <a:r>
              <a:rPr lang="en-CA" sz="1650" dirty="0">
                <a:solidFill>
                  <a:schemeClr val="accent5">
                    <a:lumMod val="50000"/>
                  </a:schemeClr>
                </a:solidFill>
              </a:rPr>
              <a:t>, </a:t>
            </a:r>
            <a:r>
              <a:rPr lang="en-CA" sz="1650" dirty="0" smtClean="0">
                <a:solidFill>
                  <a:schemeClr val="accent5">
                    <a:lumMod val="50000"/>
                  </a:schemeClr>
                </a:solidFill>
              </a:rPr>
              <a:t>1994</a:t>
            </a:r>
            <a:endParaRPr lang="en-CA" sz="1650" dirty="0">
              <a:solidFill>
                <a:schemeClr val="accent5">
                  <a:lumMod val="50000"/>
                </a:schemeClr>
              </a:solidFill>
            </a:endParaRPr>
          </a:p>
          <a:p>
            <a:pPr marL="0" indent="0">
              <a:lnSpc>
                <a:spcPct val="150000"/>
              </a:lnSpc>
              <a:buNone/>
            </a:pPr>
            <a:endParaRPr lang="en-CA" sz="1650" dirty="0">
              <a:solidFill>
                <a:schemeClr val="accent5">
                  <a:lumMod val="50000"/>
                </a:schemeClr>
              </a:solidFill>
            </a:endParaRPr>
          </a:p>
          <a:p>
            <a:pPr marL="0" indent="0" algn="r">
              <a:lnSpc>
                <a:spcPct val="150000"/>
              </a:lnSpc>
              <a:buNone/>
            </a:pPr>
            <a:r>
              <a:rPr lang="en-CA" sz="1650" dirty="0">
                <a:solidFill>
                  <a:schemeClr val="accent5">
                    <a:lumMod val="50000"/>
                  </a:schemeClr>
                </a:solidFill>
              </a:rPr>
              <a:t>“What matters most to Pain Central is not the philosophical category a slight belongs to but the level of jeopardy it </a:t>
            </a:r>
            <a:r>
              <a:rPr lang="en-CA" sz="1650" dirty="0" smtClean="0">
                <a:solidFill>
                  <a:schemeClr val="accent5">
                    <a:lumMod val="50000"/>
                  </a:schemeClr>
                </a:solidFill>
              </a:rPr>
              <a:t>threatens……</a:t>
            </a:r>
            <a:r>
              <a:rPr lang="en-CA" sz="1650" dirty="0">
                <a:solidFill>
                  <a:schemeClr val="accent5">
                    <a:lumMod val="50000"/>
                  </a:schemeClr>
                </a:solidFill>
              </a:rPr>
              <a:t>like a shattered knee or a scratched cornea, relationship ruptures deliver agony</a:t>
            </a:r>
            <a:r>
              <a:rPr lang="en-CA" sz="1650" dirty="0" smtClean="0">
                <a:solidFill>
                  <a:schemeClr val="accent5">
                    <a:lumMod val="50000"/>
                  </a:schemeClr>
                </a:solidFill>
              </a:rPr>
              <a:t>” </a:t>
            </a:r>
          </a:p>
          <a:p>
            <a:pPr marL="0" indent="0" algn="r">
              <a:lnSpc>
                <a:spcPct val="150000"/>
              </a:lnSpc>
              <a:spcBef>
                <a:spcPts val="800"/>
              </a:spcBef>
              <a:buNone/>
            </a:pPr>
            <a:r>
              <a:rPr lang="en-CA" sz="1650" dirty="0" smtClean="0">
                <a:solidFill>
                  <a:schemeClr val="accent5">
                    <a:lumMod val="50000"/>
                  </a:schemeClr>
                </a:solidFill>
              </a:rPr>
              <a:t>				Lewis Armani &amp; </a:t>
            </a:r>
            <a:r>
              <a:rPr lang="en-CA" sz="1650" dirty="0" err="1" smtClean="0">
                <a:solidFill>
                  <a:schemeClr val="accent5">
                    <a:lumMod val="50000"/>
                  </a:schemeClr>
                </a:solidFill>
              </a:rPr>
              <a:t>Lannon</a:t>
            </a:r>
            <a:r>
              <a:rPr lang="en-CA" sz="1650" dirty="0" smtClean="0">
                <a:solidFill>
                  <a:schemeClr val="accent5">
                    <a:lumMod val="50000"/>
                  </a:schemeClr>
                </a:solidFill>
              </a:rPr>
              <a:t>, </a:t>
            </a:r>
            <a:r>
              <a:rPr lang="en-CA" sz="1650" dirty="0">
                <a:solidFill>
                  <a:schemeClr val="accent5">
                    <a:lumMod val="50000"/>
                  </a:schemeClr>
                </a:solidFill>
              </a:rPr>
              <a:t>2000</a:t>
            </a:r>
            <a:endParaRPr lang="en-US" sz="1650" dirty="0">
              <a:solidFill>
                <a:schemeClr val="accent5">
                  <a:lumMod val="50000"/>
                </a:schemeClr>
              </a:solidFill>
            </a:endParaRPr>
          </a:p>
        </p:txBody>
      </p:sp>
      <p:sp>
        <p:nvSpPr>
          <p:cNvPr id="4" name="Footer Placeholder 3"/>
          <p:cNvSpPr>
            <a:spLocks noGrp="1"/>
          </p:cNvSpPr>
          <p:nvPr>
            <p:ph type="ftr" sz="quarter" idx="11"/>
          </p:nvPr>
        </p:nvSpPr>
        <p:spPr/>
        <p:txBody>
          <a:bodyPr/>
          <a:lstStyle/>
          <a:p>
            <a:r>
              <a:rPr lang="en-US" smtClean="0"/>
              <a:t>www.drsuejohnson.com</a:t>
            </a:r>
            <a:endParaRPr lang="en-US"/>
          </a:p>
        </p:txBody>
      </p:sp>
      <p:sp>
        <p:nvSpPr>
          <p:cNvPr id="5" name="Slide Number Placeholder 4"/>
          <p:cNvSpPr>
            <a:spLocks noGrp="1"/>
          </p:cNvSpPr>
          <p:nvPr>
            <p:ph type="sldNum" sz="quarter" idx="12"/>
          </p:nvPr>
        </p:nvSpPr>
        <p:spPr/>
        <p:txBody>
          <a:bodyPr/>
          <a:lstStyle/>
          <a:p>
            <a:fld id="{50C92A47-9EAE-47D9-AFF9-F2A27EAF0D2B}" type="slidenum">
              <a:rPr lang="en-US" smtClean="0"/>
              <a:pPr/>
              <a:t>15</a:t>
            </a:fld>
            <a:endParaRPr lang="en-US"/>
          </a:p>
        </p:txBody>
      </p:sp>
    </p:spTree>
    <p:extLst>
      <p:ext uri="{BB962C8B-B14F-4D97-AF65-F5344CB8AC3E}">
        <p14:creationId xmlns:p14="http://schemas.microsoft.com/office/powerpoint/2010/main" val="32989102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rrowheads="1"/>
          </p:cNvSpPr>
          <p:nvPr>
            <p:ph type="title"/>
          </p:nvPr>
        </p:nvSpPr>
        <p:spPr>
          <a:xfrm>
            <a:off x="838200" y="381000"/>
            <a:ext cx="7325816" cy="1143000"/>
          </a:xfrm>
        </p:spPr>
        <p:txBody>
          <a:bodyPr>
            <a:normAutofit/>
          </a:bodyPr>
          <a:lstStyle/>
          <a:p>
            <a:pPr eaLnBrk="1" hangingPunct="1">
              <a:defRPr/>
            </a:pPr>
            <a:r>
              <a:rPr lang="en-US" sz="3200" dirty="0" smtClean="0">
                <a:solidFill>
                  <a:srgbClr val="A9432B"/>
                </a:solidFill>
              </a:rPr>
              <a:t>ATTACHMENT INJURY</a:t>
            </a:r>
          </a:p>
        </p:txBody>
      </p:sp>
      <p:sp>
        <p:nvSpPr>
          <p:cNvPr id="72707" name="Rectangle 3"/>
          <p:cNvSpPr>
            <a:spLocks noGrp="1" noChangeArrowheads="1"/>
          </p:cNvSpPr>
          <p:nvPr>
            <p:ph idx="1"/>
          </p:nvPr>
        </p:nvSpPr>
        <p:spPr>
          <a:xfrm>
            <a:off x="304800" y="1752600"/>
            <a:ext cx="8458200" cy="4572000"/>
          </a:xfrm>
        </p:spPr>
        <p:txBody>
          <a:bodyPr>
            <a:noAutofit/>
          </a:bodyPr>
          <a:lstStyle/>
          <a:p>
            <a:pPr marL="0" indent="0" eaLnBrk="1" hangingPunct="1">
              <a:lnSpc>
                <a:spcPct val="90000"/>
              </a:lnSpc>
              <a:buNone/>
              <a:defRPr/>
            </a:pPr>
            <a:endParaRPr lang="en-US" sz="2000" dirty="0" smtClean="0">
              <a:solidFill>
                <a:schemeClr val="tx2">
                  <a:lumMod val="75000"/>
                </a:schemeClr>
              </a:solidFill>
            </a:endParaRPr>
          </a:p>
          <a:p>
            <a:pPr eaLnBrk="1" hangingPunct="1">
              <a:lnSpc>
                <a:spcPct val="90000"/>
              </a:lnSpc>
              <a:buClr>
                <a:schemeClr val="accent5"/>
              </a:buClr>
              <a:defRPr/>
            </a:pPr>
            <a:r>
              <a:rPr lang="en-US" sz="2000" dirty="0" smtClean="0">
                <a:solidFill>
                  <a:schemeClr val="tx2">
                    <a:lumMod val="75000"/>
                  </a:schemeClr>
                </a:solidFill>
              </a:rPr>
              <a:t>A betrayal of trust / abandonment at crucial moment of need.</a:t>
            </a:r>
          </a:p>
          <a:p>
            <a:pPr eaLnBrk="1" hangingPunct="1">
              <a:lnSpc>
                <a:spcPct val="90000"/>
              </a:lnSpc>
              <a:buClr>
                <a:schemeClr val="accent5"/>
              </a:buClr>
              <a:defRPr/>
            </a:pPr>
            <a:r>
              <a:rPr lang="en-US" sz="2000" dirty="0" smtClean="0">
                <a:solidFill>
                  <a:schemeClr val="tx2">
                    <a:lumMod val="75000"/>
                  </a:schemeClr>
                </a:solidFill>
              </a:rPr>
              <a:t>A form of relationship trauma – defines relationship as insecure.</a:t>
            </a:r>
          </a:p>
          <a:p>
            <a:pPr eaLnBrk="1" hangingPunct="1">
              <a:lnSpc>
                <a:spcPct val="90000"/>
              </a:lnSpc>
              <a:buClr>
                <a:schemeClr val="accent5"/>
              </a:buClr>
              <a:defRPr/>
            </a:pPr>
            <a:r>
              <a:rPr lang="en-US" sz="2000" dirty="0" smtClean="0">
                <a:solidFill>
                  <a:schemeClr val="tx2">
                    <a:lumMod val="75000"/>
                  </a:schemeClr>
                </a:solidFill>
              </a:rPr>
              <a:t>An impasse in repair process – blocks trust.</a:t>
            </a:r>
          </a:p>
          <a:p>
            <a:pPr eaLnBrk="1" hangingPunct="1">
              <a:lnSpc>
                <a:spcPct val="90000"/>
              </a:lnSpc>
              <a:buFont typeface="Wingdings" pitchFamily="2" charset="2"/>
              <a:buNone/>
              <a:defRPr/>
            </a:pPr>
            <a:endParaRPr lang="en-US" sz="2000" dirty="0" smtClean="0">
              <a:solidFill>
                <a:schemeClr val="tx2">
                  <a:lumMod val="75000"/>
                </a:schemeClr>
              </a:solidFill>
            </a:endParaRPr>
          </a:p>
          <a:p>
            <a:pPr eaLnBrk="1" hangingPunct="1">
              <a:lnSpc>
                <a:spcPct val="90000"/>
              </a:lnSpc>
              <a:buFont typeface="Wingdings" pitchFamily="2" charset="2"/>
              <a:buNone/>
              <a:defRPr/>
            </a:pPr>
            <a:r>
              <a:rPr lang="en-US" sz="2000" dirty="0" smtClean="0">
                <a:solidFill>
                  <a:schemeClr val="tx2">
                    <a:lumMod val="75000"/>
                  </a:schemeClr>
                </a:solidFill>
              </a:rPr>
              <a:t>	Attachment significance is key – not content.</a:t>
            </a:r>
          </a:p>
          <a:p>
            <a:pPr eaLnBrk="1" hangingPunct="1">
              <a:lnSpc>
                <a:spcPct val="90000"/>
              </a:lnSpc>
              <a:buFont typeface="Wingdings" pitchFamily="2" charset="2"/>
              <a:buNone/>
              <a:defRPr/>
            </a:pPr>
            <a:r>
              <a:rPr lang="en-US" sz="2000" dirty="0" smtClean="0">
                <a:solidFill>
                  <a:schemeClr val="tx2">
                    <a:lumMod val="75000"/>
                  </a:schemeClr>
                </a:solidFill>
              </a:rPr>
              <a:t>	Indelible imprint – only way out is through</a:t>
            </a:r>
          </a:p>
        </p:txBody>
      </p:sp>
      <p:sp>
        <p:nvSpPr>
          <p:cNvPr id="5" name="Footer Placeholder 4"/>
          <p:cNvSpPr>
            <a:spLocks noGrp="1"/>
          </p:cNvSpPr>
          <p:nvPr>
            <p:ph type="ftr" sz="quarter" idx="11"/>
          </p:nvPr>
        </p:nvSpPr>
        <p:spPr/>
        <p:txBody>
          <a:bodyPr/>
          <a:lstStyle/>
          <a:p>
            <a:r>
              <a:rPr lang="en-US" smtClean="0"/>
              <a:t>www.drsuejohnson.com</a:t>
            </a:r>
            <a:endParaRPr lang="en-US"/>
          </a:p>
        </p:txBody>
      </p:sp>
      <p:sp>
        <p:nvSpPr>
          <p:cNvPr id="65538" name="Slide Number Placeholder 4"/>
          <p:cNvSpPr>
            <a:spLocks noGrp="1"/>
          </p:cNvSpPr>
          <p:nvPr>
            <p:ph type="sldNum" sz="quarter" idx="12"/>
          </p:nvPr>
        </p:nvSpPr>
        <p:spPr>
          <a:noFill/>
        </p:spPr>
        <p:txBody>
          <a:bodyPr>
            <a:normAutofit lnSpcReduction="10000"/>
          </a:bodyPr>
          <a:lstStyle>
            <a:lvl1pPr eaLnBrk="0" hangingPunct="0">
              <a:defRPr sz="1400">
                <a:solidFill>
                  <a:schemeClr val="tx2"/>
                </a:solidFill>
                <a:latin typeface="Arial" charset="0"/>
              </a:defRPr>
            </a:lvl1pPr>
            <a:lvl2pPr marL="742950" indent="-285750" eaLnBrk="0" hangingPunct="0">
              <a:defRPr sz="1400">
                <a:solidFill>
                  <a:schemeClr val="tx2"/>
                </a:solidFill>
                <a:latin typeface="Arial" charset="0"/>
              </a:defRPr>
            </a:lvl2pPr>
            <a:lvl3pPr marL="1143000" indent="-228600" eaLnBrk="0" hangingPunct="0">
              <a:defRPr sz="1400">
                <a:solidFill>
                  <a:schemeClr val="tx2"/>
                </a:solidFill>
                <a:latin typeface="Arial" charset="0"/>
              </a:defRPr>
            </a:lvl3pPr>
            <a:lvl4pPr marL="1600200" indent="-228600" eaLnBrk="0" hangingPunct="0">
              <a:defRPr sz="1400">
                <a:solidFill>
                  <a:schemeClr val="tx2"/>
                </a:solidFill>
                <a:latin typeface="Arial" charset="0"/>
              </a:defRPr>
            </a:lvl4pPr>
            <a:lvl5pPr marL="2057400" indent="-228600" eaLnBrk="0" hangingPunct="0">
              <a:defRPr sz="1400">
                <a:solidFill>
                  <a:schemeClr val="tx2"/>
                </a:solidFill>
                <a:latin typeface="Arial" charset="0"/>
              </a:defRPr>
            </a:lvl5pPr>
            <a:lvl6pPr marL="2514600" indent="-228600" algn="ctr" eaLnBrk="0" fontAlgn="base" hangingPunct="0">
              <a:spcBef>
                <a:spcPct val="0"/>
              </a:spcBef>
              <a:spcAft>
                <a:spcPct val="0"/>
              </a:spcAft>
              <a:defRPr sz="1400">
                <a:solidFill>
                  <a:schemeClr val="tx2"/>
                </a:solidFill>
                <a:latin typeface="Arial" charset="0"/>
              </a:defRPr>
            </a:lvl6pPr>
            <a:lvl7pPr marL="2971800" indent="-228600" algn="ctr" eaLnBrk="0" fontAlgn="base" hangingPunct="0">
              <a:spcBef>
                <a:spcPct val="0"/>
              </a:spcBef>
              <a:spcAft>
                <a:spcPct val="0"/>
              </a:spcAft>
              <a:defRPr sz="1400">
                <a:solidFill>
                  <a:schemeClr val="tx2"/>
                </a:solidFill>
                <a:latin typeface="Arial" charset="0"/>
              </a:defRPr>
            </a:lvl7pPr>
            <a:lvl8pPr marL="3429000" indent="-228600" algn="ctr" eaLnBrk="0" fontAlgn="base" hangingPunct="0">
              <a:spcBef>
                <a:spcPct val="0"/>
              </a:spcBef>
              <a:spcAft>
                <a:spcPct val="0"/>
              </a:spcAft>
              <a:defRPr sz="1400">
                <a:solidFill>
                  <a:schemeClr val="tx2"/>
                </a:solidFill>
                <a:latin typeface="Arial" charset="0"/>
              </a:defRPr>
            </a:lvl8pPr>
            <a:lvl9pPr marL="3886200" indent="-228600" algn="ctr" eaLnBrk="0" fontAlgn="base" hangingPunct="0">
              <a:spcBef>
                <a:spcPct val="0"/>
              </a:spcBef>
              <a:spcAft>
                <a:spcPct val="0"/>
              </a:spcAft>
              <a:defRPr sz="1400">
                <a:solidFill>
                  <a:schemeClr val="tx2"/>
                </a:solidFill>
                <a:latin typeface="Arial" charset="0"/>
              </a:defRPr>
            </a:lvl9pPr>
          </a:lstStyle>
          <a:p>
            <a:pPr eaLnBrk="1" hangingPunct="1"/>
            <a:fld id="{C7AEB47B-B166-4AAF-8473-AB1ADBBD139A}" type="slidenum">
              <a:rPr lang="en-US" sz="1200" smtClean="0">
                <a:solidFill>
                  <a:schemeClr val="tx1"/>
                </a:solidFill>
              </a:rPr>
              <a:pPr eaLnBrk="1" hangingPunct="1"/>
              <a:t>16</a:t>
            </a:fld>
            <a:endParaRPr lang="en-US" sz="1200" smtClean="0">
              <a:solidFill>
                <a:schemeClr val="tx1"/>
              </a:solidFill>
            </a:endParaRPr>
          </a:p>
        </p:txBody>
      </p:sp>
    </p:spTree>
    <p:extLst>
      <p:ext uri="{BB962C8B-B14F-4D97-AF65-F5344CB8AC3E}">
        <p14:creationId xmlns:p14="http://schemas.microsoft.com/office/powerpoint/2010/main" val="374685871"/>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rrowheads="1"/>
          </p:cNvSpPr>
          <p:nvPr>
            <p:ph type="title"/>
          </p:nvPr>
        </p:nvSpPr>
        <p:spPr>
          <a:xfrm>
            <a:off x="0" y="304800"/>
            <a:ext cx="9144000" cy="1143000"/>
          </a:xfrm>
        </p:spPr>
        <p:txBody>
          <a:bodyPr>
            <a:normAutofit/>
          </a:bodyPr>
          <a:lstStyle/>
          <a:p>
            <a:pPr eaLnBrk="1" hangingPunct="1">
              <a:defRPr/>
            </a:pPr>
            <a:r>
              <a:rPr lang="en-US" sz="2800" dirty="0" smtClean="0">
                <a:solidFill>
                  <a:schemeClr val="accent1"/>
                </a:solidFill>
              </a:rPr>
              <a:t>RESOLUTION OF ATTACHMENT INJURIES</a:t>
            </a:r>
          </a:p>
        </p:txBody>
      </p:sp>
      <p:sp>
        <p:nvSpPr>
          <p:cNvPr id="73731" name="Rectangle 3"/>
          <p:cNvSpPr>
            <a:spLocks noGrp="1" noChangeArrowheads="1"/>
          </p:cNvSpPr>
          <p:nvPr>
            <p:ph idx="1"/>
          </p:nvPr>
        </p:nvSpPr>
        <p:spPr>
          <a:xfrm>
            <a:off x="0" y="1628775"/>
            <a:ext cx="9144000" cy="4895850"/>
          </a:xfrm>
        </p:spPr>
        <p:txBody>
          <a:bodyPr>
            <a:normAutofit fontScale="77500" lnSpcReduction="20000"/>
          </a:bodyPr>
          <a:lstStyle/>
          <a:p>
            <a:pPr eaLnBrk="1" hangingPunct="1">
              <a:lnSpc>
                <a:spcPct val="150000"/>
              </a:lnSpc>
              <a:buClr>
                <a:schemeClr val="accent5"/>
              </a:buClr>
              <a:defRPr/>
            </a:pPr>
            <a:r>
              <a:rPr lang="en-US" sz="2000" dirty="0" smtClean="0">
                <a:solidFill>
                  <a:schemeClr val="tx2">
                    <a:lumMod val="50000"/>
                  </a:schemeClr>
                </a:solidFill>
              </a:rPr>
              <a:t>Articulate injury and impact.  “NEVER AGAIN!”</a:t>
            </a:r>
          </a:p>
          <a:p>
            <a:pPr eaLnBrk="1" hangingPunct="1">
              <a:lnSpc>
                <a:spcPct val="150000"/>
              </a:lnSpc>
              <a:buClr>
                <a:schemeClr val="accent5"/>
              </a:buClr>
              <a:defRPr/>
            </a:pPr>
            <a:r>
              <a:rPr lang="en-US" sz="2000" dirty="0" smtClean="0">
                <a:solidFill>
                  <a:schemeClr val="tx2">
                    <a:lumMod val="50000"/>
                  </a:schemeClr>
                </a:solidFill>
              </a:rPr>
              <a:t>The other acknowledges hurt partner’s pain and elaborates on the evolution of the event.</a:t>
            </a:r>
          </a:p>
          <a:p>
            <a:pPr eaLnBrk="1" hangingPunct="1">
              <a:lnSpc>
                <a:spcPct val="150000"/>
              </a:lnSpc>
              <a:buClr>
                <a:schemeClr val="accent5"/>
              </a:buClr>
              <a:defRPr/>
            </a:pPr>
            <a:r>
              <a:rPr lang="en-US" sz="2000" dirty="0" smtClean="0">
                <a:solidFill>
                  <a:schemeClr val="tx2">
                    <a:lumMod val="50000"/>
                  </a:schemeClr>
                </a:solidFill>
              </a:rPr>
              <a:t>The hurt partner integrates narrative and emotion.  </a:t>
            </a:r>
            <a:r>
              <a:rPr lang="en-US" sz="2000" dirty="0" err="1" smtClean="0">
                <a:solidFill>
                  <a:schemeClr val="tx2">
                    <a:lumMod val="50000"/>
                  </a:schemeClr>
                </a:solidFill>
              </a:rPr>
              <a:t>He/She</a:t>
            </a:r>
            <a:r>
              <a:rPr lang="en-US" sz="2000" dirty="0" smtClean="0">
                <a:solidFill>
                  <a:schemeClr val="tx2">
                    <a:lumMod val="50000"/>
                  </a:schemeClr>
                </a:solidFill>
              </a:rPr>
              <a:t> accesses attachment fears and longings.</a:t>
            </a:r>
          </a:p>
          <a:p>
            <a:pPr eaLnBrk="1" hangingPunct="1">
              <a:lnSpc>
                <a:spcPct val="150000"/>
              </a:lnSpc>
              <a:buClr>
                <a:schemeClr val="accent5"/>
              </a:buClr>
              <a:defRPr/>
            </a:pPr>
            <a:r>
              <a:rPr lang="en-US" sz="2000" dirty="0" smtClean="0">
                <a:solidFill>
                  <a:schemeClr val="tx2">
                    <a:lumMod val="50000"/>
                  </a:schemeClr>
                </a:solidFill>
              </a:rPr>
              <a:t>The other owns responsibility – expresses regret – while staying attuned / engaged. (</a:t>
            </a:r>
            <a:r>
              <a:rPr lang="en-US" sz="2000" i="1" dirty="0" smtClean="0">
                <a:solidFill>
                  <a:schemeClr val="tx2">
                    <a:lumMod val="50000"/>
                  </a:schemeClr>
                </a:solidFill>
              </a:rPr>
              <a:t>I feel your hurt – your pain impacts me)</a:t>
            </a:r>
            <a:endParaRPr lang="en-US" sz="2000" dirty="0" smtClean="0">
              <a:solidFill>
                <a:schemeClr val="tx2">
                  <a:lumMod val="50000"/>
                </a:schemeClr>
              </a:solidFill>
            </a:endParaRPr>
          </a:p>
          <a:p>
            <a:pPr eaLnBrk="1" hangingPunct="1">
              <a:lnSpc>
                <a:spcPct val="150000"/>
              </a:lnSpc>
              <a:buClr>
                <a:schemeClr val="accent5"/>
              </a:buClr>
              <a:defRPr/>
            </a:pPr>
            <a:r>
              <a:rPr lang="en-US" sz="2000" dirty="0" smtClean="0">
                <a:solidFill>
                  <a:schemeClr val="tx2">
                    <a:lumMod val="50000"/>
                  </a:schemeClr>
                </a:solidFill>
              </a:rPr>
              <a:t>The hurt partner asks for comfort / reassurance.</a:t>
            </a:r>
          </a:p>
          <a:p>
            <a:pPr eaLnBrk="1" hangingPunct="1">
              <a:lnSpc>
                <a:spcPct val="150000"/>
              </a:lnSpc>
              <a:buClr>
                <a:schemeClr val="accent5"/>
              </a:buClr>
              <a:defRPr/>
            </a:pPr>
            <a:r>
              <a:rPr lang="en-US" sz="2000" dirty="0" smtClean="0">
                <a:solidFill>
                  <a:schemeClr val="tx2">
                    <a:lumMod val="50000"/>
                  </a:schemeClr>
                </a:solidFill>
              </a:rPr>
              <a:t>The other responds – antidote bonding event.</a:t>
            </a:r>
          </a:p>
          <a:p>
            <a:pPr eaLnBrk="1" hangingPunct="1">
              <a:lnSpc>
                <a:spcPct val="150000"/>
              </a:lnSpc>
              <a:buClr>
                <a:schemeClr val="accent5"/>
              </a:buClr>
              <a:defRPr/>
            </a:pPr>
            <a:r>
              <a:rPr lang="en-US" sz="2000" dirty="0" smtClean="0">
                <a:solidFill>
                  <a:schemeClr val="tx2">
                    <a:lumMod val="50000"/>
                  </a:schemeClr>
                </a:solidFill>
              </a:rPr>
              <a:t>Relationship is redefined as potential safe haven.</a:t>
            </a:r>
          </a:p>
          <a:p>
            <a:pPr eaLnBrk="1" hangingPunct="1">
              <a:lnSpc>
                <a:spcPct val="150000"/>
              </a:lnSpc>
              <a:buClr>
                <a:schemeClr val="accent5"/>
              </a:buClr>
              <a:defRPr/>
            </a:pPr>
            <a:r>
              <a:rPr lang="en-US" sz="2000" dirty="0" smtClean="0">
                <a:solidFill>
                  <a:schemeClr val="tx2">
                    <a:lumMod val="50000"/>
                  </a:schemeClr>
                </a:solidFill>
              </a:rPr>
              <a:t>New narrative is constructed.</a:t>
            </a:r>
          </a:p>
          <a:p>
            <a:pPr eaLnBrk="1" hangingPunct="1">
              <a:lnSpc>
                <a:spcPct val="150000"/>
              </a:lnSpc>
              <a:buClr>
                <a:schemeClr val="accent5"/>
              </a:buClr>
              <a:buFont typeface="Wingdings" pitchFamily="2" charset="2"/>
              <a:buNone/>
              <a:defRPr/>
            </a:pPr>
            <a:endParaRPr lang="en-US" sz="2000" dirty="0" smtClean="0">
              <a:solidFill>
                <a:schemeClr val="tx2">
                  <a:lumMod val="50000"/>
                </a:schemeClr>
              </a:solidFill>
            </a:endParaRPr>
          </a:p>
        </p:txBody>
      </p:sp>
      <p:sp>
        <p:nvSpPr>
          <p:cNvPr id="6" name="Footer Placeholder 5"/>
          <p:cNvSpPr>
            <a:spLocks noGrp="1"/>
          </p:cNvSpPr>
          <p:nvPr>
            <p:ph type="ftr" sz="quarter" idx="11"/>
          </p:nvPr>
        </p:nvSpPr>
        <p:spPr/>
        <p:txBody>
          <a:bodyPr/>
          <a:lstStyle/>
          <a:p>
            <a:r>
              <a:rPr lang="en-US" smtClean="0"/>
              <a:t>www.drsuejohnson.com</a:t>
            </a:r>
            <a:endParaRPr lang="en-US"/>
          </a:p>
        </p:txBody>
      </p:sp>
      <p:sp>
        <p:nvSpPr>
          <p:cNvPr id="66562" name="Slide Number Placeholder 4"/>
          <p:cNvSpPr>
            <a:spLocks noGrp="1"/>
          </p:cNvSpPr>
          <p:nvPr>
            <p:ph type="sldNum" sz="quarter" idx="12"/>
          </p:nvPr>
        </p:nvSpPr>
        <p:spPr>
          <a:noFill/>
        </p:spPr>
        <p:txBody>
          <a:bodyPr>
            <a:normAutofit lnSpcReduction="10000"/>
          </a:bodyPr>
          <a:lstStyle>
            <a:lvl1pPr eaLnBrk="0" hangingPunct="0">
              <a:defRPr sz="1400">
                <a:solidFill>
                  <a:schemeClr val="tx2"/>
                </a:solidFill>
                <a:latin typeface="Arial" charset="0"/>
              </a:defRPr>
            </a:lvl1pPr>
            <a:lvl2pPr marL="742950" indent="-285750" eaLnBrk="0" hangingPunct="0">
              <a:defRPr sz="1400">
                <a:solidFill>
                  <a:schemeClr val="tx2"/>
                </a:solidFill>
                <a:latin typeface="Arial" charset="0"/>
              </a:defRPr>
            </a:lvl2pPr>
            <a:lvl3pPr marL="1143000" indent="-228600" eaLnBrk="0" hangingPunct="0">
              <a:defRPr sz="1400">
                <a:solidFill>
                  <a:schemeClr val="tx2"/>
                </a:solidFill>
                <a:latin typeface="Arial" charset="0"/>
              </a:defRPr>
            </a:lvl3pPr>
            <a:lvl4pPr marL="1600200" indent="-228600" eaLnBrk="0" hangingPunct="0">
              <a:defRPr sz="1400">
                <a:solidFill>
                  <a:schemeClr val="tx2"/>
                </a:solidFill>
                <a:latin typeface="Arial" charset="0"/>
              </a:defRPr>
            </a:lvl4pPr>
            <a:lvl5pPr marL="2057400" indent="-228600" eaLnBrk="0" hangingPunct="0">
              <a:defRPr sz="1400">
                <a:solidFill>
                  <a:schemeClr val="tx2"/>
                </a:solidFill>
                <a:latin typeface="Arial" charset="0"/>
              </a:defRPr>
            </a:lvl5pPr>
            <a:lvl6pPr marL="2514600" indent="-228600" algn="ctr" eaLnBrk="0" fontAlgn="base" hangingPunct="0">
              <a:spcBef>
                <a:spcPct val="0"/>
              </a:spcBef>
              <a:spcAft>
                <a:spcPct val="0"/>
              </a:spcAft>
              <a:defRPr sz="1400">
                <a:solidFill>
                  <a:schemeClr val="tx2"/>
                </a:solidFill>
                <a:latin typeface="Arial" charset="0"/>
              </a:defRPr>
            </a:lvl6pPr>
            <a:lvl7pPr marL="2971800" indent="-228600" algn="ctr" eaLnBrk="0" fontAlgn="base" hangingPunct="0">
              <a:spcBef>
                <a:spcPct val="0"/>
              </a:spcBef>
              <a:spcAft>
                <a:spcPct val="0"/>
              </a:spcAft>
              <a:defRPr sz="1400">
                <a:solidFill>
                  <a:schemeClr val="tx2"/>
                </a:solidFill>
                <a:latin typeface="Arial" charset="0"/>
              </a:defRPr>
            </a:lvl7pPr>
            <a:lvl8pPr marL="3429000" indent="-228600" algn="ctr" eaLnBrk="0" fontAlgn="base" hangingPunct="0">
              <a:spcBef>
                <a:spcPct val="0"/>
              </a:spcBef>
              <a:spcAft>
                <a:spcPct val="0"/>
              </a:spcAft>
              <a:defRPr sz="1400">
                <a:solidFill>
                  <a:schemeClr val="tx2"/>
                </a:solidFill>
                <a:latin typeface="Arial" charset="0"/>
              </a:defRPr>
            </a:lvl8pPr>
            <a:lvl9pPr marL="3886200" indent="-228600" algn="ctr" eaLnBrk="0" fontAlgn="base" hangingPunct="0">
              <a:spcBef>
                <a:spcPct val="0"/>
              </a:spcBef>
              <a:spcAft>
                <a:spcPct val="0"/>
              </a:spcAft>
              <a:defRPr sz="1400">
                <a:solidFill>
                  <a:schemeClr val="tx2"/>
                </a:solidFill>
                <a:latin typeface="Arial" charset="0"/>
              </a:defRPr>
            </a:lvl9pPr>
          </a:lstStyle>
          <a:p>
            <a:pPr eaLnBrk="1" hangingPunct="1"/>
            <a:fld id="{DB813226-33D2-45AB-800A-F0D7D4662CCA}" type="slidenum">
              <a:rPr lang="en-US" sz="1200" smtClean="0">
                <a:solidFill>
                  <a:schemeClr val="tx1"/>
                </a:solidFill>
              </a:rPr>
              <a:pPr eaLnBrk="1" hangingPunct="1"/>
              <a:t>17</a:t>
            </a:fld>
            <a:endParaRPr lang="en-US" sz="1200" smtClean="0">
              <a:solidFill>
                <a:schemeClr val="tx1"/>
              </a:solidFill>
            </a:endParaRPr>
          </a:p>
        </p:txBody>
      </p:sp>
      <p:sp>
        <p:nvSpPr>
          <p:cNvPr id="66565" name="Text Box 4"/>
          <p:cNvSpPr txBox="1">
            <a:spLocks noChangeArrowheads="1"/>
          </p:cNvSpPr>
          <p:nvPr/>
        </p:nvSpPr>
        <p:spPr bwMode="auto">
          <a:xfrm>
            <a:off x="179388" y="594995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400">
                <a:solidFill>
                  <a:schemeClr val="tx2"/>
                </a:solidFill>
                <a:latin typeface="Arial" charset="0"/>
              </a:defRPr>
            </a:lvl1pPr>
            <a:lvl2pPr marL="742950" indent="-285750" eaLnBrk="0" hangingPunct="0">
              <a:defRPr sz="1400">
                <a:solidFill>
                  <a:schemeClr val="tx2"/>
                </a:solidFill>
                <a:latin typeface="Arial" charset="0"/>
              </a:defRPr>
            </a:lvl2pPr>
            <a:lvl3pPr marL="1143000" indent="-228600" eaLnBrk="0" hangingPunct="0">
              <a:defRPr sz="1400">
                <a:solidFill>
                  <a:schemeClr val="tx2"/>
                </a:solidFill>
                <a:latin typeface="Arial" charset="0"/>
              </a:defRPr>
            </a:lvl3pPr>
            <a:lvl4pPr marL="1600200" indent="-228600" eaLnBrk="0" hangingPunct="0">
              <a:defRPr sz="1400">
                <a:solidFill>
                  <a:schemeClr val="tx2"/>
                </a:solidFill>
                <a:latin typeface="Arial" charset="0"/>
              </a:defRPr>
            </a:lvl4pPr>
            <a:lvl5pPr marL="2057400" indent="-228600" eaLnBrk="0" hangingPunct="0">
              <a:defRPr sz="1400">
                <a:solidFill>
                  <a:schemeClr val="tx2"/>
                </a:solidFill>
                <a:latin typeface="Arial" charset="0"/>
              </a:defRPr>
            </a:lvl5pPr>
            <a:lvl6pPr marL="2514600" indent="-228600" algn="ctr" eaLnBrk="0" fontAlgn="base" hangingPunct="0">
              <a:spcBef>
                <a:spcPct val="0"/>
              </a:spcBef>
              <a:spcAft>
                <a:spcPct val="0"/>
              </a:spcAft>
              <a:defRPr sz="1400">
                <a:solidFill>
                  <a:schemeClr val="tx2"/>
                </a:solidFill>
                <a:latin typeface="Arial" charset="0"/>
              </a:defRPr>
            </a:lvl6pPr>
            <a:lvl7pPr marL="2971800" indent="-228600" algn="ctr" eaLnBrk="0" fontAlgn="base" hangingPunct="0">
              <a:spcBef>
                <a:spcPct val="0"/>
              </a:spcBef>
              <a:spcAft>
                <a:spcPct val="0"/>
              </a:spcAft>
              <a:defRPr sz="1400">
                <a:solidFill>
                  <a:schemeClr val="tx2"/>
                </a:solidFill>
                <a:latin typeface="Arial" charset="0"/>
              </a:defRPr>
            </a:lvl7pPr>
            <a:lvl8pPr marL="3429000" indent="-228600" algn="ctr" eaLnBrk="0" fontAlgn="base" hangingPunct="0">
              <a:spcBef>
                <a:spcPct val="0"/>
              </a:spcBef>
              <a:spcAft>
                <a:spcPct val="0"/>
              </a:spcAft>
              <a:defRPr sz="1400">
                <a:solidFill>
                  <a:schemeClr val="tx2"/>
                </a:solidFill>
                <a:latin typeface="Arial" charset="0"/>
              </a:defRPr>
            </a:lvl8pPr>
            <a:lvl9pPr marL="3886200" indent="-228600" algn="ctr" eaLnBrk="0" fontAlgn="base" hangingPunct="0">
              <a:spcBef>
                <a:spcPct val="0"/>
              </a:spcBef>
              <a:spcAft>
                <a:spcPct val="0"/>
              </a:spcAft>
              <a:defRPr sz="1400">
                <a:solidFill>
                  <a:schemeClr val="tx2"/>
                </a:solidFill>
                <a:latin typeface="Arial" charset="0"/>
              </a:defRPr>
            </a:lvl9pPr>
          </a:lstStyle>
          <a:p>
            <a:pPr algn="l" eaLnBrk="1" hangingPunct="1"/>
            <a:endParaRPr lang="en-US" sz="2400">
              <a:solidFill>
                <a:schemeClr val="tx1"/>
              </a:solidFill>
              <a:latin typeface="Times New Roman" pitchFamily="18" charset="0"/>
            </a:endParaRPr>
          </a:p>
        </p:txBody>
      </p:sp>
    </p:spTree>
    <p:extLst>
      <p:ext uri="{BB962C8B-B14F-4D97-AF65-F5344CB8AC3E}">
        <p14:creationId xmlns:p14="http://schemas.microsoft.com/office/powerpoint/2010/main" val="233834294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1746" name="Rectangle 2"/>
          <p:cNvSpPr>
            <a:spLocks noGrp="1" noRot="1" noChangeArrowheads="1"/>
          </p:cNvSpPr>
          <p:nvPr>
            <p:ph type="title"/>
          </p:nvPr>
        </p:nvSpPr>
        <p:spPr>
          <a:xfrm>
            <a:off x="685800" y="533400"/>
            <a:ext cx="7772400" cy="1143000"/>
          </a:xfrm>
        </p:spPr>
        <p:txBody>
          <a:bodyPr>
            <a:noAutofit/>
          </a:bodyPr>
          <a:lstStyle/>
          <a:p>
            <a:pPr eaLnBrk="1" hangingPunct="1">
              <a:defRPr/>
            </a:pPr>
            <a:r>
              <a:rPr lang="en-US" sz="2800" dirty="0" smtClean="0">
                <a:solidFill>
                  <a:srgbClr val="A9432B"/>
                </a:solidFill>
              </a:rPr>
              <a:t>Empathic Responsiveness is the Essence of Emotionally Focused Therapy</a:t>
            </a:r>
            <a:br>
              <a:rPr lang="en-US" sz="2800" dirty="0" smtClean="0">
                <a:solidFill>
                  <a:srgbClr val="A9432B"/>
                </a:solidFill>
              </a:rPr>
            </a:br>
            <a:endParaRPr lang="en-US" sz="2800" dirty="0" smtClean="0">
              <a:solidFill>
                <a:srgbClr val="A9432B"/>
              </a:solidFill>
            </a:endParaRPr>
          </a:p>
        </p:txBody>
      </p:sp>
      <p:sp>
        <p:nvSpPr>
          <p:cNvPr id="31747" name="Rectangle 3"/>
          <p:cNvSpPr>
            <a:spLocks noGrp="1" noChangeArrowheads="1"/>
          </p:cNvSpPr>
          <p:nvPr>
            <p:ph idx="1"/>
          </p:nvPr>
        </p:nvSpPr>
        <p:spPr>
          <a:xfrm>
            <a:off x="381000" y="1752600"/>
            <a:ext cx="8458200" cy="4572000"/>
          </a:xfrm>
        </p:spPr>
        <p:txBody>
          <a:bodyPr>
            <a:noAutofit/>
          </a:bodyPr>
          <a:lstStyle/>
          <a:p>
            <a:pPr algn="ctr" eaLnBrk="1" hangingPunct="1">
              <a:lnSpc>
                <a:spcPct val="90000"/>
              </a:lnSpc>
              <a:buFont typeface="Wingdings" pitchFamily="2" charset="2"/>
              <a:buNone/>
              <a:defRPr/>
            </a:pPr>
            <a:r>
              <a:rPr lang="en-US" sz="2200" b="1" dirty="0" smtClean="0">
                <a:solidFill>
                  <a:srgbClr val="111618"/>
                </a:solidFill>
                <a:effectLst/>
              </a:rPr>
              <a:t>The </a:t>
            </a:r>
            <a:r>
              <a:rPr lang="en-US" sz="2200" b="1" dirty="0" smtClean="0">
                <a:solidFill>
                  <a:srgbClr val="111618"/>
                </a:solidFill>
                <a:effectLst/>
              </a:rPr>
              <a:t>empathic responsiveness of the therapist creates safety.  The goal is to guide partners into this responsiveness with each other</a:t>
            </a:r>
            <a:r>
              <a:rPr lang="en-US" sz="2200" b="1" dirty="0" smtClean="0">
                <a:solidFill>
                  <a:srgbClr val="111618"/>
                </a:solidFill>
                <a:effectLst/>
              </a:rPr>
              <a:t>.</a:t>
            </a:r>
            <a:endParaRPr lang="en-US" sz="2200" i="1" dirty="0">
              <a:solidFill>
                <a:srgbClr val="111618"/>
              </a:solidFill>
            </a:endParaRPr>
          </a:p>
          <a:p>
            <a:pPr algn="ctr" eaLnBrk="1" hangingPunct="1">
              <a:lnSpc>
                <a:spcPct val="90000"/>
              </a:lnSpc>
              <a:buFont typeface="Wingdings" pitchFamily="2" charset="2"/>
              <a:buNone/>
              <a:defRPr/>
            </a:pPr>
            <a:endParaRPr lang="en-US" sz="800" dirty="0" smtClean="0">
              <a:solidFill>
                <a:srgbClr val="111618"/>
              </a:solidFill>
              <a:effectLst/>
            </a:endParaRPr>
          </a:p>
          <a:p>
            <a:pPr algn="ctr" eaLnBrk="1" hangingPunct="1">
              <a:lnSpc>
                <a:spcPct val="90000"/>
              </a:lnSpc>
              <a:buFont typeface="Wingdings" pitchFamily="2" charset="2"/>
              <a:buNone/>
              <a:defRPr/>
            </a:pPr>
            <a:r>
              <a:rPr lang="en-US" sz="2200" dirty="0" smtClean="0">
                <a:solidFill>
                  <a:srgbClr val="111618"/>
                </a:solidFill>
                <a:effectLst/>
              </a:rPr>
              <a:t>“</a:t>
            </a:r>
            <a:r>
              <a:rPr lang="en-US" sz="2200" i="1" dirty="0" smtClean="0">
                <a:solidFill>
                  <a:srgbClr val="111618"/>
                </a:solidFill>
                <a:effectLst/>
                <a:cs typeface="Times New Roman" pitchFamily="18" charset="0"/>
              </a:rPr>
              <a:t>Resolve to be tender with the young, compassionate with the aged, sympathetic with the striving and tolerant with the weak and the wrong.</a:t>
            </a:r>
          </a:p>
          <a:p>
            <a:pPr algn="ctr" eaLnBrk="1" hangingPunct="1">
              <a:lnSpc>
                <a:spcPct val="90000"/>
              </a:lnSpc>
              <a:buFont typeface="Wingdings" pitchFamily="2" charset="2"/>
              <a:buNone/>
              <a:defRPr/>
            </a:pPr>
            <a:r>
              <a:rPr lang="en-US" sz="2200" i="1" dirty="0" smtClean="0">
                <a:solidFill>
                  <a:srgbClr val="111618"/>
                </a:solidFill>
                <a:effectLst/>
                <a:cs typeface="Times New Roman" pitchFamily="18" charset="0"/>
              </a:rPr>
              <a:t>	Sometime in your life you will have been all of these.”</a:t>
            </a:r>
            <a:r>
              <a:rPr lang="en-US" sz="2200" dirty="0" smtClean="0">
                <a:solidFill>
                  <a:srgbClr val="111618"/>
                </a:solidFill>
                <a:effectLst/>
                <a:cs typeface="Times New Roman" pitchFamily="18" charset="0"/>
              </a:rPr>
              <a:t>  </a:t>
            </a:r>
            <a:r>
              <a:rPr lang="en-US" sz="2200" dirty="0" smtClean="0">
                <a:solidFill>
                  <a:srgbClr val="111618"/>
                </a:solidFill>
                <a:effectLst/>
              </a:rPr>
              <a:t>(Lloyd Shearer</a:t>
            </a:r>
            <a:r>
              <a:rPr lang="en-US" sz="2200" dirty="0" smtClean="0">
                <a:solidFill>
                  <a:srgbClr val="111618"/>
                </a:solidFill>
                <a:effectLst/>
              </a:rPr>
              <a:t>)</a:t>
            </a:r>
          </a:p>
          <a:p>
            <a:pPr algn="ctr" eaLnBrk="1" hangingPunct="1">
              <a:lnSpc>
                <a:spcPct val="90000"/>
              </a:lnSpc>
              <a:buFont typeface="Wingdings" pitchFamily="2" charset="2"/>
              <a:buNone/>
              <a:defRPr/>
            </a:pPr>
            <a:endParaRPr lang="en-US" sz="800" b="1" dirty="0" smtClean="0">
              <a:solidFill>
                <a:srgbClr val="111618"/>
              </a:solidFill>
              <a:effectLst/>
            </a:endParaRPr>
          </a:p>
          <a:p>
            <a:pPr eaLnBrk="1" hangingPunct="1">
              <a:lnSpc>
                <a:spcPct val="90000"/>
              </a:lnSpc>
              <a:buFont typeface="Wingdings" pitchFamily="2" charset="2"/>
              <a:buNone/>
              <a:defRPr/>
            </a:pPr>
            <a:r>
              <a:rPr lang="en-US" sz="2200" b="1" dirty="0" smtClean="0">
                <a:solidFill>
                  <a:srgbClr val="111618"/>
                </a:solidFill>
                <a:effectLst/>
              </a:rPr>
              <a:t>Most Basic EFT Intervention: Empathic Reflection</a:t>
            </a:r>
          </a:p>
          <a:p>
            <a:pPr lvl="1" eaLnBrk="1" hangingPunct="1">
              <a:lnSpc>
                <a:spcPct val="90000"/>
              </a:lnSpc>
              <a:buClr>
                <a:schemeClr val="accent4"/>
              </a:buClr>
              <a:buFont typeface="Arial" pitchFamily="34" charset="0"/>
              <a:buChar char="•"/>
              <a:defRPr/>
            </a:pPr>
            <a:r>
              <a:rPr lang="en-US" b="1" dirty="0">
                <a:solidFill>
                  <a:srgbClr val="111618"/>
                </a:solidFill>
                <a:effectLst/>
              </a:rPr>
              <a:t>C</a:t>
            </a:r>
            <a:r>
              <a:rPr lang="en-US" b="1" dirty="0" smtClean="0">
                <a:solidFill>
                  <a:srgbClr val="111618"/>
                </a:solidFill>
                <a:effectLst/>
              </a:rPr>
              <a:t>reates safety</a:t>
            </a:r>
          </a:p>
          <a:p>
            <a:pPr lvl="1" eaLnBrk="1" hangingPunct="1">
              <a:lnSpc>
                <a:spcPct val="90000"/>
              </a:lnSpc>
              <a:buClr>
                <a:schemeClr val="accent4"/>
              </a:buClr>
              <a:buFont typeface="Arial" pitchFamily="34" charset="0"/>
              <a:buChar char="•"/>
              <a:defRPr/>
            </a:pPr>
            <a:r>
              <a:rPr lang="en-US" b="1" dirty="0" smtClean="0">
                <a:solidFill>
                  <a:srgbClr val="111618"/>
                </a:solidFill>
                <a:effectLst/>
              </a:rPr>
              <a:t>Focuses and slows processing</a:t>
            </a:r>
          </a:p>
          <a:p>
            <a:pPr lvl="1" eaLnBrk="1" hangingPunct="1">
              <a:lnSpc>
                <a:spcPct val="90000"/>
              </a:lnSpc>
              <a:buClr>
                <a:schemeClr val="accent4"/>
              </a:buClr>
              <a:buFont typeface="Arial" pitchFamily="34" charset="0"/>
              <a:buChar char="•"/>
              <a:defRPr/>
            </a:pPr>
            <a:r>
              <a:rPr lang="en-US" b="1" dirty="0" smtClean="0">
                <a:solidFill>
                  <a:srgbClr val="111618"/>
                </a:solidFill>
                <a:effectLst/>
              </a:rPr>
              <a:t>Better organizes &amp; distills experience – creates coherence</a:t>
            </a:r>
          </a:p>
        </p:txBody>
      </p:sp>
      <p:sp>
        <p:nvSpPr>
          <p:cNvPr id="6" name="Footer Placeholder 5"/>
          <p:cNvSpPr>
            <a:spLocks noGrp="1"/>
          </p:cNvSpPr>
          <p:nvPr>
            <p:ph type="ftr" sz="quarter" idx="11"/>
          </p:nvPr>
        </p:nvSpPr>
        <p:spPr/>
        <p:txBody>
          <a:bodyPr/>
          <a:lstStyle/>
          <a:p>
            <a:r>
              <a:rPr lang="en-US" dirty="0" err="1" smtClean="0"/>
              <a:t>www.drsuejohnson.com</a:t>
            </a:r>
            <a:endParaRPr lang="en-US" dirty="0"/>
          </a:p>
        </p:txBody>
      </p:sp>
      <p:sp>
        <p:nvSpPr>
          <p:cNvPr id="14338" name="Slide Number Placeholder 4"/>
          <p:cNvSpPr>
            <a:spLocks noGrp="1"/>
          </p:cNvSpPr>
          <p:nvPr>
            <p:ph type="sldNum" sz="quarter" idx="12"/>
          </p:nvPr>
        </p:nvSpPr>
        <p:spPr>
          <a:noFill/>
        </p:spPr>
        <p:txBody>
          <a:bodyPr>
            <a:normAutofit lnSpcReduction="10000"/>
          </a:bodyPr>
          <a:lstStyle>
            <a:lvl1pPr eaLnBrk="0" hangingPunct="0">
              <a:defRPr sz="1400">
                <a:solidFill>
                  <a:schemeClr val="tx2"/>
                </a:solidFill>
                <a:latin typeface="Arial" charset="0"/>
              </a:defRPr>
            </a:lvl1pPr>
            <a:lvl2pPr marL="742950" indent="-285750" eaLnBrk="0" hangingPunct="0">
              <a:defRPr sz="1400">
                <a:solidFill>
                  <a:schemeClr val="tx2"/>
                </a:solidFill>
                <a:latin typeface="Arial" charset="0"/>
              </a:defRPr>
            </a:lvl2pPr>
            <a:lvl3pPr marL="1143000" indent="-228600" eaLnBrk="0" hangingPunct="0">
              <a:defRPr sz="1400">
                <a:solidFill>
                  <a:schemeClr val="tx2"/>
                </a:solidFill>
                <a:latin typeface="Arial" charset="0"/>
              </a:defRPr>
            </a:lvl3pPr>
            <a:lvl4pPr marL="1600200" indent="-228600" eaLnBrk="0" hangingPunct="0">
              <a:defRPr sz="1400">
                <a:solidFill>
                  <a:schemeClr val="tx2"/>
                </a:solidFill>
                <a:latin typeface="Arial" charset="0"/>
              </a:defRPr>
            </a:lvl4pPr>
            <a:lvl5pPr marL="2057400" indent="-228600" eaLnBrk="0" hangingPunct="0">
              <a:defRPr sz="1400">
                <a:solidFill>
                  <a:schemeClr val="tx2"/>
                </a:solidFill>
                <a:latin typeface="Arial" charset="0"/>
              </a:defRPr>
            </a:lvl5pPr>
            <a:lvl6pPr marL="2514600" indent="-228600" algn="ctr" eaLnBrk="0" fontAlgn="base" hangingPunct="0">
              <a:spcBef>
                <a:spcPct val="0"/>
              </a:spcBef>
              <a:spcAft>
                <a:spcPct val="0"/>
              </a:spcAft>
              <a:defRPr sz="1400">
                <a:solidFill>
                  <a:schemeClr val="tx2"/>
                </a:solidFill>
                <a:latin typeface="Arial" charset="0"/>
              </a:defRPr>
            </a:lvl6pPr>
            <a:lvl7pPr marL="2971800" indent="-228600" algn="ctr" eaLnBrk="0" fontAlgn="base" hangingPunct="0">
              <a:spcBef>
                <a:spcPct val="0"/>
              </a:spcBef>
              <a:spcAft>
                <a:spcPct val="0"/>
              </a:spcAft>
              <a:defRPr sz="1400">
                <a:solidFill>
                  <a:schemeClr val="tx2"/>
                </a:solidFill>
                <a:latin typeface="Arial" charset="0"/>
              </a:defRPr>
            </a:lvl7pPr>
            <a:lvl8pPr marL="3429000" indent="-228600" algn="ctr" eaLnBrk="0" fontAlgn="base" hangingPunct="0">
              <a:spcBef>
                <a:spcPct val="0"/>
              </a:spcBef>
              <a:spcAft>
                <a:spcPct val="0"/>
              </a:spcAft>
              <a:defRPr sz="1400">
                <a:solidFill>
                  <a:schemeClr val="tx2"/>
                </a:solidFill>
                <a:latin typeface="Arial" charset="0"/>
              </a:defRPr>
            </a:lvl8pPr>
            <a:lvl9pPr marL="3886200" indent="-228600" algn="ctr" eaLnBrk="0" fontAlgn="base" hangingPunct="0">
              <a:spcBef>
                <a:spcPct val="0"/>
              </a:spcBef>
              <a:spcAft>
                <a:spcPct val="0"/>
              </a:spcAft>
              <a:defRPr sz="1400">
                <a:solidFill>
                  <a:schemeClr val="tx2"/>
                </a:solidFill>
                <a:latin typeface="Arial" charset="0"/>
              </a:defRPr>
            </a:lvl9pPr>
          </a:lstStyle>
          <a:p>
            <a:pPr eaLnBrk="1" hangingPunct="1"/>
            <a:fld id="{7E7E7C23-97DB-4A7E-A54D-D9332F800AB3}" type="slidenum">
              <a:rPr lang="en-US" sz="1200" smtClean="0">
                <a:solidFill>
                  <a:schemeClr val="tx1"/>
                </a:solidFill>
              </a:rPr>
              <a:pPr eaLnBrk="1" hangingPunct="1"/>
              <a:t>2</a:t>
            </a:fld>
            <a:endParaRPr lang="en-US" sz="1200" smtClean="0">
              <a:solidFill>
                <a:schemeClr val="tx1"/>
              </a:solidFill>
            </a:endParaRPr>
          </a:p>
        </p:txBody>
      </p:sp>
      <p:sp>
        <p:nvSpPr>
          <p:cNvPr id="14341" name="Text Box 4"/>
          <p:cNvSpPr txBox="1">
            <a:spLocks noChangeArrowheads="1"/>
          </p:cNvSpPr>
          <p:nvPr/>
        </p:nvSpPr>
        <p:spPr bwMode="auto">
          <a:xfrm>
            <a:off x="669925" y="60610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400">
                <a:solidFill>
                  <a:schemeClr val="tx2"/>
                </a:solidFill>
                <a:latin typeface="Arial" charset="0"/>
              </a:defRPr>
            </a:lvl1pPr>
            <a:lvl2pPr marL="742950" indent="-285750" eaLnBrk="0" hangingPunct="0">
              <a:defRPr sz="1400">
                <a:solidFill>
                  <a:schemeClr val="tx2"/>
                </a:solidFill>
                <a:latin typeface="Arial" charset="0"/>
              </a:defRPr>
            </a:lvl2pPr>
            <a:lvl3pPr marL="1143000" indent="-228600" eaLnBrk="0" hangingPunct="0">
              <a:defRPr sz="1400">
                <a:solidFill>
                  <a:schemeClr val="tx2"/>
                </a:solidFill>
                <a:latin typeface="Arial" charset="0"/>
              </a:defRPr>
            </a:lvl3pPr>
            <a:lvl4pPr marL="1600200" indent="-228600" eaLnBrk="0" hangingPunct="0">
              <a:defRPr sz="1400">
                <a:solidFill>
                  <a:schemeClr val="tx2"/>
                </a:solidFill>
                <a:latin typeface="Arial" charset="0"/>
              </a:defRPr>
            </a:lvl4pPr>
            <a:lvl5pPr marL="2057400" indent="-228600" eaLnBrk="0" hangingPunct="0">
              <a:defRPr sz="1400">
                <a:solidFill>
                  <a:schemeClr val="tx2"/>
                </a:solidFill>
                <a:latin typeface="Arial" charset="0"/>
              </a:defRPr>
            </a:lvl5pPr>
            <a:lvl6pPr marL="2514600" indent="-228600" algn="ctr" eaLnBrk="0" fontAlgn="base" hangingPunct="0">
              <a:spcBef>
                <a:spcPct val="0"/>
              </a:spcBef>
              <a:spcAft>
                <a:spcPct val="0"/>
              </a:spcAft>
              <a:defRPr sz="1400">
                <a:solidFill>
                  <a:schemeClr val="tx2"/>
                </a:solidFill>
                <a:latin typeface="Arial" charset="0"/>
              </a:defRPr>
            </a:lvl6pPr>
            <a:lvl7pPr marL="2971800" indent="-228600" algn="ctr" eaLnBrk="0" fontAlgn="base" hangingPunct="0">
              <a:spcBef>
                <a:spcPct val="0"/>
              </a:spcBef>
              <a:spcAft>
                <a:spcPct val="0"/>
              </a:spcAft>
              <a:defRPr sz="1400">
                <a:solidFill>
                  <a:schemeClr val="tx2"/>
                </a:solidFill>
                <a:latin typeface="Arial" charset="0"/>
              </a:defRPr>
            </a:lvl7pPr>
            <a:lvl8pPr marL="3429000" indent="-228600" algn="ctr" eaLnBrk="0" fontAlgn="base" hangingPunct="0">
              <a:spcBef>
                <a:spcPct val="0"/>
              </a:spcBef>
              <a:spcAft>
                <a:spcPct val="0"/>
              </a:spcAft>
              <a:defRPr sz="1400">
                <a:solidFill>
                  <a:schemeClr val="tx2"/>
                </a:solidFill>
                <a:latin typeface="Arial" charset="0"/>
              </a:defRPr>
            </a:lvl8pPr>
            <a:lvl9pPr marL="3886200" indent="-228600" algn="ctr" eaLnBrk="0" fontAlgn="base" hangingPunct="0">
              <a:spcBef>
                <a:spcPct val="0"/>
              </a:spcBef>
              <a:spcAft>
                <a:spcPct val="0"/>
              </a:spcAft>
              <a:defRPr sz="1400">
                <a:solidFill>
                  <a:schemeClr val="tx2"/>
                </a:solidFill>
                <a:latin typeface="Arial" charset="0"/>
              </a:defRPr>
            </a:lvl9pPr>
          </a:lstStyle>
          <a:p>
            <a:pPr algn="l" eaLnBrk="1" hangingPunct="1"/>
            <a:endParaRPr lang="en-US" sz="2400">
              <a:solidFill>
                <a:schemeClr val="tx1"/>
              </a:solidFill>
              <a:latin typeface="Times New Roman" pitchFamily="18" charset="0"/>
            </a:endParaRPr>
          </a:p>
        </p:txBody>
      </p:sp>
    </p:spTree>
    <p:extLst>
      <p:ext uri="{BB962C8B-B14F-4D97-AF65-F5344CB8AC3E}">
        <p14:creationId xmlns:p14="http://schemas.microsoft.com/office/powerpoint/2010/main" val="58686230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4818" name="Rectangle 2"/>
          <p:cNvSpPr>
            <a:spLocks noGrp="1" noRot="1" noChangeArrowheads="1"/>
          </p:cNvSpPr>
          <p:nvPr>
            <p:ph type="title"/>
          </p:nvPr>
        </p:nvSpPr>
        <p:spPr>
          <a:xfrm>
            <a:off x="457200" y="533400"/>
            <a:ext cx="8229600" cy="1143000"/>
          </a:xfrm>
        </p:spPr>
        <p:txBody>
          <a:bodyPr>
            <a:normAutofit/>
          </a:bodyPr>
          <a:lstStyle/>
          <a:p>
            <a:pPr eaLnBrk="1" hangingPunct="1">
              <a:defRPr/>
            </a:pPr>
            <a:r>
              <a:rPr lang="en-US" sz="2800" dirty="0" smtClean="0">
                <a:solidFill>
                  <a:srgbClr val="A9432B"/>
                </a:solidFill>
              </a:rPr>
              <a:t>Emotionally Focused Couples Therapy</a:t>
            </a:r>
          </a:p>
        </p:txBody>
      </p:sp>
      <p:sp>
        <p:nvSpPr>
          <p:cNvPr id="34819" name="Rectangle 3"/>
          <p:cNvSpPr>
            <a:spLocks noGrp="1" noChangeArrowheads="1"/>
          </p:cNvSpPr>
          <p:nvPr>
            <p:ph idx="1"/>
          </p:nvPr>
        </p:nvSpPr>
        <p:spPr>
          <a:xfrm>
            <a:off x="304800" y="1828800"/>
            <a:ext cx="8507288" cy="4495800"/>
          </a:xfrm>
        </p:spPr>
        <p:txBody>
          <a:bodyPr>
            <a:normAutofit lnSpcReduction="10000"/>
          </a:bodyPr>
          <a:lstStyle/>
          <a:p>
            <a:pPr eaLnBrk="1" hangingPunct="1">
              <a:lnSpc>
                <a:spcPct val="80000"/>
              </a:lnSpc>
              <a:buFont typeface="Wingdings" pitchFamily="2" charset="2"/>
              <a:buNone/>
              <a:defRPr/>
            </a:pPr>
            <a:r>
              <a:rPr lang="en-US" sz="1800" b="1" i="1" dirty="0" smtClean="0">
                <a:solidFill>
                  <a:schemeClr val="tx2">
                    <a:lumMod val="75000"/>
                  </a:schemeClr>
                </a:solidFill>
              </a:rPr>
              <a:t>	</a:t>
            </a:r>
          </a:p>
          <a:p>
            <a:pPr eaLnBrk="1" hangingPunct="1">
              <a:lnSpc>
                <a:spcPct val="80000"/>
              </a:lnSpc>
              <a:buFont typeface="Wingdings" pitchFamily="2" charset="2"/>
              <a:buNone/>
              <a:defRPr/>
            </a:pPr>
            <a:r>
              <a:rPr lang="en-US" sz="2000" b="1" dirty="0" smtClean="0">
                <a:solidFill>
                  <a:srgbClr val="111618"/>
                </a:solidFill>
              </a:rPr>
              <a:t>Looks within at how partners construct their emotional experience of relatedness.</a:t>
            </a:r>
          </a:p>
          <a:p>
            <a:pPr lvl="2" eaLnBrk="1" hangingPunct="1">
              <a:lnSpc>
                <a:spcPct val="80000"/>
              </a:lnSpc>
              <a:buClr>
                <a:schemeClr val="accent4"/>
              </a:buClr>
              <a:buSzTx/>
              <a:defRPr/>
            </a:pPr>
            <a:r>
              <a:rPr lang="en-US" dirty="0" smtClean="0">
                <a:solidFill>
                  <a:srgbClr val="111618"/>
                </a:solidFill>
              </a:rPr>
              <a:t>(Using </a:t>
            </a:r>
            <a:r>
              <a:rPr lang="en-US" dirty="0" err="1" smtClean="0">
                <a:solidFill>
                  <a:srgbClr val="111618"/>
                </a:solidFill>
              </a:rPr>
              <a:t>Rogerian</a:t>
            </a:r>
            <a:r>
              <a:rPr lang="en-US" dirty="0" smtClean="0">
                <a:solidFill>
                  <a:srgbClr val="111618"/>
                </a:solidFill>
              </a:rPr>
              <a:t> Interventions)</a:t>
            </a:r>
          </a:p>
          <a:p>
            <a:pPr lvl="1" eaLnBrk="1" hangingPunct="1">
              <a:lnSpc>
                <a:spcPct val="80000"/>
              </a:lnSpc>
              <a:buClr>
                <a:schemeClr val="hlink"/>
              </a:buClr>
              <a:buSzTx/>
              <a:buFont typeface="Wingdings" pitchFamily="2" charset="2"/>
              <a:buChar char="§"/>
              <a:defRPr/>
            </a:pPr>
            <a:endParaRPr lang="en-US" sz="2000" dirty="0" smtClean="0">
              <a:solidFill>
                <a:srgbClr val="111618"/>
              </a:solidFill>
            </a:endParaRPr>
          </a:p>
          <a:p>
            <a:pPr lvl="1" eaLnBrk="1" hangingPunct="1">
              <a:lnSpc>
                <a:spcPct val="80000"/>
              </a:lnSpc>
              <a:buClr>
                <a:schemeClr val="hlink"/>
              </a:buClr>
              <a:buSzTx/>
              <a:buFont typeface="Wingdings" pitchFamily="2" charset="2"/>
              <a:buNone/>
              <a:defRPr/>
            </a:pPr>
            <a:r>
              <a:rPr lang="en-US" sz="2000" b="1" dirty="0" smtClean="0">
                <a:solidFill>
                  <a:srgbClr val="111618"/>
                </a:solidFill>
              </a:rPr>
              <a:t>Looks between at how partners engage each other</a:t>
            </a:r>
          </a:p>
          <a:p>
            <a:pPr marL="1371600" lvl="2" indent="-457200" eaLnBrk="1" hangingPunct="1">
              <a:lnSpc>
                <a:spcPct val="80000"/>
              </a:lnSpc>
              <a:buClr>
                <a:schemeClr val="accent4"/>
              </a:buClr>
              <a:buSzTx/>
              <a:defRPr/>
            </a:pPr>
            <a:r>
              <a:rPr lang="en-US" dirty="0" smtClean="0">
                <a:solidFill>
                  <a:srgbClr val="111618"/>
                </a:solidFill>
              </a:rPr>
              <a:t>(using Systemic Interventions and tasks)</a:t>
            </a:r>
          </a:p>
          <a:p>
            <a:pPr lvl="1" eaLnBrk="1" hangingPunct="1">
              <a:lnSpc>
                <a:spcPct val="80000"/>
              </a:lnSpc>
              <a:buClr>
                <a:schemeClr val="hlink"/>
              </a:buClr>
              <a:buSzTx/>
              <a:buFont typeface="Wingdings" pitchFamily="2" charset="2"/>
              <a:buChar char="§"/>
              <a:defRPr/>
            </a:pPr>
            <a:endParaRPr lang="en-US" sz="2000" dirty="0" smtClean="0">
              <a:solidFill>
                <a:srgbClr val="111618"/>
              </a:solidFill>
            </a:endParaRPr>
          </a:p>
          <a:p>
            <a:pPr lvl="1" eaLnBrk="1" hangingPunct="1">
              <a:lnSpc>
                <a:spcPct val="80000"/>
              </a:lnSpc>
              <a:buClr>
                <a:schemeClr val="hlink"/>
              </a:buClr>
              <a:buSzTx/>
              <a:buFont typeface="Wingdings" pitchFamily="2" charset="2"/>
              <a:buNone/>
              <a:defRPr/>
            </a:pPr>
            <a:r>
              <a:rPr lang="en-US" sz="2000" b="1" dirty="0" smtClean="0">
                <a:solidFill>
                  <a:srgbClr val="111618"/>
                </a:solidFill>
              </a:rPr>
              <a:t>In Order To:</a:t>
            </a:r>
          </a:p>
          <a:p>
            <a:pPr lvl="2" eaLnBrk="1" hangingPunct="1">
              <a:lnSpc>
                <a:spcPct val="80000"/>
              </a:lnSpc>
              <a:buClr>
                <a:schemeClr val="accent4"/>
              </a:buClr>
              <a:buSzTx/>
              <a:defRPr/>
            </a:pPr>
            <a:r>
              <a:rPr lang="en-US" dirty="0" smtClean="0">
                <a:solidFill>
                  <a:srgbClr val="111618"/>
                </a:solidFill>
              </a:rPr>
              <a:t>Reprocess / expand emotional responses</a:t>
            </a:r>
          </a:p>
          <a:p>
            <a:pPr lvl="2" eaLnBrk="1" hangingPunct="1">
              <a:lnSpc>
                <a:spcPct val="80000"/>
              </a:lnSpc>
              <a:buClr>
                <a:schemeClr val="accent4"/>
              </a:buClr>
              <a:buSzTx/>
              <a:defRPr/>
            </a:pPr>
            <a:r>
              <a:rPr lang="en-US" dirty="0" smtClean="0">
                <a:solidFill>
                  <a:srgbClr val="111618"/>
                </a:solidFill>
              </a:rPr>
              <a:t>Create new kinds of interactions / change the dance</a:t>
            </a:r>
          </a:p>
          <a:p>
            <a:pPr lvl="2" eaLnBrk="1" hangingPunct="1">
              <a:lnSpc>
                <a:spcPct val="80000"/>
              </a:lnSpc>
              <a:buClr>
                <a:schemeClr val="accent4"/>
              </a:buClr>
              <a:buSzTx/>
              <a:defRPr/>
            </a:pPr>
            <a:r>
              <a:rPr lang="en-US" dirty="0" smtClean="0">
                <a:solidFill>
                  <a:srgbClr val="111618"/>
                </a:solidFill>
              </a:rPr>
              <a:t>Foster secure bonding between partners</a:t>
            </a:r>
          </a:p>
          <a:p>
            <a:pPr lvl="1" eaLnBrk="1" hangingPunct="1">
              <a:lnSpc>
                <a:spcPct val="80000"/>
              </a:lnSpc>
              <a:buFontTx/>
              <a:buNone/>
              <a:defRPr/>
            </a:pPr>
            <a:endParaRPr lang="en-US" sz="1800" dirty="0" smtClean="0">
              <a:solidFill>
                <a:schemeClr val="tx2">
                  <a:lumMod val="75000"/>
                </a:schemeClr>
              </a:solidFill>
            </a:endParaRPr>
          </a:p>
          <a:p>
            <a:pPr lvl="1" eaLnBrk="1" hangingPunct="1">
              <a:lnSpc>
                <a:spcPct val="80000"/>
              </a:lnSpc>
              <a:buFontTx/>
              <a:buNone/>
              <a:defRPr/>
            </a:pPr>
            <a:endParaRPr lang="en-US" sz="1800" dirty="0" smtClean="0">
              <a:solidFill>
                <a:schemeClr val="tx2">
                  <a:lumMod val="75000"/>
                </a:schemeClr>
              </a:solidFill>
            </a:endParaRPr>
          </a:p>
          <a:p>
            <a:pPr lvl="1" algn="ctr" eaLnBrk="1" hangingPunct="1">
              <a:lnSpc>
                <a:spcPct val="80000"/>
              </a:lnSpc>
              <a:buFontTx/>
              <a:buNone/>
              <a:defRPr/>
            </a:pPr>
            <a:r>
              <a:rPr lang="en-US" sz="1800" dirty="0" smtClean="0">
                <a:solidFill>
                  <a:schemeClr val="tx2">
                    <a:lumMod val="75000"/>
                  </a:schemeClr>
                </a:solidFill>
              </a:rPr>
              <a:t>website:  </a:t>
            </a:r>
            <a:r>
              <a:rPr lang="en-US" sz="1800" dirty="0" smtClean="0">
                <a:solidFill>
                  <a:schemeClr val="accent1"/>
                </a:solidFill>
              </a:rPr>
              <a:t>WWW.ICEEFT.COM</a:t>
            </a:r>
          </a:p>
        </p:txBody>
      </p:sp>
      <p:sp>
        <p:nvSpPr>
          <p:cNvPr id="18434" name="Slide Number Placeholder 4"/>
          <p:cNvSpPr>
            <a:spLocks noGrp="1"/>
          </p:cNvSpPr>
          <p:nvPr>
            <p:ph type="sldNum" sz="quarter" idx="12"/>
          </p:nvPr>
        </p:nvSpPr>
        <p:spPr>
          <a:noFill/>
        </p:spPr>
        <p:txBody>
          <a:bodyPr>
            <a:normAutofit lnSpcReduction="10000"/>
          </a:bodyPr>
          <a:lstStyle>
            <a:lvl1pPr eaLnBrk="0" hangingPunct="0">
              <a:defRPr sz="1400">
                <a:solidFill>
                  <a:schemeClr val="tx2"/>
                </a:solidFill>
                <a:latin typeface="Arial" charset="0"/>
              </a:defRPr>
            </a:lvl1pPr>
            <a:lvl2pPr marL="742950" indent="-285750" eaLnBrk="0" hangingPunct="0">
              <a:defRPr sz="1400">
                <a:solidFill>
                  <a:schemeClr val="tx2"/>
                </a:solidFill>
                <a:latin typeface="Arial" charset="0"/>
              </a:defRPr>
            </a:lvl2pPr>
            <a:lvl3pPr marL="1143000" indent="-228600" eaLnBrk="0" hangingPunct="0">
              <a:defRPr sz="1400">
                <a:solidFill>
                  <a:schemeClr val="tx2"/>
                </a:solidFill>
                <a:latin typeface="Arial" charset="0"/>
              </a:defRPr>
            </a:lvl3pPr>
            <a:lvl4pPr marL="1600200" indent="-228600" eaLnBrk="0" hangingPunct="0">
              <a:defRPr sz="1400">
                <a:solidFill>
                  <a:schemeClr val="tx2"/>
                </a:solidFill>
                <a:latin typeface="Arial" charset="0"/>
              </a:defRPr>
            </a:lvl4pPr>
            <a:lvl5pPr marL="2057400" indent="-228600" eaLnBrk="0" hangingPunct="0">
              <a:defRPr sz="1400">
                <a:solidFill>
                  <a:schemeClr val="tx2"/>
                </a:solidFill>
                <a:latin typeface="Arial" charset="0"/>
              </a:defRPr>
            </a:lvl5pPr>
            <a:lvl6pPr marL="2514600" indent="-228600" algn="ctr" eaLnBrk="0" fontAlgn="base" hangingPunct="0">
              <a:spcBef>
                <a:spcPct val="0"/>
              </a:spcBef>
              <a:spcAft>
                <a:spcPct val="0"/>
              </a:spcAft>
              <a:defRPr sz="1400">
                <a:solidFill>
                  <a:schemeClr val="tx2"/>
                </a:solidFill>
                <a:latin typeface="Arial" charset="0"/>
              </a:defRPr>
            </a:lvl6pPr>
            <a:lvl7pPr marL="2971800" indent="-228600" algn="ctr" eaLnBrk="0" fontAlgn="base" hangingPunct="0">
              <a:spcBef>
                <a:spcPct val="0"/>
              </a:spcBef>
              <a:spcAft>
                <a:spcPct val="0"/>
              </a:spcAft>
              <a:defRPr sz="1400">
                <a:solidFill>
                  <a:schemeClr val="tx2"/>
                </a:solidFill>
                <a:latin typeface="Arial" charset="0"/>
              </a:defRPr>
            </a:lvl7pPr>
            <a:lvl8pPr marL="3429000" indent="-228600" algn="ctr" eaLnBrk="0" fontAlgn="base" hangingPunct="0">
              <a:spcBef>
                <a:spcPct val="0"/>
              </a:spcBef>
              <a:spcAft>
                <a:spcPct val="0"/>
              </a:spcAft>
              <a:defRPr sz="1400">
                <a:solidFill>
                  <a:schemeClr val="tx2"/>
                </a:solidFill>
                <a:latin typeface="Arial" charset="0"/>
              </a:defRPr>
            </a:lvl8pPr>
            <a:lvl9pPr marL="3886200" indent="-228600" algn="ctr" eaLnBrk="0" fontAlgn="base" hangingPunct="0">
              <a:spcBef>
                <a:spcPct val="0"/>
              </a:spcBef>
              <a:spcAft>
                <a:spcPct val="0"/>
              </a:spcAft>
              <a:defRPr sz="1400">
                <a:solidFill>
                  <a:schemeClr val="tx2"/>
                </a:solidFill>
                <a:latin typeface="Arial" charset="0"/>
              </a:defRPr>
            </a:lvl9pPr>
          </a:lstStyle>
          <a:p>
            <a:pPr eaLnBrk="1" hangingPunct="1"/>
            <a:fld id="{A4BFC1F8-AA63-40B4-A546-9916F09B9DE9}" type="slidenum">
              <a:rPr lang="en-US" sz="1200" smtClean="0">
                <a:solidFill>
                  <a:schemeClr val="tx1"/>
                </a:solidFill>
              </a:rPr>
              <a:pPr eaLnBrk="1" hangingPunct="1"/>
              <a:t>3</a:t>
            </a:fld>
            <a:endParaRPr lang="en-US" sz="1200" smtClean="0">
              <a:solidFill>
                <a:schemeClr val="tx1"/>
              </a:solidFill>
            </a:endParaRPr>
          </a:p>
        </p:txBody>
      </p:sp>
      <p:sp>
        <p:nvSpPr>
          <p:cNvPr id="18437" name="Text Box 4"/>
          <p:cNvSpPr txBox="1">
            <a:spLocks noChangeArrowheads="1"/>
          </p:cNvSpPr>
          <p:nvPr/>
        </p:nvSpPr>
        <p:spPr bwMode="auto">
          <a:xfrm>
            <a:off x="288925" y="59086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400">
                <a:solidFill>
                  <a:schemeClr val="tx2"/>
                </a:solidFill>
                <a:latin typeface="Arial" charset="0"/>
              </a:defRPr>
            </a:lvl1pPr>
            <a:lvl2pPr marL="742950" indent="-285750" eaLnBrk="0" hangingPunct="0">
              <a:defRPr sz="1400">
                <a:solidFill>
                  <a:schemeClr val="tx2"/>
                </a:solidFill>
                <a:latin typeface="Arial" charset="0"/>
              </a:defRPr>
            </a:lvl2pPr>
            <a:lvl3pPr marL="1143000" indent="-228600" eaLnBrk="0" hangingPunct="0">
              <a:defRPr sz="1400">
                <a:solidFill>
                  <a:schemeClr val="tx2"/>
                </a:solidFill>
                <a:latin typeface="Arial" charset="0"/>
              </a:defRPr>
            </a:lvl3pPr>
            <a:lvl4pPr marL="1600200" indent="-228600" eaLnBrk="0" hangingPunct="0">
              <a:defRPr sz="1400">
                <a:solidFill>
                  <a:schemeClr val="tx2"/>
                </a:solidFill>
                <a:latin typeface="Arial" charset="0"/>
              </a:defRPr>
            </a:lvl4pPr>
            <a:lvl5pPr marL="2057400" indent="-228600" eaLnBrk="0" hangingPunct="0">
              <a:defRPr sz="1400">
                <a:solidFill>
                  <a:schemeClr val="tx2"/>
                </a:solidFill>
                <a:latin typeface="Arial" charset="0"/>
              </a:defRPr>
            </a:lvl5pPr>
            <a:lvl6pPr marL="2514600" indent="-228600" algn="ctr" eaLnBrk="0" fontAlgn="base" hangingPunct="0">
              <a:spcBef>
                <a:spcPct val="0"/>
              </a:spcBef>
              <a:spcAft>
                <a:spcPct val="0"/>
              </a:spcAft>
              <a:defRPr sz="1400">
                <a:solidFill>
                  <a:schemeClr val="tx2"/>
                </a:solidFill>
                <a:latin typeface="Arial" charset="0"/>
              </a:defRPr>
            </a:lvl6pPr>
            <a:lvl7pPr marL="2971800" indent="-228600" algn="ctr" eaLnBrk="0" fontAlgn="base" hangingPunct="0">
              <a:spcBef>
                <a:spcPct val="0"/>
              </a:spcBef>
              <a:spcAft>
                <a:spcPct val="0"/>
              </a:spcAft>
              <a:defRPr sz="1400">
                <a:solidFill>
                  <a:schemeClr val="tx2"/>
                </a:solidFill>
                <a:latin typeface="Arial" charset="0"/>
              </a:defRPr>
            </a:lvl7pPr>
            <a:lvl8pPr marL="3429000" indent="-228600" algn="ctr" eaLnBrk="0" fontAlgn="base" hangingPunct="0">
              <a:spcBef>
                <a:spcPct val="0"/>
              </a:spcBef>
              <a:spcAft>
                <a:spcPct val="0"/>
              </a:spcAft>
              <a:defRPr sz="1400">
                <a:solidFill>
                  <a:schemeClr val="tx2"/>
                </a:solidFill>
                <a:latin typeface="Arial" charset="0"/>
              </a:defRPr>
            </a:lvl8pPr>
            <a:lvl9pPr marL="3886200" indent="-228600" algn="ctr" eaLnBrk="0" fontAlgn="base" hangingPunct="0">
              <a:spcBef>
                <a:spcPct val="0"/>
              </a:spcBef>
              <a:spcAft>
                <a:spcPct val="0"/>
              </a:spcAft>
              <a:defRPr sz="1400">
                <a:solidFill>
                  <a:schemeClr val="tx2"/>
                </a:solidFill>
                <a:latin typeface="Arial" charset="0"/>
              </a:defRPr>
            </a:lvl9pPr>
          </a:lstStyle>
          <a:p>
            <a:pPr algn="l" eaLnBrk="1" hangingPunct="1"/>
            <a:endParaRPr lang="en-US" sz="2400">
              <a:solidFill>
                <a:schemeClr val="tx1"/>
              </a:solidFill>
              <a:latin typeface="Times New Roman" pitchFamily="18" charset="0"/>
            </a:endParaRPr>
          </a:p>
        </p:txBody>
      </p:sp>
    </p:spTree>
    <p:extLst>
      <p:ext uri="{BB962C8B-B14F-4D97-AF65-F5344CB8AC3E}">
        <p14:creationId xmlns:p14="http://schemas.microsoft.com/office/powerpoint/2010/main" val="238072974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457200" y="381000"/>
            <a:ext cx="4572000" cy="914400"/>
          </a:xfrm>
        </p:spPr>
        <p:txBody>
          <a:bodyPr>
            <a:normAutofit fontScale="90000"/>
          </a:bodyPr>
          <a:lstStyle/>
          <a:p>
            <a:r>
              <a:rPr lang="en-US" sz="3200" cap="small" dirty="0" smtClean="0">
                <a:solidFill>
                  <a:schemeClr val="accent3"/>
                </a:solidFill>
              </a:rPr>
              <a:t>The</a:t>
            </a:r>
            <a:r>
              <a:rPr lang="en-US" dirty="0" smtClean="0">
                <a:solidFill>
                  <a:schemeClr val="accent3"/>
                </a:solidFill>
              </a:rPr>
              <a:t> 5 Basic Moves of EFT</a:t>
            </a:r>
            <a:endParaRPr lang="en-US" dirty="0">
              <a:solidFill>
                <a:schemeClr val="accent3"/>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33774942"/>
              </p:ext>
            </p:extLst>
          </p:nvPr>
        </p:nvGraphicFramePr>
        <p:xfrm>
          <a:off x="533400" y="457200"/>
          <a:ext cx="10363200" cy="6019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Slide Number Placeholder 6"/>
          <p:cNvSpPr>
            <a:spLocks noGrp="1"/>
          </p:cNvSpPr>
          <p:nvPr>
            <p:ph type="sldNum" sz="quarter" idx="12"/>
          </p:nvPr>
        </p:nvSpPr>
        <p:spPr/>
        <p:txBody>
          <a:bodyPr/>
          <a:lstStyle/>
          <a:p>
            <a:fld id="{50C92A47-9EAE-47D9-AFF9-F2A27EAF0D2B}" type="slidenum">
              <a:rPr lang="en-US" smtClean="0"/>
              <a:pPr/>
              <a:t>4</a:t>
            </a:fld>
            <a:endParaRPr lang="en-US"/>
          </a:p>
        </p:txBody>
      </p:sp>
      <p:sp>
        <p:nvSpPr>
          <p:cNvPr id="6" name="Rectangle 5"/>
          <p:cNvSpPr/>
          <p:nvPr/>
        </p:nvSpPr>
        <p:spPr>
          <a:xfrm>
            <a:off x="4602480" y="2667000"/>
            <a:ext cx="2263032" cy="1569660"/>
          </a:xfrm>
          <a:prstGeom prst="rect">
            <a:avLst/>
          </a:prstGeom>
          <a:noFill/>
          <a:ln>
            <a:solidFill>
              <a:schemeClr val="accent1"/>
            </a:solidFill>
          </a:ln>
          <a:scene3d>
            <a:camera prst="orthographicFront"/>
            <a:lightRig rig="threePt" dir="t"/>
          </a:scene3d>
          <a:sp3d>
            <a:bevelT/>
          </a:sp3d>
        </p:spPr>
        <p:txBody>
          <a:bodyPr wrap="square" lIns="91440" tIns="45720" rIns="91440" bIns="45720">
            <a:spAutoFit/>
          </a:bodyPr>
          <a:lstStyle/>
          <a:p>
            <a:pPr algn="ctr" eaLnBrk="0" hangingPunct="0"/>
            <a:r>
              <a:rPr lang="en-US" sz="3200" dirty="0" smtClean="0">
                <a:ln w="12700">
                  <a:solidFill>
                    <a:srgbClr val="B13F9A"/>
                  </a:solidFill>
                  <a:prstDash val="solid"/>
                </a:ln>
                <a:solidFill>
                  <a:schemeClr val="accent1">
                    <a:lumMod val="75000"/>
                  </a:schemeClr>
                </a:solidFill>
                <a:effectLst>
                  <a:outerShdw blurRad="41275" dist="20320" dir="1800000" algn="tl" rotWithShape="0">
                    <a:srgbClr val="000000">
                      <a:alpha val="40000"/>
                    </a:srgbClr>
                  </a:outerShdw>
                </a:effectLst>
                <a:latin typeface="Century Gothic"/>
              </a:rPr>
              <a:t>Dancing</a:t>
            </a:r>
            <a:r>
              <a:rPr lang="en-US" sz="3200" dirty="0" smtClean="0">
                <a:ln w="12700">
                  <a:solidFill>
                    <a:srgbClr val="002060"/>
                  </a:solidFill>
                  <a:prstDash val="solid"/>
                </a:ln>
                <a:solidFill>
                  <a:schemeClr val="accent1">
                    <a:lumMod val="75000"/>
                  </a:schemeClr>
                </a:solidFill>
                <a:effectLst>
                  <a:outerShdw blurRad="41275" dist="20320" dir="1800000" algn="tl" rotWithShape="0">
                    <a:srgbClr val="000000">
                      <a:alpha val="40000"/>
                    </a:srgbClr>
                  </a:outerShdw>
                </a:effectLst>
                <a:latin typeface="Century Gothic"/>
              </a:rPr>
              <a:t> </a:t>
            </a:r>
            <a:r>
              <a:rPr lang="en-US" sz="3200" dirty="0" smtClean="0">
                <a:ln w="12700">
                  <a:solidFill>
                    <a:srgbClr val="B13F9A"/>
                  </a:solidFill>
                  <a:prstDash val="solid"/>
                </a:ln>
                <a:solidFill>
                  <a:schemeClr val="accent1">
                    <a:lumMod val="75000"/>
                  </a:schemeClr>
                </a:solidFill>
                <a:effectLst>
                  <a:outerShdw blurRad="41275" dist="20320" dir="1800000" algn="tl" rotWithShape="0">
                    <a:srgbClr val="000000">
                      <a:alpha val="40000"/>
                    </a:srgbClr>
                  </a:outerShdw>
                </a:effectLst>
                <a:latin typeface="Century Gothic"/>
              </a:rPr>
              <a:t>the </a:t>
            </a:r>
          </a:p>
          <a:p>
            <a:pPr algn="ctr" eaLnBrk="0" hangingPunct="0"/>
            <a:r>
              <a:rPr lang="en-US" sz="3200" dirty="0" smtClean="0">
                <a:ln w="12700">
                  <a:solidFill>
                    <a:srgbClr val="B13F9A"/>
                  </a:solidFill>
                  <a:prstDash val="solid"/>
                </a:ln>
                <a:solidFill>
                  <a:schemeClr val="accent1">
                    <a:lumMod val="75000"/>
                  </a:schemeClr>
                </a:solidFill>
                <a:effectLst>
                  <a:outerShdw blurRad="50800" dist="38100" dir="2700000" algn="tl" rotWithShape="0">
                    <a:prstClr val="black">
                      <a:alpha val="40000"/>
                    </a:prstClr>
                  </a:outerShdw>
                </a:effectLst>
                <a:latin typeface="Century Gothic"/>
              </a:rPr>
              <a:t>EFT</a:t>
            </a:r>
            <a:r>
              <a:rPr lang="en-US" sz="3200" dirty="0" smtClean="0">
                <a:ln w="12700">
                  <a:solidFill>
                    <a:srgbClr val="B13F9A"/>
                  </a:solidFill>
                  <a:prstDash val="solid"/>
                </a:ln>
                <a:solidFill>
                  <a:schemeClr val="accent1">
                    <a:lumMod val="75000"/>
                  </a:schemeClr>
                </a:solidFill>
                <a:effectLst>
                  <a:outerShdw blurRad="41275" dist="20320" dir="1800000" algn="tl" rotWithShape="0">
                    <a:srgbClr val="000000">
                      <a:alpha val="40000"/>
                    </a:srgbClr>
                  </a:outerShdw>
                </a:effectLst>
                <a:latin typeface="Century Gothic"/>
              </a:rPr>
              <a:t> </a:t>
            </a:r>
            <a:r>
              <a:rPr lang="en-US" sz="3200" dirty="0" smtClean="0">
                <a:ln w="12700">
                  <a:solidFill>
                    <a:srgbClr val="B13F9A"/>
                  </a:solidFill>
                  <a:prstDash val="solid"/>
                </a:ln>
                <a:solidFill>
                  <a:schemeClr val="accent1">
                    <a:lumMod val="50000"/>
                  </a:schemeClr>
                </a:solidFill>
                <a:effectLst>
                  <a:outerShdw blurRad="41275" dist="20320" dir="1800000" algn="tl" rotWithShape="0">
                    <a:srgbClr val="000000">
                      <a:alpha val="40000"/>
                    </a:srgbClr>
                  </a:outerShdw>
                </a:effectLst>
                <a:latin typeface="Century Gothic"/>
              </a:rPr>
              <a:t>Tango</a:t>
            </a:r>
            <a:endParaRPr lang="en-US" sz="3200" dirty="0">
              <a:ln w="12700">
                <a:solidFill>
                  <a:srgbClr val="B13F9A"/>
                </a:solidFill>
                <a:prstDash val="solid"/>
              </a:ln>
              <a:solidFill>
                <a:schemeClr val="accent1">
                  <a:lumMod val="50000"/>
                </a:schemeClr>
              </a:solidFill>
              <a:effectLst>
                <a:outerShdw blurRad="41275" dist="20320" dir="1800000" algn="tl" rotWithShape="0">
                  <a:srgbClr val="000000">
                    <a:alpha val="40000"/>
                  </a:srgbClr>
                </a:outerShdw>
              </a:effectLst>
              <a:latin typeface="Century Gothic"/>
            </a:endParaRPr>
          </a:p>
        </p:txBody>
      </p:sp>
      <p:pic>
        <p:nvPicPr>
          <p:cNvPr id="8" name="Picture 7" descr="tango1.jpeg"/>
          <p:cNvPicPr>
            <a:picLocks noChangeAspect="1"/>
          </p:cNvPicPr>
          <p:nvPr/>
        </p:nvPicPr>
        <p:blipFill>
          <a:blip r:embed="rId8" cstate="print"/>
          <a:srcRect l="3731"/>
          <a:stretch>
            <a:fillRect/>
          </a:stretch>
        </p:blipFill>
        <p:spPr>
          <a:xfrm>
            <a:off x="457200" y="3547146"/>
            <a:ext cx="2209800" cy="3120354"/>
          </a:xfrm>
          <a:prstGeom prst="rect">
            <a:avLst/>
          </a:prstGeom>
        </p:spPr>
      </p:pic>
      <p:sp>
        <p:nvSpPr>
          <p:cNvPr id="9" name="TextBox 8"/>
          <p:cNvSpPr txBox="1"/>
          <p:nvPr/>
        </p:nvSpPr>
        <p:spPr>
          <a:xfrm>
            <a:off x="533400" y="1882676"/>
            <a:ext cx="1524000" cy="2308324"/>
          </a:xfrm>
          <a:prstGeom prst="rect">
            <a:avLst/>
          </a:prstGeom>
          <a:noFill/>
        </p:spPr>
        <p:txBody>
          <a:bodyPr wrap="square" rtlCol="0">
            <a:spAutoFit/>
          </a:bodyPr>
          <a:lstStyle/>
          <a:p>
            <a:pPr algn="ctr" eaLnBrk="0" hangingPunct="0"/>
            <a:r>
              <a:rPr lang="en-US" sz="1600" dirty="0" smtClean="0">
                <a:solidFill>
                  <a:srgbClr val="2A373D"/>
                </a:solidFill>
                <a:latin typeface="Century Gothic"/>
                <a:ea typeface="Verdana" pitchFamily="34" charset="0"/>
                <a:cs typeface="Verdana" pitchFamily="34" charset="0"/>
              </a:rPr>
              <a:t>Repeat these 5 moves again and again, as you move through the steps and stages of EFT.</a:t>
            </a:r>
          </a:p>
          <a:p>
            <a:pPr algn="l" eaLnBrk="0" hangingPunct="0"/>
            <a:endParaRPr lang="en-US" sz="1600" dirty="0">
              <a:solidFill>
                <a:srgbClr val="2A373D"/>
              </a:solidFill>
              <a:latin typeface="Times New Roman" pitchFamily="18" charset="0"/>
            </a:endParaRPr>
          </a:p>
        </p:txBody>
      </p:sp>
    </p:spTree>
    <p:extLst>
      <p:ext uri="{BB962C8B-B14F-4D97-AF65-F5344CB8AC3E}">
        <p14:creationId xmlns:p14="http://schemas.microsoft.com/office/powerpoint/2010/main" val="348329234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Rot="1" noChangeArrowheads="1"/>
          </p:cNvSpPr>
          <p:nvPr>
            <p:ph type="title"/>
          </p:nvPr>
        </p:nvSpPr>
        <p:spPr>
          <a:xfrm>
            <a:off x="152400" y="-152400"/>
            <a:ext cx="8001000" cy="914400"/>
          </a:xfrm>
        </p:spPr>
        <p:txBody>
          <a:bodyPr>
            <a:normAutofit/>
          </a:bodyPr>
          <a:lstStyle/>
          <a:p>
            <a:pPr algn="l" eaLnBrk="1" hangingPunct="1">
              <a:defRPr/>
            </a:pPr>
            <a:r>
              <a:rPr lang="en-US" sz="1800" dirty="0" smtClean="0">
                <a:solidFill>
                  <a:srgbClr val="A9432B"/>
                </a:solidFill>
              </a:rPr>
              <a:t>The Problem:</a:t>
            </a:r>
          </a:p>
        </p:txBody>
      </p:sp>
      <p:sp>
        <p:nvSpPr>
          <p:cNvPr id="33795" name="Rectangle 3"/>
          <p:cNvSpPr>
            <a:spLocks noGrp="1" noChangeArrowheads="1"/>
          </p:cNvSpPr>
          <p:nvPr>
            <p:ph idx="1"/>
          </p:nvPr>
        </p:nvSpPr>
        <p:spPr>
          <a:xfrm>
            <a:off x="152400" y="609600"/>
            <a:ext cx="8763000" cy="5867400"/>
          </a:xfrm>
        </p:spPr>
        <p:txBody>
          <a:bodyPr>
            <a:noAutofit/>
          </a:bodyPr>
          <a:lstStyle/>
          <a:p>
            <a:pPr eaLnBrk="1" hangingPunct="1">
              <a:buFont typeface="Wingdings" pitchFamily="2" charset="2"/>
              <a:buNone/>
              <a:defRPr/>
            </a:pPr>
            <a:r>
              <a:rPr lang="en-US" sz="1600" dirty="0" smtClean="0">
                <a:solidFill>
                  <a:srgbClr val="111618"/>
                </a:solidFill>
              </a:rPr>
              <a:t>W: Do you love me? (accusing tone)</a:t>
            </a:r>
          </a:p>
          <a:p>
            <a:pPr eaLnBrk="1" hangingPunct="1">
              <a:buFont typeface="Wingdings" pitchFamily="2" charset="2"/>
              <a:buNone/>
              <a:defRPr/>
            </a:pPr>
            <a:r>
              <a:rPr lang="en-US" sz="1600" dirty="0" smtClean="0">
                <a:solidFill>
                  <a:srgbClr val="111618"/>
                </a:solidFill>
              </a:rPr>
              <a:t>H:	Of course I do.  How many times have I told you?</a:t>
            </a:r>
          </a:p>
          <a:p>
            <a:pPr eaLnBrk="1" hangingPunct="1">
              <a:buFont typeface="Wingdings" pitchFamily="2" charset="2"/>
              <a:buNone/>
              <a:defRPr/>
            </a:pPr>
            <a:r>
              <a:rPr lang="en-US" sz="1600" dirty="0" smtClean="0">
                <a:solidFill>
                  <a:srgbClr val="111618"/>
                </a:solidFill>
              </a:rPr>
              <a:t>W:	Well it doesn’t feel like it (tears, looks down, turns away)</a:t>
            </a:r>
          </a:p>
          <a:p>
            <a:pPr eaLnBrk="1" hangingPunct="1">
              <a:buFont typeface="Wingdings" pitchFamily="2" charset="2"/>
              <a:buNone/>
              <a:defRPr/>
            </a:pPr>
            <a:r>
              <a:rPr lang="en-US" sz="1600" dirty="0" smtClean="0">
                <a:solidFill>
                  <a:srgbClr val="111618"/>
                </a:solidFill>
              </a:rPr>
              <a:t>H:	(Sighs-exasperated) Well, maybe you have a problem then.  I can’t help  it if you don’t feel loved.  (Set mouth, lecturing tone.)</a:t>
            </a:r>
          </a:p>
          <a:p>
            <a:pPr eaLnBrk="1" hangingPunct="1">
              <a:buFont typeface="Wingdings" pitchFamily="2" charset="2"/>
              <a:buNone/>
              <a:defRPr/>
            </a:pPr>
            <a:r>
              <a:rPr lang="en-US" sz="1600" dirty="0" smtClean="0">
                <a:solidFill>
                  <a:srgbClr val="111618"/>
                </a:solidFill>
              </a:rPr>
              <a:t>W:	Right.  So it’s my problem is it?  Nothing to do with you, right?  Nothing to do with your ten feet thick walls.  You’re an emotional  cripple.  You’ve never felt a real emotion in your life.</a:t>
            </a:r>
          </a:p>
          <a:p>
            <a:pPr eaLnBrk="1" hangingPunct="1">
              <a:buFont typeface="Wingdings" pitchFamily="2" charset="2"/>
              <a:buNone/>
              <a:defRPr/>
            </a:pPr>
            <a:r>
              <a:rPr lang="en-US" sz="1600" dirty="0" smtClean="0">
                <a:solidFill>
                  <a:srgbClr val="111618"/>
                </a:solidFill>
              </a:rPr>
              <a:t>H:	I refuse to talk to you when you get like this.  So irrational.  There is no point.</a:t>
            </a:r>
          </a:p>
          <a:p>
            <a:pPr eaLnBrk="1" hangingPunct="1">
              <a:buFont typeface="Wingdings" pitchFamily="2" charset="2"/>
              <a:buNone/>
              <a:defRPr/>
            </a:pPr>
            <a:r>
              <a:rPr lang="en-US" sz="1600" dirty="0" smtClean="0">
                <a:solidFill>
                  <a:srgbClr val="111618"/>
                </a:solidFill>
              </a:rPr>
              <a:t>W:	Right.  This is what always happens.  You put up your wall.  You go icy. Till I get tired and give up.  Then, after a while, when you want sex you decide that I am not quite so bad after all.</a:t>
            </a:r>
          </a:p>
          <a:p>
            <a:pPr eaLnBrk="1" hangingPunct="1">
              <a:buFont typeface="Wingdings" pitchFamily="2" charset="2"/>
              <a:buNone/>
              <a:defRPr/>
            </a:pPr>
            <a:r>
              <a:rPr lang="en-US" sz="1600" dirty="0" smtClean="0">
                <a:solidFill>
                  <a:srgbClr val="111618"/>
                </a:solidFill>
              </a:rPr>
              <a:t>H:	There is no point in talking to you.  This is a shooting gallery. You’re so aggressive.</a:t>
            </a:r>
          </a:p>
          <a:p>
            <a:pPr eaLnBrk="1" hangingPunct="1">
              <a:buFont typeface="Wingdings" pitchFamily="2" charset="2"/>
              <a:buNone/>
              <a:defRPr/>
            </a:pPr>
            <a:r>
              <a:rPr lang="en-US" sz="1600" dirty="0" smtClean="0">
                <a:solidFill>
                  <a:srgbClr val="111618"/>
                </a:solidFill>
              </a:rPr>
              <a:t>Rigid pattern- blame/withdraw.  </a:t>
            </a:r>
          </a:p>
          <a:p>
            <a:pPr eaLnBrk="1" hangingPunct="1">
              <a:buFont typeface="Wingdings" pitchFamily="2" charset="2"/>
              <a:buNone/>
              <a:defRPr/>
            </a:pPr>
            <a:r>
              <a:rPr lang="en-US" sz="1600" dirty="0" smtClean="0">
                <a:solidFill>
                  <a:srgbClr val="111618"/>
                </a:solidFill>
              </a:rPr>
              <a:t>No safe emotional connection-escalating danger and isolation.</a:t>
            </a:r>
          </a:p>
          <a:p>
            <a:pPr eaLnBrk="1" hangingPunct="1">
              <a:buFont typeface="Wingdings" pitchFamily="2" charset="2"/>
              <a:buNone/>
              <a:defRPr/>
            </a:pPr>
            <a:endParaRPr lang="en-US" sz="1600" dirty="0" smtClean="0">
              <a:solidFill>
                <a:srgbClr val="111618"/>
              </a:solidFill>
            </a:endParaRPr>
          </a:p>
        </p:txBody>
      </p:sp>
      <p:sp>
        <p:nvSpPr>
          <p:cNvPr id="17410" name="Slide Number Placeholder 4"/>
          <p:cNvSpPr>
            <a:spLocks noGrp="1"/>
          </p:cNvSpPr>
          <p:nvPr>
            <p:ph type="sldNum" sz="quarter" idx="12"/>
          </p:nvPr>
        </p:nvSpPr>
        <p:spPr>
          <a:noFill/>
        </p:spPr>
        <p:txBody>
          <a:bodyPr>
            <a:normAutofit lnSpcReduction="10000"/>
          </a:bodyPr>
          <a:lstStyle>
            <a:lvl1pPr eaLnBrk="0" hangingPunct="0">
              <a:defRPr sz="1400">
                <a:solidFill>
                  <a:schemeClr val="tx2"/>
                </a:solidFill>
                <a:latin typeface="Arial" charset="0"/>
              </a:defRPr>
            </a:lvl1pPr>
            <a:lvl2pPr marL="742950" indent="-285750" eaLnBrk="0" hangingPunct="0">
              <a:defRPr sz="1400">
                <a:solidFill>
                  <a:schemeClr val="tx2"/>
                </a:solidFill>
                <a:latin typeface="Arial" charset="0"/>
              </a:defRPr>
            </a:lvl2pPr>
            <a:lvl3pPr marL="1143000" indent="-228600" eaLnBrk="0" hangingPunct="0">
              <a:defRPr sz="1400">
                <a:solidFill>
                  <a:schemeClr val="tx2"/>
                </a:solidFill>
                <a:latin typeface="Arial" charset="0"/>
              </a:defRPr>
            </a:lvl3pPr>
            <a:lvl4pPr marL="1600200" indent="-228600" eaLnBrk="0" hangingPunct="0">
              <a:defRPr sz="1400">
                <a:solidFill>
                  <a:schemeClr val="tx2"/>
                </a:solidFill>
                <a:latin typeface="Arial" charset="0"/>
              </a:defRPr>
            </a:lvl4pPr>
            <a:lvl5pPr marL="2057400" indent="-228600" eaLnBrk="0" hangingPunct="0">
              <a:defRPr sz="1400">
                <a:solidFill>
                  <a:schemeClr val="tx2"/>
                </a:solidFill>
                <a:latin typeface="Arial" charset="0"/>
              </a:defRPr>
            </a:lvl5pPr>
            <a:lvl6pPr marL="2514600" indent="-228600" algn="ctr" eaLnBrk="0" fontAlgn="base" hangingPunct="0">
              <a:spcBef>
                <a:spcPct val="0"/>
              </a:spcBef>
              <a:spcAft>
                <a:spcPct val="0"/>
              </a:spcAft>
              <a:defRPr sz="1400">
                <a:solidFill>
                  <a:schemeClr val="tx2"/>
                </a:solidFill>
                <a:latin typeface="Arial" charset="0"/>
              </a:defRPr>
            </a:lvl6pPr>
            <a:lvl7pPr marL="2971800" indent="-228600" algn="ctr" eaLnBrk="0" fontAlgn="base" hangingPunct="0">
              <a:spcBef>
                <a:spcPct val="0"/>
              </a:spcBef>
              <a:spcAft>
                <a:spcPct val="0"/>
              </a:spcAft>
              <a:defRPr sz="1400">
                <a:solidFill>
                  <a:schemeClr val="tx2"/>
                </a:solidFill>
                <a:latin typeface="Arial" charset="0"/>
              </a:defRPr>
            </a:lvl7pPr>
            <a:lvl8pPr marL="3429000" indent="-228600" algn="ctr" eaLnBrk="0" fontAlgn="base" hangingPunct="0">
              <a:spcBef>
                <a:spcPct val="0"/>
              </a:spcBef>
              <a:spcAft>
                <a:spcPct val="0"/>
              </a:spcAft>
              <a:defRPr sz="1400">
                <a:solidFill>
                  <a:schemeClr val="tx2"/>
                </a:solidFill>
                <a:latin typeface="Arial" charset="0"/>
              </a:defRPr>
            </a:lvl8pPr>
            <a:lvl9pPr marL="3886200" indent="-228600" algn="ctr" eaLnBrk="0" fontAlgn="base" hangingPunct="0">
              <a:spcBef>
                <a:spcPct val="0"/>
              </a:spcBef>
              <a:spcAft>
                <a:spcPct val="0"/>
              </a:spcAft>
              <a:defRPr sz="1400">
                <a:solidFill>
                  <a:schemeClr val="tx2"/>
                </a:solidFill>
                <a:latin typeface="Arial" charset="0"/>
              </a:defRPr>
            </a:lvl9pPr>
          </a:lstStyle>
          <a:p>
            <a:pPr eaLnBrk="1" hangingPunct="1"/>
            <a:fld id="{725AAD68-D0CD-4C1D-B386-EC8A98A0DE02}" type="slidenum">
              <a:rPr lang="en-US" sz="1200" smtClean="0">
                <a:solidFill>
                  <a:schemeClr val="tx1"/>
                </a:solidFill>
              </a:rPr>
              <a:pPr eaLnBrk="1" hangingPunct="1"/>
              <a:t>5</a:t>
            </a:fld>
            <a:endParaRPr lang="en-US" sz="1200" smtClean="0">
              <a:solidFill>
                <a:schemeClr val="tx1"/>
              </a:solidFill>
            </a:endParaRPr>
          </a:p>
        </p:txBody>
      </p:sp>
      <p:sp>
        <p:nvSpPr>
          <p:cNvPr id="17413" name="Text Box 4"/>
          <p:cNvSpPr txBox="1">
            <a:spLocks noChangeArrowheads="1"/>
          </p:cNvSpPr>
          <p:nvPr/>
        </p:nvSpPr>
        <p:spPr bwMode="auto">
          <a:xfrm>
            <a:off x="8594725" y="61372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400">
                <a:solidFill>
                  <a:schemeClr val="tx2"/>
                </a:solidFill>
                <a:latin typeface="Arial" charset="0"/>
              </a:defRPr>
            </a:lvl1pPr>
            <a:lvl2pPr marL="742950" indent="-285750" eaLnBrk="0" hangingPunct="0">
              <a:defRPr sz="1400">
                <a:solidFill>
                  <a:schemeClr val="tx2"/>
                </a:solidFill>
                <a:latin typeface="Arial" charset="0"/>
              </a:defRPr>
            </a:lvl2pPr>
            <a:lvl3pPr marL="1143000" indent="-228600" eaLnBrk="0" hangingPunct="0">
              <a:defRPr sz="1400">
                <a:solidFill>
                  <a:schemeClr val="tx2"/>
                </a:solidFill>
                <a:latin typeface="Arial" charset="0"/>
              </a:defRPr>
            </a:lvl3pPr>
            <a:lvl4pPr marL="1600200" indent="-228600" eaLnBrk="0" hangingPunct="0">
              <a:defRPr sz="1400">
                <a:solidFill>
                  <a:schemeClr val="tx2"/>
                </a:solidFill>
                <a:latin typeface="Arial" charset="0"/>
              </a:defRPr>
            </a:lvl4pPr>
            <a:lvl5pPr marL="2057400" indent="-228600" eaLnBrk="0" hangingPunct="0">
              <a:defRPr sz="1400">
                <a:solidFill>
                  <a:schemeClr val="tx2"/>
                </a:solidFill>
                <a:latin typeface="Arial" charset="0"/>
              </a:defRPr>
            </a:lvl5pPr>
            <a:lvl6pPr marL="2514600" indent="-228600" algn="ctr" eaLnBrk="0" fontAlgn="base" hangingPunct="0">
              <a:spcBef>
                <a:spcPct val="0"/>
              </a:spcBef>
              <a:spcAft>
                <a:spcPct val="0"/>
              </a:spcAft>
              <a:defRPr sz="1400">
                <a:solidFill>
                  <a:schemeClr val="tx2"/>
                </a:solidFill>
                <a:latin typeface="Arial" charset="0"/>
              </a:defRPr>
            </a:lvl6pPr>
            <a:lvl7pPr marL="2971800" indent="-228600" algn="ctr" eaLnBrk="0" fontAlgn="base" hangingPunct="0">
              <a:spcBef>
                <a:spcPct val="0"/>
              </a:spcBef>
              <a:spcAft>
                <a:spcPct val="0"/>
              </a:spcAft>
              <a:defRPr sz="1400">
                <a:solidFill>
                  <a:schemeClr val="tx2"/>
                </a:solidFill>
                <a:latin typeface="Arial" charset="0"/>
              </a:defRPr>
            </a:lvl7pPr>
            <a:lvl8pPr marL="3429000" indent="-228600" algn="ctr" eaLnBrk="0" fontAlgn="base" hangingPunct="0">
              <a:spcBef>
                <a:spcPct val="0"/>
              </a:spcBef>
              <a:spcAft>
                <a:spcPct val="0"/>
              </a:spcAft>
              <a:defRPr sz="1400">
                <a:solidFill>
                  <a:schemeClr val="tx2"/>
                </a:solidFill>
                <a:latin typeface="Arial" charset="0"/>
              </a:defRPr>
            </a:lvl8pPr>
            <a:lvl9pPr marL="3886200" indent="-228600" algn="ctr" eaLnBrk="0" fontAlgn="base" hangingPunct="0">
              <a:spcBef>
                <a:spcPct val="0"/>
              </a:spcBef>
              <a:spcAft>
                <a:spcPct val="0"/>
              </a:spcAft>
              <a:defRPr sz="1400">
                <a:solidFill>
                  <a:schemeClr val="tx2"/>
                </a:solidFill>
                <a:latin typeface="Arial" charset="0"/>
              </a:defRPr>
            </a:lvl9pPr>
          </a:lstStyle>
          <a:p>
            <a:pPr algn="l" eaLnBrk="1" hangingPunct="1"/>
            <a:endParaRPr lang="en-US" sz="2400">
              <a:solidFill>
                <a:schemeClr val="tx1"/>
              </a:solidFill>
              <a:latin typeface="Times New Roman" pitchFamily="18" charset="0"/>
            </a:endParaRPr>
          </a:p>
        </p:txBody>
      </p:sp>
    </p:spTree>
    <p:extLst>
      <p:ext uri="{BB962C8B-B14F-4D97-AF65-F5344CB8AC3E}">
        <p14:creationId xmlns:p14="http://schemas.microsoft.com/office/powerpoint/2010/main" val="55985354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39762"/>
          </a:xfrm>
        </p:spPr>
        <p:txBody>
          <a:bodyPr>
            <a:normAutofit/>
          </a:bodyPr>
          <a:lstStyle/>
          <a:p>
            <a:r>
              <a:rPr lang="en-CA" sz="1800" dirty="0">
                <a:solidFill>
                  <a:srgbClr val="A9432B"/>
                </a:solidFill>
              </a:rPr>
              <a:t>Intimate Partner Abuse </a:t>
            </a:r>
            <a:endParaRPr lang="en-US" sz="1800" dirty="0">
              <a:solidFill>
                <a:srgbClr val="A9432B"/>
              </a:solidFill>
            </a:endParaRPr>
          </a:p>
        </p:txBody>
      </p:sp>
      <p:sp>
        <p:nvSpPr>
          <p:cNvPr id="3" name="Content Placeholder 2"/>
          <p:cNvSpPr>
            <a:spLocks noGrp="1"/>
          </p:cNvSpPr>
          <p:nvPr>
            <p:ph idx="1"/>
          </p:nvPr>
        </p:nvSpPr>
        <p:spPr>
          <a:xfrm>
            <a:off x="457200" y="533400"/>
            <a:ext cx="8229600" cy="5867400"/>
          </a:xfrm>
        </p:spPr>
        <p:txBody>
          <a:bodyPr>
            <a:noAutofit/>
          </a:bodyPr>
          <a:lstStyle/>
          <a:p>
            <a:pPr marL="0" indent="0">
              <a:lnSpc>
                <a:spcPct val="130000"/>
              </a:lnSpc>
              <a:spcBef>
                <a:spcPts val="0"/>
              </a:spcBef>
              <a:buNone/>
            </a:pPr>
            <a:r>
              <a:rPr lang="en-CA" sz="1700" dirty="0">
                <a:solidFill>
                  <a:srgbClr val="111618"/>
                </a:solidFill>
              </a:rPr>
              <a:t>Abuse is on a continuum. </a:t>
            </a:r>
            <a:endParaRPr lang="en-CA" sz="1700" dirty="0" smtClean="0">
              <a:solidFill>
                <a:srgbClr val="111618"/>
              </a:solidFill>
            </a:endParaRPr>
          </a:p>
          <a:p>
            <a:pPr marL="0" indent="0">
              <a:lnSpc>
                <a:spcPct val="130000"/>
              </a:lnSpc>
              <a:spcBef>
                <a:spcPts val="0"/>
              </a:spcBef>
              <a:buNone/>
            </a:pPr>
            <a:r>
              <a:rPr lang="en-CA" sz="1700" dirty="0" smtClean="0">
                <a:solidFill>
                  <a:srgbClr val="111618"/>
                </a:solidFill>
              </a:rPr>
              <a:t>C.T. effective depending on </a:t>
            </a:r>
            <a:r>
              <a:rPr lang="en-CA" sz="1700" dirty="0">
                <a:solidFill>
                  <a:srgbClr val="111618"/>
                </a:solidFill>
              </a:rPr>
              <a:t>level &amp;</a:t>
            </a:r>
            <a:r>
              <a:rPr lang="en-CA" sz="1700" dirty="0" smtClean="0">
                <a:solidFill>
                  <a:srgbClr val="111618"/>
                </a:solidFill>
              </a:rPr>
              <a:t> </a:t>
            </a:r>
            <a:r>
              <a:rPr lang="en-CA" sz="1700" dirty="0">
                <a:solidFill>
                  <a:srgbClr val="111618"/>
                </a:solidFill>
              </a:rPr>
              <a:t>characteristics of </a:t>
            </a:r>
            <a:r>
              <a:rPr lang="en-CA" sz="1700" dirty="0" smtClean="0">
                <a:solidFill>
                  <a:srgbClr val="111618"/>
                </a:solidFill>
              </a:rPr>
              <a:t> </a:t>
            </a:r>
            <a:r>
              <a:rPr lang="en-CA" sz="1700" dirty="0">
                <a:solidFill>
                  <a:srgbClr val="111618"/>
                </a:solidFill>
              </a:rPr>
              <a:t>abuse </a:t>
            </a:r>
            <a:r>
              <a:rPr lang="en-CA" sz="1700" dirty="0" smtClean="0">
                <a:solidFill>
                  <a:srgbClr val="111618"/>
                </a:solidFill>
              </a:rPr>
              <a:t>and </a:t>
            </a:r>
            <a:r>
              <a:rPr lang="en-CA" sz="1700" dirty="0">
                <a:solidFill>
                  <a:srgbClr val="111618"/>
                </a:solidFill>
              </a:rPr>
              <a:t>abuser</a:t>
            </a:r>
            <a:r>
              <a:rPr lang="en-CA" sz="1700" dirty="0" smtClean="0">
                <a:solidFill>
                  <a:srgbClr val="111618"/>
                </a:solidFill>
              </a:rPr>
              <a:t>.</a:t>
            </a:r>
            <a:endParaRPr lang="en-CA" sz="1700" u="sng" dirty="0" smtClean="0">
              <a:solidFill>
                <a:srgbClr val="111618"/>
              </a:solidFill>
            </a:endParaRPr>
          </a:p>
          <a:p>
            <a:pPr marL="0" indent="0">
              <a:lnSpc>
                <a:spcPct val="130000"/>
              </a:lnSpc>
              <a:spcBef>
                <a:spcPts val="0"/>
              </a:spcBef>
              <a:buNone/>
            </a:pPr>
            <a:endParaRPr lang="en-CA" sz="1700" u="sng" dirty="0" smtClean="0">
              <a:solidFill>
                <a:srgbClr val="111618"/>
              </a:solidFill>
            </a:endParaRPr>
          </a:p>
          <a:p>
            <a:pPr marL="0" indent="0">
              <a:lnSpc>
                <a:spcPct val="130000"/>
              </a:lnSpc>
              <a:spcBef>
                <a:spcPts val="0"/>
              </a:spcBef>
              <a:buNone/>
            </a:pPr>
            <a:r>
              <a:rPr lang="en-CA" sz="1700" u="sng" dirty="0" smtClean="0">
                <a:solidFill>
                  <a:srgbClr val="111618"/>
                </a:solidFill>
              </a:rPr>
              <a:t>Categories </a:t>
            </a:r>
            <a:r>
              <a:rPr lang="en-CA" sz="1700" u="sng" dirty="0">
                <a:solidFill>
                  <a:srgbClr val="111618"/>
                </a:solidFill>
              </a:rPr>
              <a:t>of abuse and abusers: </a:t>
            </a:r>
            <a:endParaRPr lang="en-CA" sz="1700" dirty="0">
              <a:solidFill>
                <a:srgbClr val="111618"/>
              </a:solidFill>
            </a:endParaRPr>
          </a:p>
          <a:p>
            <a:pPr marL="514350" indent="-514350">
              <a:lnSpc>
                <a:spcPct val="130000"/>
              </a:lnSpc>
              <a:spcBef>
                <a:spcPts val="0"/>
              </a:spcBef>
              <a:buFont typeface="+mj-lt"/>
              <a:buAutoNum type="alphaLcParenR"/>
            </a:pPr>
            <a:r>
              <a:rPr lang="en-CA" sz="1700" dirty="0">
                <a:solidFill>
                  <a:srgbClr val="111618"/>
                </a:solidFill>
              </a:rPr>
              <a:t>High conflict – verbal and symbolic aggression</a:t>
            </a:r>
          </a:p>
          <a:p>
            <a:pPr marL="514350" indent="-514350">
              <a:lnSpc>
                <a:spcPct val="130000"/>
              </a:lnSpc>
              <a:spcBef>
                <a:spcPts val="0"/>
              </a:spcBef>
              <a:buFont typeface="+mj-lt"/>
              <a:buAutoNum type="alphaLcParenR"/>
            </a:pPr>
            <a:r>
              <a:rPr lang="en-CA" sz="1700" dirty="0" smtClean="0">
                <a:solidFill>
                  <a:srgbClr val="111618"/>
                </a:solidFill>
              </a:rPr>
              <a:t>High </a:t>
            </a:r>
            <a:r>
              <a:rPr lang="en-CA" sz="1700" dirty="0">
                <a:solidFill>
                  <a:srgbClr val="111618"/>
                </a:solidFill>
              </a:rPr>
              <a:t>conflict violence – no injury </a:t>
            </a:r>
            <a:r>
              <a:rPr lang="en-CA" sz="1700" dirty="0" smtClean="0">
                <a:solidFill>
                  <a:srgbClr val="111618"/>
                </a:solidFill>
              </a:rPr>
              <a:t>– </a:t>
            </a:r>
            <a:r>
              <a:rPr lang="en-CA" sz="1700" dirty="0">
                <a:solidFill>
                  <a:srgbClr val="111618"/>
                </a:solidFill>
              </a:rPr>
              <a:t>cross </a:t>
            </a:r>
            <a:r>
              <a:rPr lang="en-CA" sz="1700" dirty="0" smtClean="0">
                <a:solidFill>
                  <a:srgbClr val="111618"/>
                </a:solidFill>
              </a:rPr>
              <a:t>complaining/mind</a:t>
            </a:r>
            <a:r>
              <a:rPr lang="en-CA" sz="1700" dirty="0">
                <a:solidFill>
                  <a:srgbClr val="111618"/>
                </a:solidFill>
              </a:rPr>
              <a:t>-reading –MOST COMMON</a:t>
            </a:r>
          </a:p>
          <a:p>
            <a:pPr marL="514350" indent="-514350">
              <a:lnSpc>
                <a:spcPct val="130000"/>
              </a:lnSpc>
              <a:spcBef>
                <a:spcPts val="0"/>
              </a:spcBef>
              <a:buFont typeface="+mj-lt"/>
              <a:buAutoNum type="alphaLcParenR"/>
            </a:pPr>
            <a:r>
              <a:rPr lang="en-CA" sz="1700" dirty="0">
                <a:solidFill>
                  <a:srgbClr val="111618"/>
                </a:solidFill>
              </a:rPr>
              <a:t>Common battering –biting, punching  - moderate emotional </a:t>
            </a:r>
            <a:r>
              <a:rPr lang="en-CA" sz="1700" dirty="0" smtClean="0">
                <a:solidFill>
                  <a:srgbClr val="111618"/>
                </a:solidFill>
              </a:rPr>
              <a:t>abuse/control </a:t>
            </a:r>
            <a:r>
              <a:rPr lang="en-CA" sz="1700" dirty="0">
                <a:solidFill>
                  <a:srgbClr val="111618"/>
                </a:solidFill>
              </a:rPr>
              <a:t>– </a:t>
            </a:r>
            <a:r>
              <a:rPr lang="en-CA" sz="1700" dirty="0" smtClean="0">
                <a:solidFill>
                  <a:srgbClr val="111618"/>
                </a:solidFill>
              </a:rPr>
              <a:t>diminishment of </a:t>
            </a:r>
            <a:r>
              <a:rPr lang="en-CA" sz="1700" dirty="0">
                <a:solidFill>
                  <a:srgbClr val="111618"/>
                </a:solidFill>
              </a:rPr>
              <a:t>other </a:t>
            </a:r>
          </a:p>
          <a:p>
            <a:pPr marL="514350" indent="-514350">
              <a:lnSpc>
                <a:spcPct val="130000"/>
              </a:lnSpc>
              <a:spcBef>
                <a:spcPts val="0"/>
              </a:spcBef>
              <a:buFont typeface="+mj-lt"/>
              <a:buAutoNum type="alphaLcParenR"/>
            </a:pPr>
            <a:r>
              <a:rPr lang="en-CA" sz="1700" dirty="0">
                <a:solidFill>
                  <a:srgbClr val="111618"/>
                </a:solidFill>
              </a:rPr>
              <a:t>Severe battering –use of weapons – high emotional abuse and </a:t>
            </a:r>
            <a:r>
              <a:rPr lang="en-CA" sz="1700" dirty="0" smtClean="0">
                <a:solidFill>
                  <a:srgbClr val="111618"/>
                </a:solidFill>
              </a:rPr>
              <a:t>control (</a:t>
            </a:r>
            <a:r>
              <a:rPr lang="en-CA" sz="1700" dirty="0" err="1">
                <a:solidFill>
                  <a:srgbClr val="111618"/>
                </a:solidFill>
              </a:rPr>
              <a:t>Hammel</a:t>
            </a:r>
            <a:r>
              <a:rPr lang="en-CA" sz="1700" dirty="0">
                <a:solidFill>
                  <a:srgbClr val="111618"/>
                </a:solidFill>
              </a:rPr>
              <a:t> 2004</a:t>
            </a:r>
            <a:r>
              <a:rPr lang="en-CA" sz="1700" dirty="0" smtClean="0">
                <a:solidFill>
                  <a:srgbClr val="111618"/>
                </a:solidFill>
              </a:rPr>
              <a:t>)</a:t>
            </a:r>
          </a:p>
          <a:p>
            <a:pPr marL="0" indent="0">
              <a:lnSpc>
                <a:spcPct val="130000"/>
              </a:lnSpc>
              <a:spcBef>
                <a:spcPts val="0"/>
              </a:spcBef>
              <a:buNone/>
            </a:pPr>
            <a:endParaRPr lang="en-CA" sz="1700" dirty="0" smtClean="0">
              <a:solidFill>
                <a:srgbClr val="111618"/>
              </a:solidFill>
            </a:endParaRPr>
          </a:p>
          <a:p>
            <a:pPr marL="0" indent="0">
              <a:lnSpc>
                <a:spcPct val="130000"/>
              </a:lnSpc>
              <a:spcBef>
                <a:spcPts val="0"/>
              </a:spcBef>
              <a:buNone/>
            </a:pPr>
            <a:r>
              <a:rPr lang="en-CA" sz="1700" dirty="0" err="1" smtClean="0">
                <a:solidFill>
                  <a:srgbClr val="111618"/>
                </a:solidFill>
              </a:rPr>
              <a:t>Pitbulls</a:t>
            </a:r>
            <a:r>
              <a:rPr lang="en-CA" sz="1700" dirty="0" smtClean="0">
                <a:solidFill>
                  <a:srgbClr val="111618"/>
                </a:solidFill>
              </a:rPr>
              <a:t> </a:t>
            </a:r>
            <a:r>
              <a:rPr lang="en-CA" sz="1700" dirty="0">
                <a:solidFill>
                  <a:srgbClr val="111618"/>
                </a:solidFill>
              </a:rPr>
              <a:t>– </a:t>
            </a:r>
            <a:r>
              <a:rPr lang="en-CA" sz="1700" dirty="0" err="1">
                <a:solidFill>
                  <a:srgbClr val="111618"/>
                </a:solidFill>
              </a:rPr>
              <a:t>dysphoric</a:t>
            </a:r>
            <a:r>
              <a:rPr lang="en-CA" sz="1700" dirty="0">
                <a:solidFill>
                  <a:srgbClr val="111618"/>
                </a:solidFill>
              </a:rPr>
              <a:t>, borderline, insecure – function well in </a:t>
            </a:r>
            <a:r>
              <a:rPr lang="en-CA" sz="1700" dirty="0" smtClean="0">
                <a:solidFill>
                  <a:srgbClr val="111618"/>
                </a:solidFill>
              </a:rPr>
              <a:t>world</a:t>
            </a:r>
          </a:p>
          <a:p>
            <a:pPr marL="0" indent="0">
              <a:lnSpc>
                <a:spcPct val="130000"/>
              </a:lnSpc>
              <a:spcBef>
                <a:spcPts val="0"/>
              </a:spcBef>
              <a:buNone/>
            </a:pPr>
            <a:r>
              <a:rPr lang="en-CA" sz="1700" dirty="0" smtClean="0">
                <a:solidFill>
                  <a:srgbClr val="111618"/>
                </a:solidFill>
              </a:rPr>
              <a:t>Cobras  </a:t>
            </a:r>
            <a:r>
              <a:rPr lang="en-CA" sz="1700" dirty="0">
                <a:solidFill>
                  <a:srgbClr val="111618"/>
                </a:solidFill>
              </a:rPr>
              <a:t>- anti-social, calm when batter, very </a:t>
            </a:r>
            <a:r>
              <a:rPr lang="en-CA" sz="1700" dirty="0" smtClean="0">
                <a:solidFill>
                  <a:srgbClr val="111618"/>
                </a:solidFill>
              </a:rPr>
              <a:t>dangerous. </a:t>
            </a:r>
          </a:p>
          <a:p>
            <a:pPr marL="0" indent="0">
              <a:lnSpc>
                <a:spcPct val="130000"/>
              </a:lnSpc>
              <a:spcBef>
                <a:spcPts val="0"/>
              </a:spcBef>
              <a:buNone/>
            </a:pPr>
            <a:r>
              <a:rPr lang="en-CA" sz="1700" dirty="0" smtClean="0">
                <a:solidFill>
                  <a:srgbClr val="111618"/>
                </a:solidFill>
              </a:rPr>
              <a:t>(</a:t>
            </a:r>
            <a:r>
              <a:rPr lang="en-CA" sz="1700" dirty="0">
                <a:solidFill>
                  <a:srgbClr val="111618"/>
                </a:solidFill>
              </a:rPr>
              <a:t>Jacobsen &amp; </a:t>
            </a:r>
            <a:r>
              <a:rPr lang="en-CA" sz="1700" dirty="0" err="1">
                <a:solidFill>
                  <a:srgbClr val="111618"/>
                </a:solidFill>
              </a:rPr>
              <a:t>Gottman</a:t>
            </a:r>
            <a:r>
              <a:rPr lang="en-CA" sz="1700" dirty="0" smtClean="0">
                <a:solidFill>
                  <a:srgbClr val="111618"/>
                </a:solidFill>
              </a:rPr>
              <a:t>)</a:t>
            </a:r>
          </a:p>
          <a:p>
            <a:pPr marL="0" indent="0">
              <a:lnSpc>
                <a:spcPct val="130000"/>
              </a:lnSpc>
              <a:spcBef>
                <a:spcPts val="0"/>
              </a:spcBef>
              <a:buNone/>
            </a:pPr>
            <a:endParaRPr lang="en-CA" sz="1700" dirty="0" smtClean="0">
              <a:solidFill>
                <a:srgbClr val="111618"/>
              </a:solidFill>
            </a:endParaRPr>
          </a:p>
          <a:p>
            <a:pPr marL="0" indent="0">
              <a:lnSpc>
                <a:spcPct val="130000"/>
              </a:lnSpc>
              <a:spcBef>
                <a:spcPts val="0"/>
              </a:spcBef>
              <a:buNone/>
            </a:pPr>
            <a:r>
              <a:rPr lang="en-CA" sz="1700" dirty="0" smtClean="0">
                <a:solidFill>
                  <a:srgbClr val="111618"/>
                </a:solidFill>
              </a:rPr>
              <a:t>Intimate </a:t>
            </a:r>
            <a:r>
              <a:rPr lang="en-CA" sz="1700" dirty="0">
                <a:solidFill>
                  <a:srgbClr val="111618"/>
                </a:solidFill>
              </a:rPr>
              <a:t>Terrorism versus Commonplace Couple Violence often plus emotional abuse </a:t>
            </a:r>
          </a:p>
          <a:p>
            <a:pPr marL="0" indent="0">
              <a:lnSpc>
                <a:spcPct val="130000"/>
              </a:lnSpc>
              <a:spcBef>
                <a:spcPts val="0"/>
              </a:spcBef>
              <a:buNone/>
            </a:pPr>
            <a:r>
              <a:rPr lang="en-CA" sz="1700" dirty="0" smtClean="0">
                <a:solidFill>
                  <a:srgbClr val="111618"/>
                </a:solidFill>
              </a:rPr>
              <a:t>(Wheeler &amp; </a:t>
            </a:r>
            <a:r>
              <a:rPr lang="en-CA" sz="1700" dirty="0">
                <a:solidFill>
                  <a:srgbClr val="111618"/>
                </a:solidFill>
              </a:rPr>
              <a:t>Christensen 2007) </a:t>
            </a:r>
          </a:p>
          <a:p>
            <a:pPr marL="0" indent="0">
              <a:spcBef>
                <a:spcPts val="0"/>
              </a:spcBef>
              <a:buNone/>
            </a:pPr>
            <a:endParaRPr lang="en-US" sz="1600" dirty="0">
              <a:solidFill>
                <a:srgbClr val="111618"/>
              </a:solidFill>
            </a:endParaRPr>
          </a:p>
        </p:txBody>
      </p:sp>
      <p:sp>
        <p:nvSpPr>
          <p:cNvPr id="4" name="Footer Placeholder 3"/>
          <p:cNvSpPr>
            <a:spLocks noGrp="1"/>
          </p:cNvSpPr>
          <p:nvPr>
            <p:ph type="ftr" sz="quarter" idx="11"/>
          </p:nvPr>
        </p:nvSpPr>
        <p:spPr/>
        <p:txBody>
          <a:bodyPr/>
          <a:lstStyle/>
          <a:p>
            <a:r>
              <a:rPr lang="en-US" smtClean="0"/>
              <a:t>www.drsuejohnson.com</a:t>
            </a:r>
            <a:endParaRPr lang="en-US"/>
          </a:p>
        </p:txBody>
      </p:sp>
      <p:sp>
        <p:nvSpPr>
          <p:cNvPr id="5" name="Slide Number Placeholder 4"/>
          <p:cNvSpPr>
            <a:spLocks noGrp="1"/>
          </p:cNvSpPr>
          <p:nvPr>
            <p:ph type="sldNum" sz="quarter" idx="12"/>
          </p:nvPr>
        </p:nvSpPr>
        <p:spPr/>
        <p:txBody>
          <a:bodyPr/>
          <a:lstStyle/>
          <a:p>
            <a:fld id="{50C92A47-9EAE-47D9-AFF9-F2A27EAF0D2B}" type="slidenum">
              <a:rPr lang="en-US" smtClean="0"/>
              <a:pPr/>
              <a:t>6</a:t>
            </a:fld>
            <a:endParaRPr lang="en-US"/>
          </a:p>
        </p:txBody>
      </p:sp>
    </p:spTree>
    <p:extLst>
      <p:ext uri="{BB962C8B-B14F-4D97-AF65-F5344CB8AC3E}">
        <p14:creationId xmlns:p14="http://schemas.microsoft.com/office/powerpoint/2010/main" val="3556331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57200"/>
            <a:ext cx="8534400" cy="5867400"/>
          </a:xfrm>
        </p:spPr>
        <p:txBody>
          <a:bodyPr>
            <a:noAutofit/>
          </a:bodyPr>
          <a:lstStyle/>
          <a:p>
            <a:pPr marL="0" indent="0">
              <a:spcBef>
                <a:spcPts val="600"/>
              </a:spcBef>
              <a:spcAft>
                <a:spcPts val="600"/>
              </a:spcAft>
              <a:buNone/>
            </a:pPr>
            <a:r>
              <a:rPr lang="en-CA" sz="1700" u="sng" dirty="0">
                <a:solidFill>
                  <a:srgbClr val="111618"/>
                </a:solidFill>
              </a:rPr>
              <a:t>Risk </a:t>
            </a:r>
            <a:r>
              <a:rPr lang="en-CA" sz="1700" u="sng" dirty="0" smtClean="0">
                <a:solidFill>
                  <a:srgbClr val="111618"/>
                </a:solidFill>
              </a:rPr>
              <a:t>factors</a:t>
            </a:r>
            <a:r>
              <a:rPr lang="en-CA" sz="1700" dirty="0" smtClean="0">
                <a:solidFill>
                  <a:srgbClr val="111618"/>
                </a:solidFill>
              </a:rPr>
              <a:t>:</a:t>
            </a:r>
          </a:p>
          <a:p>
            <a:pPr marL="0" indent="0">
              <a:spcBef>
                <a:spcPts val="600"/>
              </a:spcBef>
              <a:spcAft>
                <a:spcPts val="600"/>
              </a:spcAft>
              <a:buNone/>
            </a:pPr>
            <a:r>
              <a:rPr lang="en-CA" sz="1700" dirty="0" smtClean="0">
                <a:solidFill>
                  <a:srgbClr val="111618"/>
                </a:solidFill>
              </a:rPr>
              <a:t>Low </a:t>
            </a:r>
            <a:r>
              <a:rPr lang="en-CA" sz="1700" dirty="0">
                <a:solidFill>
                  <a:srgbClr val="111618"/>
                </a:solidFill>
              </a:rPr>
              <a:t>income, low education, childhood exposure to abuse, conduct disorder in adolescence, anti-social personality disorder, hostile attribution bias, positive beliefs re aggression, lack of conflict resolution skills, anxious and avoidant/fearful attachment, substance abuse </a:t>
            </a:r>
            <a:r>
              <a:rPr lang="en-CA" sz="1700" dirty="0" smtClean="0">
                <a:solidFill>
                  <a:srgbClr val="111618"/>
                </a:solidFill>
              </a:rPr>
              <a:t>(Use</a:t>
            </a:r>
            <a:r>
              <a:rPr lang="en-CA" sz="1700" dirty="0">
                <a:solidFill>
                  <a:srgbClr val="111618"/>
                </a:solidFill>
              </a:rPr>
              <a:t>, Abuse, Dependency, Addiction).  PTSD – irritability and vigilance.      </a:t>
            </a:r>
          </a:p>
          <a:p>
            <a:pPr marL="0" indent="0" algn="ctr">
              <a:spcBef>
                <a:spcPts val="600"/>
              </a:spcBef>
              <a:spcAft>
                <a:spcPts val="600"/>
              </a:spcAft>
              <a:buNone/>
            </a:pPr>
            <a:endParaRPr lang="en-CA" sz="2000" dirty="0" smtClean="0">
              <a:solidFill>
                <a:srgbClr val="111618"/>
              </a:solidFill>
            </a:endParaRPr>
          </a:p>
          <a:p>
            <a:pPr marL="0" indent="0" algn="ctr">
              <a:spcBef>
                <a:spcPts val="600"/>
              </a:spcBef>
              <a:spcAft>
                <a:spcPts val="600"/>
              </a:spcAft>
              <a:buNone/>
            </a:pPr>
            <a:r>
              <a:rPr lang="en-CA" sz="2000" dirty="0" smtClean="0">
                <a:solidFill>
                  <a:srgbClr val="111618"/>
                </a:solidFill>
              </a:rPr>
              <a:t>“</a:t>
            </a:r>
            <a:r>
              <a:rPr lang="en-CA" sz="2000" i="1" dirty="0">
                <a:solidFill>
                  <a:srgbClr val="111618"/>
                </a:solidFill>
              </a:rPr>
              <a:t>Couple violence can be seen as an exaggerated form of protest against perceived partner unavailability or lack of responsiveness</a:t>
            </a:r>
            <a:r>
              <a:rPr lang="en-CA" sz="2000" dirty="0">
                <a:solidFill>
                  <a:srgbClr val="111618"/>
                </a:solidFill>
              </a:rPr>
              <a:t>”</a:t>
            </a:r>
            <a:r>
              <a:rPr lang="en-CA" sz="2000" dirty="0" smtClean="0">
                <a:solidFill>
                  <a:srgbClr val="111618"/>
                </a:solidFill>
              </a:rPr>
              <a:t>.</a:t>
            </a:r>
          </a:p>
          <a:p>
            <a:pPr marL="0" indent="0" algn="ctr">
              <a:spcBef>
                <a:spcPts val="600"/>
              </a:spcBef>
              <a:spcAft>
                <a:spcPts val="600"/>
              </a:spcAft>
              <a:buNone/>
            </a:pPr>
            <a:r>
              <a:rPr lang="en-CA" sz="1700" dirty="0" smtClean="0">
                <a:solidFill>
                  <a:srgbClr val="111618"/>
                </a:solidFill>
              </a:rPr>
              <a:t> </a:t>
            </a:r>
            <a:r>
              <a:rPr lang="en-CA" sz="1700" dirty="0">
                <a:solidFill>
                  <a:srgbClr val="111618"/>
                </a:solidFill>
              </a:rPr>
              <a:t>(</a:t>
            </a:r>
            <a:r>
              <a:rPr lang="en-CA" sz="1700" dirty="0" err="1">
                <a:solidFill>
                  <a:srgbClr val="111618"/>
                </a:solidFill>
              </a:rPr>
              <a:t>Mikulincer</a:t>
            </a:r>
            <a:r>
              <a:rPr lang="en-CA" sz="1700" dirty="0">
                <a:solidFill>
                  <a:srgbClr val="111618"/>
                </a:solidFill>
              </a:rPr>
              <a:t> &amp; Shaver 2007) </a:t>
            </a:r>
            <a:endParaRPr lang="en-CA" sz="1700" dirty="0" smtClean="0">
              <a:solidFill>
                <a:srgbClr val="111618"/>
              </a:solidFill>
            </a:endParaRPr>
          </a:p>
          <a:p>
            <a:pPr marL="0" indent="0">
              <a:spcBef>
                <a:spcPts val="600"/>
              </a:spcBef>
              <a:spcAft>
                <a:spcPts val="600"/>
              </a:spcAft>
              <a:buNone/>
            </a:pPr>
            <a:endParaRPr lang="en-CA" sz="1700" dirty="0" smtClean="0">
              <a:solidFill>
                <a:srgbClr val="111618"/>
              </a:solidFill>
            </a:endParaRPr>
          </a:p>
          <a:p>
            <a:pPr marL="0" indent="0">
              <a:spcBef>
                <a:spcPts val="600"/>
              </a:spcBef>
              <a:spcAft>
                <a:spcPts val="600"/>
              </a:spcAft>
              <a:buNone/>
            </a:pPr>
            <a:r>
              <a:rPr lang="en-CA" sz="1700" dirty="0" smtClean="0">
                <a:solidFill>
                  <a:srgbClr val="111618"/>
                </a:solidFill>
              </a:rPr>
              <a:t>Triggered </a:t>
            </a:r>
            <a:r>
              <a:rPr lang="en-CA" sz="1700" dirty="0">
                <a:solidFill>
                  <a:srgbClr val="111618"/>
                </a:solidFill>
              </a:rPr>
              <a:t>by </a:t>
            </a:r>
            <a:r>
              <a:rPr lang="en-CA" sz="1700" dirty="0" smtClean="0">
                <a:solidFill>
                  <a:srgbClr val="111618"/>
                </a:solidFill>
              </a:rPr>
              <a:t>real / imagined threat </a:t>
            </a:r>
            <a:r>
              <a:rPr lang="en-CA" sz="1700" dirty="0">
                <a:solidFill>
                  <a:srgbClr val="111618"/>
                </a:solidFill>
              </a:rPr>
              <a:t>of rejection, abandonment and infidelity. </a:t>
            </a:r>
          </a:p>
          <a:p>
            <a:pPr marL="0" indent="0">
              <a:spcBef>
                <a:spcPts val="600"/>
              </a:spcBef>
              <a:spcAft>
                <a:spcPts val="600"/>
              </a:spcAft>
              <a:buNone/>
            </a:pPr>
            <a:r>
              <a:rPr lang="en-CA" sz="1700" dirty="0">
                <a:solidFill>
                  <a:srgbClr val="111618"/>
                </a:solidFill>
              </a:rPr>
              <a:t>                                    </a:t>
            </a:r>
            <a:r>
              <a:rPr lang="en-CA" sz="1700" dirty="0" smtClean="0">
                <a:solidFill>
                  <a:srgbClr val="111618"/>
                </a:solidFill>
              </a:rPr>
              <a:t>What </a:t>
            </a:r>
            <a:r>
              <a:rPr lang="en-CA" sz="1700" dirty="0">
                <a:solidFill>
                  <a:srgbClr val="111618"/>
                </a:solidFill>
              </a:rPr>
              <a:t>you cannot trust you try to control. </a:t>
            </a:r>
            <a:endParaRPr lang="en-CA" sz="1700" dirty="0" smtClean="0">
              <a:solidFill>
                <a:srgbClr val="111618"/>
              </a:solidFill>
            </a:endParaRPr>
          </a:p>
          <a:p>
            <a:pPr marL="0" indent="0">
              <a:spcBef>
                <a:spcPts val="600"/>
              </a:spcBef>
              <a:spcAft>
                <a:spcPts val="600"/>
              </a:spcAft>
              <a:buNone/>
            </a:pPr>
            <a:endParaRPr lang="en-CA" sz="1000" u="sng" dirty="0">
              <a:solidFill>
                <a:srgbClr val="111618"/>
              </a:solidFill>
            </a:endParaRPr>
          </a:p>
          <a:p>
            <a:pPr marL="0" indent="0">
              <a:spcBef>
                <a:spcPts val="600"/>
              </a:spcBef>
              <a:spcAft>
                <a:spcPts val="600"/>
              </a:spcAft>
              <a:buNone/>
            </a:pPr>
            <a:r>
              <a:rPr lang="en-CA" sz="1700" u="sng" dirty="0" smtClean="0">
                <a:solidFill>
                  <a:srgbClr val="111618"/>
                </a:solidFill>
              </a:rPr>
              <a:t>Contraindications </a:t>
            </a:r>
            <a:r>
              <a:rPr lang="en-CA" sz="1700" u="sng" dirty="0">
                <a:solidFill>
                  <a:srgbClr val="111618"/>
                </a:solidFill>
              </a:rPr>
              <a:t>for EFT</a:t>
            </a:r>
            <a:r>
              <a:rPr lang="en-CA" sz="1700" dirty="0">
                <a:solidFill>
                  <a:srgbClr val="111618"/>
                </a:solidFill>
              </a:rPr>
              <a:t>:  </a:t>
            </a:r>
            <a:endParaRPr lang="en-CA" sz="1700" dirty="0" smtClean="0">
              <a:solidFill>
                <a:srgbClr val="111618"/>
              </a:solidFill>
            </a:endParaRPr>
          </a:p>
          <a:p>
            <a:pPr marL="0" indent="0">
              <a:spcBef>
                <a:spcPts val="600"/>
              </a:spcBef>
              <a:spcAft>
                <a:spcPts val="600"/>
              </a:spcAft>
              <a:buNone/>
            </a:pPr>
            <a:r>
              <a:rPr lang="en-CA" sz="1700" dirty="0" smtClean="0">
                <a:solidFill>
                  <a:srgbClr val="111618"/>
                </a:solidFill>
              </a:rPr>
              <a:t>Cannot </a:t>
            </a:r>
            <a:r>
              <a:rPr lang="en-CA" sz="1700" dirty="0">
                <a:solidFill>
                  <a:srgbClr val="111618"/>
                </a:solidFill>
              </a:rPr>
              <a:t>create safety in session, abused expresses fear, abuser denies responsibility, no agreement for safety net outside session, asking partners to take risks and open up seems dangerous</a:t>
            </a:r>
            <a:r>
              <a:rPr lang="en-CA" sz="1700" dirty="0" smtClean="0">
                <a:solidFill>
                  <a:srgbClr val="111618"/>
                </a:solidFill>
              </a:rPr>
              <a:t>.</a:t>
            </a:r>
            <a:endParaRPr lang="en-CA" sz="1700" dirty="0">
              <a:solidFill>
                <a:srgbClr val="111618"/>
              </a:solidFill>
            </a:endParaRPr>
          </a:p>
        </p:txBody>
      </p:sp>
      <p:sp>
        <p:nvSpPr>
          <p:cNvPr id="4" name="Footer Placeholder 3"/>
          <p:cNvSpPr>
            <a:spLocks noGrp="1"/>
          </p:cNvSpPr>
          <p:nvPr>
            <p:ph type="ftr" sz="quarter" idx="11"/>
          </p:nvPr>
        </p:nvSpPr>
        <p:spPr/>
        <p:txBody>
          <a:bodyPr/>
          <a:lstStyle/>
          <a:p>
            <a:r>
              <a:rPr lang="en-US" smtClean="0"/>
              <a:t>www.drsuejohnson.com</a:t>
            </a:r>
            <a:endParaRPr lang="en-US"/>
          </a:p>
        </p:txBody>
      </p:sp>
      <p:sp>
        <p:nvSpPr>
          <p:cNvPr id="5" name="Slide Number Placeholder 4"/>
          <p:cNvSpPr>
            <a:spLocks noGrp="1"/>
          </p:cNvSpPr>
          <p:nvPr>
            <p:ph type="sldNum" sz="quarter" idx="12"/>
          </p:nvPr>
        </p:nvSpPr>
        <p:spPr/>
        <p:txBody>
          <a:bodyPr/>
          <a:lstStyle/>
          <a:p>
            <a:fld id="{50C92A47-9EAE-47D9-AFF9-F2A27EAF0D2B}" type="slidenum">
              <a:rPr lang="en-US" smtClean="0"/>
              <a:pPr/>
              <a:t>7</a:t>
            </a:fld>
            <a:endParaRPr lang="en-US"/>
          </a:p>
        </p:txBody>
      </p:sp>
    </p:spTree>
    <p:extLst>
      <p:ext uri="{BB962C8B-B14F-4D97-AF65-F5344CB8AC3E}">
        <p14:creationId xmlns:p14="http://schemas.microsoft.com/office/powerpoint/2010/main" val="13323274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CA" sz="2400" dirty="0">
                <a:solidFill>
                  <a:srgbClr val="A9432B"/>
                </a:solidFill>
                <a:effectLst/>
              </a:rPr>
              <a:t>Unfolding “HOT” </a:t>
            </a:r>
            <a:r>
              <a:rPr lang="en-CA" sz="2400" dirty="0" smtClean="0">
                <a:solidFill>
                  <a:srgbClr val="A9432B"/>
                </a:solidFill>
                <a:effectLst/>
              </a:rPr>
              <a:t>Pivotal Moments </a:t>
            </a:r>
            <a:r>
              <a:rPr lang="en-CA" sz="2400" dirty="0">
                <a:solidFill>
                  <a:srgbClr val="A9432B"/>
                </a:solidFill>
                <a:effectLst/>
              </a:rPr>
              <a:t>in </a:t>
            </a:r>
            <a:r>
              <a:rPr lang="en-CA" sz="2400" dirty="0" smtClean="0">
                <a:solidFill>
                  <a:srgbClr val="A9432B"/>
                </a:solidFill>
                <a:effectLst/>
              </a:rPr>
              <a:t/>
            </a:r>
            <a:br>
              <a:rPr lang="en-CA" sz="2400" dirty="0" smtClean="0">
                <a:solidFill>
                  <a:srgbClr val="A9432B"/>
                </a:solidFill>
                <a:effectLst/>
              </a:rPr>
            </a:br>
            <a:r>
              <a:rPr lang="en-CA" sz="2400" dirty="0" smtClean="0">
                <a:solidFill>
                  <a:srgbClr val="A9432B"/>
                </a:solidFill>
                <a:effectLst/>
              </a:rPr>
              <a:t>Couple Interactions</a:t>
            </a:r>
            <a:endParaRPr lang="en-US" sz="2400" dirty="0">
              <a:solidFill>
                <a:srgbClr val="A9432B"/>
              </a:solidFill>
            </a:endParaRPr>
          </a:p>
        </p:txBody>
      </p:sp>
      <p:sp>
        <p:nvSpPr>
          <p:cNvPr id="3" name="Content Placeholder 2"/>
          <p:cNvSpPr>
            <a:spLocks noGrp="1"/>
          </p:cNvSpPr>
          <p:nvPr>
            <p:ph idx="1"/>
          </p:nvPr>
        </p:nvSpPr>
        <p:spPr>
          <a:xfrm>
            <a:off x="304800" y="1752600"/>
            <a:ext cx="8471792" cy="4411960"/>
          </a:xfrm>
        </p:spPr>
        <p:txBody>
          <a:bodyPr>
            <a:normAutofit fontScale="92500"/>
          </a:bodyPr>
          <a:lstStyle/>
          <a:p>
            <a:pPr marL="0" indent="0">
              <a:lnSpc>
                <a:spcPct val="110000"/>
              </a:lnSpc>
              <a:buNone/>
            </a:pPr>
            <a:r>
              <a:rPr lang="en-CA" sz="2000" b="1" u="sng" dirty="0" smtClean="0">
                <a:solidFill>
                  <a:srgbClr val="111618"/>
                </a:solidFill>
                <a:effectLst/>
              </a:rPr>
              <a:t>On </a:t>
            </a:r>
            <a:r>
              <a:rPr lang="en-CA" sz="2000" b="1" u="sng" dirty="0">
                <a:solidFill>
                  <a:srgbClr val="111618"/>
                </a:solidFill>
                <a:effectLst/>
              </a:rPr>
              <a:t>the </a:t>
            </a:r>
            <a:r>
              <a:rPr lang="en-CA" sz="2000" b="1" u="sng" dirty="0" smtClean="0">
                <a:solidFill>
                  <a:srgbClr val="111618"/>
                </a:solidFill>
                <a:effectLst/>
              </a:rPr>
              <a:t>Station </a:t>
            </a:r>
            <a:endParaRPr lang="en-US" sz="2000" dirty="0">
              <a:solidFill>
                <a:srgbClr val="111618"/>
              </a:solidFill>
              <a:effectLst/>
            </a:endParaRPr>
          </a:p>
          <a:p>
            <a:pPr marL="0" indent="0">
              <a:lnSpc>
                <a:spcPct val="110000"/>
              </a:lnSpc>
              <a:buNone/>
            </a:pPr>
            <a:r>
              <a:rPr lang="en-CA" sz="2000" dirty="0">
                <a:solidFill>
                  <a:srgbClr val="111618"/>
                </a:solidFill>
                <a:effectLst/>
              </a:rPr>
              <a:t>Larry suddenly sees that the train is leaving – moving. </a:t>
            </a:r>
            <a:r>
              <a:rPr lang="en-CA" sz="2000" dirty="0" smtClean="0">
                <a:solidFill>
                  <a:srgbClr val="111618"/>
                </a:solidFill>
                <a:effectLst/>
              </a:rPr>
              <a:t> He </a:t>
            </a:r>
            <a:r>
              <a:rPr lang="en-CA" sz="2000" dirty="0">
                <a:solidFill>
                  <a:srgbClr val="111618"/>
                </a:solidFill>
                <a:effectLst/>
              </a:rPr>
              <a:t>runs and climbs aboard and screams at his wife </a:t>
            </a:r>
            <a:r>
              <a:rPr lang="en-CA" sz="2000" dirty="0" smtClean="0">
                <a:solidFill>
                  <a:srgbClr val="111618"/>
                </a:solidFill>
                <a:effectLst/>
              </a:rPr>
              <a:t>who is drinking </a:t>
            </a:r>
            <a:r>
              <a:rPr lang="en-CA" sz="2000" dirty="0">
                <a:solidFill>
                  <a:srgbClr val="111618"/>
                </a:solidFill>
                <a:effectLst/>
              </a:rPr>
              <a:t>her coffee on the platform </a:t>
            </a:r>
            <a:r>
              <a:rPr lang="en-CA" sz="2000" i="1" dirty="0">
                <a:solidFill>
                  <a:srgbClr val="111618"/>
                </a:solidFill>
                <a:effectLst/>
              </a:rPr>
              <a:t>– “RUN”. </a:t>
            </a:r>
            <a:r>
              <a:rPr lang="en-CA" sz="2000" i="1" dirty="0" smtClean="0">
                <a:solidFill>
                  <a:srgbClr val="111618"/>
                </a:solidFill>
                <a:effectLst/>
              </a:rPr>
              <a:t> </a:t>
            </a:r>
            <a:r>
              <a:rPr lang="en-CA" sz="2000" dirty="0" smtClean="0">
                <a:solidFill>
                  <a:srgbClr val="111618"/>
                </a:solidFill>
                <a:effectLst/>
              </a:rPr>
              <a:t>Finally, </a:t>
            </a:r>
            <a:r>
              <a:rPr lang="en-CA" sz="2000" dirty="0">
                <a:solidFill>
                  <a:srgbClr val="111618"/>
                </a:solidFill>
                <a:effectLst/>
              </a:rPr>
              <a:t>she orients and clambers onto the train with her bags. </a:t>
            </a:r>
            <a:r>
              <a:rPr lang="en-CA" sz="2000" dirty="0" smtClean="0">
                <a:solidFill>
                  <a:srgbClr val="111618"/>
                </a:solidFill>
                <a:effectLst/>
              </a:rPr>
              <a:t> He </a:t>
            </a:r>
            <a:r>
              <a:rPr lang="en-CA" sz="2000" dirty="0">
                <a:solidFill>
                  <a:srgbClr val="111618"/>
                </a:solidFill>
                <a:effectLst/>
              </a:rPr>
              <a:t>turns and yells</a:t>
            </a:r>
            <a:r>
              <a:rPr lang="en-CA" sz="2000" i="1" dirty="0">
                <a:solidFill>
                  <a:srgbClr val="111618"/>
                </a:solidFill>
                <a:effectLst/>
              </a:rPr>
              <a:t>, “Why are you so God-damned slow?” </a:t>
            </a:r>
            <a:r>
              <a:rPr lang="en-CA" sz="2000" i="1" dirty="0" smtClean="0">
                <a:solidFill>
                  <a:srgbClr val="111618"/>
                </a:solidFill>
                <a:effectLst/>
              </a:rPr>
              <a:t> </a:t>
            </a:r>
            <a:r>
              <a:rPr lang="en-CA" sz="2000" dirty="0" smtClean="0">
                <a:solidFill>
                  <a:srgbClr val="111618"/>
                </a:solidFill>
                <a:effectLst/>
              </a:rPr>
              <a:t>She </a:t>
            </a:r>
            <a:r>
              <a:rPr lang="en-CA" sz="2000" dirty="0">
                <a:solidFill>
                  <a:srgbClr val="111618"/>
                </a:solidFill>
                <a:effectLst/>
              </a:rPr>
              <a:t>shuts him out – withdraws totally and begins the decline into clinical depression </a:t>
            </a:r>
            <a:r>
              <a:rPr lang="en-CA" sz="2000" i="1" dirty="0">
                <a:solidFill>
                  <a:srgbClr val="111618"/>
                </a:solidFill>
                <a:effectLst/>
              </a:rPr>
              <a:t>– “I am slow – not athletic like him – I will never please this man.” </a:t>
            </a:r>
            <a:endParaRPr lang="en-US" sz="900" dirty="0">
              <a:solidFill>
                <a:srgbClr val="111618"/>
              </a:solidFill>
              <a:effectLst/>
            </a:endParaRPr>
          </a:p>
          <a:p>
            <a:pPr marL="0" indent="0">
              <a:lnSpc>
                <a:spcPct val="110000"/>
              </a:lnSpc>
              <a:buNone/>
            </a:pPr>
            <a:r>
              <a:rPr lang="en-CA" sz="2000" dirty="0">
                <a:solidFill>
                  <a:srgbClr val="111618"/>
                </a:solidFill>
                <a:effectLst/>
              </a:rPr>
              <a:t>In session, Larry is irritated but considerate. </a:t>
            </a:r>
            <a:r>
              <a:rPr lang="en-CA" sz="2000" dirty="0" smtClean="0">
                <a:solidFill>
                  <a:srgbClr val="111618"/>
                </a:solidFill>
                <a:effectLst/>
              </a:rPr>
              <a:t> He </a:t>
            </a:r>
            <a:r>
              <a:rPr lang="en-CA" sz="2000" dirty="0">
                <a:solidFill>
                  <a:srgbClr val="111618"/>
                </a:solidFill>
                <a:effectLst/>
              </a:rPr>
              <a:t>minimizes and justifies. </a:t>
            </a:r>
            <a:r>
              <a:rPr lang="en-CA" sz="2000" dirty="0" smtClean="0">
                <a:solidFill>
                  <a:srgbClr val="111618"/>
                </a:solidFill>
                <a:effectLst/>
              </a:rPr>
              <a:t> He </a:t>
            </a:r>
            <a:r>
              <a:rPr lang="en-CA" sz="2000" dirty="0">
                <a:solidFill>
                  <a:srgbClr val="111618"/>
                </a:solidFill>
                <a:effectLst/>
              </a:rPr>
              <a:t>was </a:t>
            </a:r>
            <a:r>
              <a:rPr lang="en-CA" sz="2000" i="1" dirty="0">
                <a:solidFill>
                  <a:srgbClr val="111618"/>
                </a:solidFill>
                <a:effectLst/>
              </a:rPr>
              <a:t>“stressed’ </a:t>
            </a:r>
            <a:r>
              <a:rPr lang="en-CA" sz="2000" dirty="0">
                <a:solidFill>
                  <a:srgbClr val="111618"/>
                </a:solidFill>
                <a:effectLst/>
              </a:rPr>
              <a:t>and so his response was </a:t>
            </a:r>
            <a:r>
              <a:rPr lang="en-CA" sz="2000" i="1" dirty="0">
                <a:solidFill>
                  <a:srgbClr val="111618"/>
                </a:solidFill>
                <a:effectLst/>
              </a:rPr>
              <a:t>“unfortunate”. </a:t>
            </a:r>
            <a:r>
              <a:rPr lang="en-CA" sz="2000" dirty="0">
                <a:solidFill>
                  <a:srgbClr val="111618"/>
                </a:solidFill>
                <a:effectLst/>
              </a:rPr>
              <a:t>But she should be more </a:t>
            </a:r>
            <a:r>
              <a:rPr lang="en-CA" sz="2000" i="1" dirty="0">
                <a:solidFill>
                  <a:srgbClr val="111618"/>
                </a:solidFill>
                <a:effectLst/>
              </a:rPr>
              <a:t>“fit and on the ball and less sensitive</a:t>
            </a:r>
            <a:r>
              <a:rPr lang="en-CA" sz="2000" i="1" dirty="0" smtClean="0">
                <a:solidFill>
                  <a:srgbClr val="111618"/>
                </a:solidFill>
                <a:effectLst/>
              </a:rPr>
              <a:t>”.  </a:t>
            </a:r>
            <a:r>
              <a:rPr lang="en-CA" sz="2000" dirty="0">
                <a:solidFill>
                  <a:srgbClr val="111618"/>
                </a:solidFill>
                <a:effectLst/>
              </a:rPr>
              <a:t>She tears – turns away</a:t>
            </a:r>
            <a:r>
              <a:rPr lang="en-CA" sz="2000" i="1" dirty="0">
                <a:solidFill>
                  <a:srgbClr val="111618"/>
                </a:solidFill>
                <a:effectLst/>
              </a:rPr>
              <a:t> – “I think you need a different wife.”</a:t>
            </a:r>
            <a:endParaRPr lang="en-US" sz="2000" dirty="0">
              <a:solidFill>
                <a:srgbClr val="111618"/>
              </a:solidFill>
              <a:effectLst/>
            </a:endParaRPr>
          </a:p>
          <a:p>
            <a:pPr marL="0" indent="0">
              <a:lnSpc>
                <a:spcPct val="110000"/>
              </a:lnSpc>
              <a:buNone/>
            </a:pPr>
            <a:r>
              <a:rPr lang="en-CA" sz="2000" dirty="0">
                <a:solidFill>
                  <a:srgbClr val="111618"/>
                </a:solidFill>
                <a:effectLst/>
              </a:rPr>
              <a:t>(Critical pursuer and depressed withdrawer cycle). </a:t>
            </a:r>
            <a:endParaRPr lang="en-US" sz="2000" dirty="0">
              <a:solidFill>
                <a:srgbClr val="111618"/>
              </a:solidFill>
              <a:effectLst/>
            </a:endParaRPr>
          </a:p>
          <a:p>
            <a:pPr marL="0" indent="0">
              <a:lnSpc>
                <a:spcPct val="110000"/>
              </a:lnSpc>
              <a:buNone/>
            </a:pPr>
            <a:endParaRPr lang="en-US" sz="2000" dirty="0">
              <a:solidFill>
                <a:srgbClr val="111618"/>
              </a:solidFill>
            </a:endParaRPr>
          </a:p>
        </p:txBody>
      </p:sp>
      <p:sp>
        <p:nvSpPr>
          <p:cNvPr id="5" name="Footer Placeholder 4"/>
          <p:cNvSpPr>
            <a:spLocks noGrp="1"/>
          </p:cNvSpPr>
          <p:nvPr>
            <p:ph type="ftr" sz="quarter" idx="11"/>
          </p:nvPr>
        </p:nvSpPr>
        <p:spPr/>
        <p:txBody>
          <a:bodyPr/>
          <a:lstStyle/>
          <a:p>
            <a:r>
              <a:rPr lang="en-US" smtClean="0"/>
              <a:t>www.drsuejohnson.com</a:t>
            </a:r>
            <a:endParaRPr lang="en-US"/>
          </a:p>
        </p:txBody>
      </p:sp>
      <p:sp>
        <p:nvSpPr>
          <p:cNvPr id="4" name="Slide Number Placeholder 3"/>
          <p:cNvSpPr>
            <a:spLocks noGrp="1"/>
          </p:cNvSpPr>
          <p:nvPr>
            <p:ph type="sldNum" sz="quarter" idx="12"/>
          </p:nvPr>
        </p:nvSpPr>
        <p:spPr/>
        <p:txBody>
          <a:bodyPr>
            <a:normAutofit lnSpcReduction="10000"/>
          </a:bodyPr>
          <a:lstStyle/>
          <a:p>
            <a:pPr>
              <a:defRPr/>
            </a:pPr>
            <a:fld id="{528DC609-485B-40FE-BCCC-2915A659B95F}" type="slidenum">
              <a:rPr lang="en-US" smtClean="0"/>
              <a:pPr>
                <a:defRPr/>
              </a:pPr>
              <a:t>8</a:t>
            </a:fld>
            <a:endParaRPr lang="en-US" dirty="0"/>
          </a:p>
        </p:txBody>
      </p:sp>
    </p:spTree>
    <p:extLst>
      <p:ext uri="{BB962C8B-B14F-4D97-AF65-F5344CB8AC3E}">
        <p14:creationId xmlns:p14="http://schemas.microsoft.com/office/powerpoint/2010/main" val="31918820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143056" cy="6140152"/>
          </a:xfrm>
        </p:spPr>
        <p:txBody>
          <a:bodyPr>
            <a:normAutofit fontScale="85000" lnSpcReduction="10000"/>
          </a:bodyPr>
          <a:lstStyle/>
          <a:p>
            <a:pPr marL="0" indent="0">
              <a:lnSpc>
                <a:spcPct val="120000"/>
              </a:lnSpc>
              <a:buNone/>
            </a:pPr>
            <a:r>
              <a:rPr lang="en-CA" sz="2000" b="1" dirty="0">
                <a:solidFill>
                  <a:srgbClr val="111618"/>
                </a:solidFill>
                <a:effectLst/>
              </a:rPr>
              <a:t>First, tune into the </a:t>
            </a:r>
            <a:r>
              <a:rPr lang="en-CA" sz="2000" b="1" dirty="0" smtClean="0">
                <a:solidFill>
                  <a:srgbClr val="111618"/>
                </a:solidFill>
                <a:effectLst/>
              </a:rPr>
              <a:t>attachment / emotion </a:t>
            </a:r>
            <a:r>
              <a:rPr lang="en-CA" sz="2000" b="1" dirty="0">
                <a:solidFill>
                  <a:srgbClr val="111618"/>
                </a:solidFill>
                <a:effectLst/>
              </a:rPr>
              <a:t>channel</a:t>
            </a:r>
            <a:r>
              <a:rPr lang="en-CA" sz="2000" b="1" dirty="0" smtClean="0">
                <a:solidFill>
                  <a:srgbClr val="111618"/>
                </a:solidFill>
                <a:effectLst/>
              </a:rPr>
              <a:t>.</a:t>
            </a:r>
          </a:p>
          <a:p>
            <a:pPr marL="0" indent="0">
              <a:lnSpc>
                <a:spcPct val="120000"/>
              </a:lnSpc>
              <a:buNone/>
            </a:pPr>
            <a:endParaRPr lang="en-US" sz="900" dirty="0">
              <a:solidFill>
                <a:srgbClr val="111618"/>
              </a:solidFill>
              <a:effectLst/>
            </a:endParaRPr>
          </a:p>
          <a:p>
            <a:pPr marL="0" indent="0">
              <a:lnSpc>
                <a:spcPct val="120000"/>
              </a:lnSpc>
              <a:buNone/>
            </a:pPr>
            <a:r>
              <a:rPr lang="en-CA" sz="2000" b="1" u="sng" dirty="0">
                <a:solidFill>
                  <a:srgbClr val="111618"/>
                </a:solidFill>
                <a:effectLst/>
              </a:rPr>
              <a:t>Therapist moves into:</a:t>
            </a:r>
            <a:endParaRPr lang="en-US" sz="2000" dirty="0">
              <a:solidFill>
                <a:srgbClr val="111618"/>
              </a:solidFill>
              <a:effectLst/>
            </a:endParaRPr>
          </a:p>
          <a:p>
            <a:pPr>
              <a:lnSpc>
                <a:spcPct val="120000"/>
              </a:lnSpc>
              <a:buClr>
                <a:schemeClr val="accent1"/>
              </a:buClr>
              <a:buFont typeface="Wingdings" pitchFamily="2" charset="2"/>
              <a:buChar char="§"/>
            </a:pPr>
            <a:r>
              <a:rPr lang="en-CA" sz="2000" dirty="0" smtClean="0">
                <a:solidFill>
                  <a:srgbClr val="111618"/>
                </a:solidFill>
                <a:effectLst/>
              </a:rPr>
              <a:t>Focusing </a:t>
            </a:r>
            <a:r>
              <a:rPr lang="en-CA" sz="2000" dirty="0">
                <a:solidFill>
                  <a:srgbClr val="111618"/>
                </a:solidFill>
                <a:effectLst/>
              </a:rPr>
              <a:t>in – reflecting </a:t>
            </a:r>
            <a:r>
              <a:rPr lang="en-CA" sz="2000" dirty="0" smtClean="0">
                <a:solidFill>
                  <a:srgbClr val="111618"/>
                </a:solidFill>
                <a:effectLst/>
              </a:rPr>
              <a:t>steps / responses </a:t>
            </a:r>
            <a:r>
              <a:rPr lang="en-CA" sz="2000" dirty="0">
                <a:solidFill>
                  <a:srgbClr val="111618"/>
                </a:solidFill>
                <a:effectLst/>
              </a:rPr>
              <a:t>in drama – the habitual pattern of disconnection.</a:t>
            </a:r>
            <a:endParaRPr lang="en-US" sz="2000" dirty="0">
              <a:solidFill>
                <a:srgbClr val="111618"/>
              </a:solidFill>
              <a:effectLst/>
            </a:endParaRPr>
          </a:p>
          <a:p>
            <a:pPr>
              <a:lnSpc>
                <a:spcPct val="120000"/>
              </a:lnSpc>
              <a:buClr>
                <a:schemeClr val="accent1"/>
              </a:buClr>
              <a:buFont typeface="Wingdings" pitchFamily="2" charset="2"/>
              <a:buChar char="§"/>
            </a:pPr>
            <a:r>
              <a:rPr lang="en-CA" sz="2000" dirty="0" smtClean="0">
                <a:solidFill>
                  <a:srgbClr val="111618"/>
                </a:solidFill>
                <a:effectLst/>
              </a:rPr>
              <a:t>Validating </a:t>
            </a:r>
            <a:r>
              <a:rPr lang="en-CA" sz="2000" dirty="0">
                <a:solidFill>
                  <a:srgbClr val="111618"/>
                </a:solidFill>
                <a:effectLst/>
              </a:rPr>
              <a:t>her pain from an attachment frame – his sense of alarm </a:t>
            </a:r>
            <a:r>
              <a:rPr lang="en-CA" sz="2000" dirty="0" smtClean="0">
                <a:solidFill>
                  <a:srgbClr val="111618"/>
                </a:solidFill>
                <a:effectLst/>
              </a:rPr>
              <a:t>(Ensure </a:t>
            </a:r>
            <a:r>
              <a:rPr lang="en-CA" sz="2000" dirty="0">
                <a:solidFill>
                  <a:srgbClr val="111618"/>
                </a:solidFill>
                <a:effectLst/>
              </a:rPr>
              <a:t>secure </a:t>
            </a:r>
            <a:r>
              <a:rPr lang="en-CA" sz="2000" dirty="0" smtClean="0">
                <a:solidFill>
                  <a:srgbClr val="111618"/>
                </a:solidFill>
                <a:effectLst/>
              </a:rPr>
              <a:t>base).</a:t>
            </a:r>
            <a:endParaRPr lang="en-US" sz="2000" dirty="0">
              <a:solidFill>
                <a:srgbClr val="111618"/>
              </a:solidFill>
              <a:effectLst/>
            </a:endParaRPr>
          </a:p>
          <a:p>
            <a:pPr>
              <a:lnSpc>
                <a:spcPct val="120000"/>
              </a:lnSpc>
              <a:buClr>
                <a:schemeClr val="accent1"/>
              </a:buClr>
              <a:buFont typeface="Wingdings" pitchFamily="2" charset="2"/>
              <a:buChar char="§"/>
            </a:pPr>
            <a:r>
              <a:rPr lang="en-CA" sz="2000" dirty="0" smtClean="0">
                <a:solidFill>
                  <a:srgbClr val="111618"/>
                </a:solidFill>
                <a:effectLst/>
              </a:rPr>
              <a:t>Reprocessing </a:t>
            </a:r>
            <a:r>
              <a:rPr lang="en-CA" sz="2000" dirty="0">
                <a:solidFill>
                  <a:srgbClr val="111618"/>
                </a:solidFill>
                <a:effectLst/>
              </a:rPr>
              <a:t>the elements in Larry’s emotional </a:t>
            </a:r>
            <a:r>
              <a:rPr lang="en-CA" sz="2000" dirty="0" smtClean="0">
                <a:solidFill>
                  <a:srgbClr val="111618"/>
                </a:solidFill>
                <a:effectLst/>
              </a:rPr>
              <a:t>response.</a:t>
            </a:r>
            <a:endParaRPr lang="en-US" sz="2000" dirty="0">
              <a:solidFill>
                <a:srgbClr val="111618"/>
              </a:solidFill>
              <a:effectLst/>
            </a:endParaRPr>
          </a:p>
          <a:p>
            <a:pPr>
              <a:lnSpc>
                <a:spcPct val="120000"/>
              </a:lnSpc>
              <a:buClr>
                <a:schemeClr val="accent1"/>
              </a:buClr>
              <a:buFont typeface="Wingdings" pitchFamily="2" charset="2"/>
              <a:buChar char="§"/>
            </a:pPr>
            <a:r>
              <a:rPr lang="en-CA" sz="2000" dirty="0" smtClean="0">
                <a:solidFill>
                  <a:srgbClr val="111618"/>
                </a:solidFill>
                <a:effectLst/>
              </a:rPr>
              <a:t>Finally </a:t>
            </a:r>
            <a:r>
              <a:rPr lang="en-CA" sz="2000" dirty="0">
                <a:solidFill>
                  <a:srgbClr val="111618"/>
                </a:solidFill>
                <a:effectLst/>
              </a:rPr>
              <a:t>creating an enactment with “new” emotions shaping new signals and scaffolding a new dance. </a:t>
            </a:r>
            <a:r>
              <a:rPr lang="en-CA" sz="2000" dirty="0" smtClean="0">
                <a:solidFill>
                  <a:srgbClr val="111618"/>
                </a:solidFill>
                <a:effectLst/>
              </a:rPr>
              <a:t>Reflecting / consolidating </a:t>
            </a:r>
            <a:r>
              <a:rPr lang="en-CA" sz="2000" dirty="0">
                <a:solidFill>
                  <a:srgbClr val="111618"/>
                </a:solidFill>
                <a:effectLst/>
              </a:rPr>
              <a:t>this new dance. </a:t>
            </a:r>
            <a:endParaRPr lang="en-US" sz="2000" dirty="0">
              <a:solidFill>
                <a:srgbClr val="111618"/>
              </a:solidFill>
              <a:effectLst/>
            </a:endParaRPr>
          </a:p>
          <a:p>
            <a:pPr marL="0" indent="0">
              <a:lnSpc>
                <a:spcPct val="120000"/>
              </a:lnSpc>
              <a:buNone/>
            </a:pPr>
            <a:r>
              <a:rPr lang="en-CA" sz="2000" dirty="0">
                <a:solidFill>
                  <a:srgbClr val="111618"/>
                </a:solidFill>
                <a:effectLst/>
              </a:rPr>
              <a:t> </a:t>
            </a:r>
            <a:endParaRPr lang="en-US" sz="2000" dirty="0" smtClean="0">
              <a:solidFill>
                <a:srgbClr val="111618"/>
              </a:solidFill>
            </a:endParaRPr>
          </a:p>
          <a:p>
            <a:pPr marL="0" indent="0">
              <a:lnSpc>
                <a:spcPct val="120000"/>
              </a:lnSpc>
              <a:buNone/>
            </a:pPr>
            <a:r>
              <a:rPr lang="en-CA" sz="2000" dirty="0" smtClean="0">
                <a:solidFill>
                  <a:srgbClr val="111618"/>
                </a:solidFill>
                <a:effectLst/>
              </a:rPr>
              <a:t>Reprocessing </a:t>
            </a:r>
            <a:r>
              <a:rPr lang="en-CA" sz="2000" dirty="0">
                <a:solidFill>
                  <a:srgbClr val="111618"/>
                </a:solidFill>
                <a:effectLst/>
              </a:rPr>
              <a:t>Larry’s emotion involves reshaping his awareness and formulation of the Trigger, Initial perception, Body response, Meaning of experience and how these all create the action – his communication with his wife. </a:t>
            </a:r>
            <a:endParaRPr lang="en-US" sz="2000" dirty="0">
              <a:solidFill>
                <a:srgbClr val="111618"/>
              </a:solidFill>
              <a:effectLst/>
            </a:endParaRPr>
          </a:p>
          <a:p>
            <a:pPr marL="0" indent="0">
              <a:lnSpc>
                <a:spcPct val="120000"/>
              </a:lnSpc>
              <a:buNone/>
            </a:pPr>
            <a:endParaRPr lang="en-US" sz="2000" dirty="0">
              <a:solidFill>
                <a:srgbClr val="111618"/>
              </a:solidFill>
            </a:endParaRPr>
          </a:p>
          <a:p>
            <a:pPr>
              <a:lnSpc>
                <a:spcPct val="120000"/>
              </a:lnSpc>
            </a:pPr>
            <a:endParaRPr lang="en-US" sz="2000" dirty="0">
              <a:solidFill>
                <a:srgbClr val="111618"/>
              </a:solidFill>
            </a:endParaRPr>
          </a:p>
        </p:txBody>
      </p:sp>
      <p:sp>
        <p:nvSpPr>
          <p:cNvPr id="5" name="Footer Placeholder 4"/>
          <p:cNvSpPr>
            <a:spLocks noGrp="1"/>
          </p:cNvSpPr>
          <p:nvPr>
            <p:ph type="ftr" sz="quarter" idx="11"/>
          </p:nvPr>
        </p:nvSpPr>
        <p:spPr/>
        <p:txBody>
          <a:bodyPr/>
          <a:lstStyle/>
          <a:p>
            <a:r>
              <a:rPr lang="en-US" smtClean="0"/>
              <a:t>www.drsuejohnson.com</a:t>
            </a:r>
            <a:endParaRPr lang="en-US"/>
          </a:p>
        </p:txBody>
      </p:sp>
      <p:sp>
        <p:nvSpPr>
          <p:cNvPr id="4" name="Slide Number Placeholder 3"/>
          <p:cNvSpPr>
            <a:spLocks noGrp="1"/>
          </p:cNvSpPr>
          <p:nvPr>
            <p:ph type="sldNum" sz="quarter" idx="12"/>
          </p:nvPr>
        </p:nvSpPr>
        <p:spPr/>
        <p:txBody>
          <a:bodyPr>
            <a:normAutofit lnSpcReduction="10000"/>
          </a:bodyPr>
          <a:lstStyle/>
          <a:p>
            <a:pPr>
              <a:defRPr/>
            </a:pPr>
            <a:fld id="{528DC609-485B-40FE-BCCC-2915A659B95F}" type="slidenum">
              <a:rPr lang="en-US" smtClean="0"/>
              <a:pPr>
                <a:defRPr/>
              </a:pPr>
              <a:t>9</a:t>
            </a:fld>
            <a:endParaRPr lang="en-US"/>
          </a:p>
        </p:txBody>
      </p:sp>
    </p:spTree>
    <p:extLst>
      <p:ext uri="{BB962C8B-B14F-4D97-AF65-F5344CB8AC3E}">
        <p14:creationId xmlns:p14="http://schemas.microsoft.com/office/powerpoint/2010/main" val="4398758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 Id="rId3" Type="http://schemas.openxmlformats.org/officeDocument/2006/relationships/image" Target="../media/image3.jpeg"/></Relationships>
</file>

<file path=ppt/theme/theme1.xml><?xml version="1.0" encoding="utf-8"?>
<a:theme xmlns:a="http://schemas.openxmlformats.org/drawingml/2006/main" name="Capital">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Precedent">
      <a:majorFont>
        <a:latin typeface="Perpetua Titling MT"/>
        <a:ea typeface=""/>
        <a:cs typeface=""/>
        <a:font script="Jpan" typeface="ＭＳ Ｐ明朝"/>
        <a:font script="Hans" typeface="宋体"/>
        <a:font script="Hant" typeface="新細明體"/>
      </a:majorFont>
      <a:minorFont>
        <a:latin typeface="Calisto MT"/>
        <a:ea typeface=""/>
        <a:cs typeface=""/>
        <a:font script="Jpan" typeface="ＭＳ Ｐ明朝"/>
        <a:font script="Hans" typeface="宋体"/>
        <a:font script="Hant" typeface="新細明體"/>
      </a:minorFont>
    </a:fontScheme>
    <a:fmtScheme name="Capital">
      <a:fillStyleLst>
        <a:solidFill>
          <a:schemeClr val="phClr"/>
        </a:solidFill>
        <a:blipFill rotWithShape="1">
          <a:blip xmlns:r="http://schemas.openxmlformats.org/officeDocument/2006/relationships" r:embed="rId1">
            <a:duotone>
              <a:schemeClr val="phClr">
                <a:satMod val="150000"/>
                <a:lumMod val="50000"/>
              </a:schemeClr>
              <a:schemeClr val="phClr">
                <a:satMod val="300000"/>
                <a:lumMod val="125000"/>
              </a:schemeClr>
            </a:duotone>
          </a:blip>
          <a:tile tx="0" ty="0" sx="100000" sy="100000" flip="none" algn="tl"/>
        </a:blipFill>
        <a:blipFill rotWithShape="1">
          <a:blip xmlns:r="http://schemas.openxmlformats.org/officeDocument/2006/relationships" r:embed="rId2">
            <a:duotone>
              <a:schemeClr val="phClr">
                <a:satMod val="135000"/>
                <a:lumMod val="80000"/>
              </a:schemeClr>
              <a:schemeClr val="phClr">
                <a:satMod val="250000"/>
                <a:lumMod val="150000"/>
              </a:schemeClr>
            </a:duotone>
          </a:blip>
          <a:stretch/>
        </a:blip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44450" cap="flat" cmpd="sng" algn="ctr">
          <a:solidFill>
            <a:schemeClr val="phClr">
              <a:shade val="85000"/>
            </a:schemeClr>
          </a:solidFill>
          <a:prstDash val="solid"/>
        </a:ln>
      </a:lnStyleLst>
      <a:effectStyleLst>
        <a:effectStyle>
          <a:effectLst/>
        </a:effectStyle>
        <a:effectStyle>
          <a:effectLst>
            <a:outerShdw blurRad="63500" sx="101000" sy="101000" algn="ctr" rotWithShape="0">
              <a:srgbClr val="000000">
                <a:alpha val="40000"/>
              </a:srgbClr>
            </a:outerShdw>
          </a:effectLst>
          <a:scene3d>
            <a:camera prst="perspectiveFront" fov="3000000"/>
            <a:lightRig rig="threePt" dir="tl"/>
          </a:scene3d>
          <a:sp3d>
            <a:bevelT w="0" h="0"/>
          </a:sp3d>
        </a:effectStyle>
        <a:effectStyle>
          <a:effectLst>
            <a:innerShdw blurRad="190500">
              <a:srgbClr val="000000">
                <a:alpha val="50000"/>
              </a:srgbClr>
            </a:innerShdw>
          </a:effectLst>
          <a:scene3d>
            <a:camera prst="perspectiveFront" fov="4800000"/>
            <a:lightRig rig="twoPt" dir="t">
              <a:rot lat="0" lon="0" rev="48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3">
            <a:duotone>
              <a:schemeClr val="phClr">
                <a:satMod val="150000"/>
                <a:lumMod val="50000"/>
              </a:schemeClr>
              <a:schemeClr val="phClr">
                <a:satMod val="400000"/>
                <a:lumMod val="16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Capital.thmx</Template>
  <TotalTime>84</TotalTime>
  <Words>1659</Words>
  <Application>Microsoft Macintosh PowerPoint</Application>
  <PresentationFormat>On-screen Show (4:3)</PresentationFormat>
  <Paragraphs>202</Paragraphs>
  <Slides>17</Slides>
  <Notes>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Capital</vt:lpstr>
      <vt:lpstr>Exiting negative cycles: shaping a secure base</vt:lpstr>
      <vt:lpstr>Empathic Responsiveness is the Essence of Emotionally Focused Therapy </vt:lpstr>
      <vt:lpstr>Emotionally Focused Couples Therapy</vt:lpstr>
      <vt:lpstr>The 5 Basic Moves of EFT</vt:lpstr>
      <vt:lpstr>The Problem:</vt:lpstr>
      <vt:lpstr>Intimate Partner Abuse </vt:lpstr>
      <vt:lpstr>PowerPoint Presentation</vt:lpstr>
      <vt:lpstr>Unfolding “HOT” Pivotal Moments in  Couple Interactions</vt:lpstr>
      <vt:lpstr>PowerPoint Presentation</vt:lpstr>
      <vt:lpstr>Interventions in EFT</vt:lpstr>
      <vt:lpstr>PowerPoint Presentation</vt:lpstr>
      <vt:lpstr>When love hurts: EFT with highly escalated couples  </vt:lpstr>
      <vt:lpstr>Interventions for escalating couples:  </vt:lpstr>
      <vt:lpstr>Interventions for escalating couples:  </vt:lpstr>
      <vt:lpstr>PowerPoint Presentation</vt:lpstr>
      <vt:lpstr>ATTACHMENT INJURY</vt:lpstr>
      <vt:lpstr>RESOLUTION OF ATTACHMENT INJURIES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Exiting negative cycles: shaping secure base</dc:title>
  <dc:creator>emily macfarlane</dc:creator>
  <cp:lastModifiedBy>emily macfarlane</cp:lastModifiedBy>
  <cp:revision>4</cp:revision>
  <dcterms:created xsi:type="dcterms:W3CDTF">2015-03-27T14:34:48Z</dcterms:created>
  <dcterms:modified xsi:type="dcterms:W3CDTF">2015-03-27T15:59:16Z</dcterms:modified>
</cp:coreProperties>
</file>