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4.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92" r:id="rId2"/>
    <p:sldMasterId id="2147483707" r:id="rId3"/>
    <p:sldMasterId id="2147483734" r:id="rId4"/>
    <p:sldMasterId id="2147483748" r:id="rId5"/>
    <p:sldMasterId id="2147483763" r:id="rId6"/>
    <p:sldMasterId id="2147483794" r:id="rId7"/>
    <p:sldMasterId id="2147483812" r:id="rId8"/>
  </p:sldMasterIdLst>
  <p:notesMasterIdLst>
    <p:notesMasterId r:id="rId100"/>
  </p:notesMasterIdLst>
  <p:sldIdLst>
    <p:sldId id="575" r:id="rId9"/>
    <p:sldId id="704" r:id="rId10"/>
    <p:sldId id="929" r:id="rId11"/>
    <p:sldId id="791" r:id="rId12"/>
    <p:sldId id="792" r:id="rId13"/>
    <p:sldId id="922" r:id="rId14"/>
    <p:sldId id="793" r:id="rId15"/>
    <p:sldId id="794" r:id="rId16"/>
    <p:sldId id="764" r:id="rId17"/>
    <p:sldId id="760" r:id="rId18"/>
    <p:sldId id="765" r:id="rId19"/>
    <p:sldId id="759" r:id="rId20"/>
    <p:sldId id="766" r:id="rId21"/>
    <p:sldId id="773" r:id="rId22"/>
    <p:sldId id="705" r:id="rId23"/>
    <p:sldId id="608" r:id="rId24"/>
    <p:sldId id="638" r:id="rId25"/>
    <p:sldId id="639" r:id="rId26"/>
    <p:sldId id="750" r:id="rId27"/>
    <p:sldId id="751" r:id="rId28"/>
    <p:sldId id="593" r:id="rId29"/>
    <p:sldId id="803" r:id="rId30"/>
    <p:sldId id="626" r:id="rId31"/>
    <p:sldId id="627" r:id="rId32"/>
    <p:sldId id="628" r:id="rId33"/>
    <p:sldId id="630" r:id="rId34"/>
    <p:sldId id="743" r:id="rId35"/>
    <p:sldId id="631" r:id="rId36"/>
    <p:sldId id="926" r:id="rId37"/>
    <p:sldId id="633" r:id="rId38"/>
    <p:sldId id="754" r:id="rId39"/>
    <p:sldId id="673" r:id="rId40"/>
    <p:sldId id="674" r:id="rId41"/>
    <p:sldId id="675" r:id="rId42"/>
    <p:sldId id="677" r:id="rId43"/>
    <p:sldId id="956" r:id="rId44"/>
    <p:sldId id="959" r:id="rId45"/>
    <p:sldId id="957" r:id="rId46"/>
    <p:sldId id="958" r:id="rId47"/>
    <p:sldId id="927" r:id="rId48"/>
    <p:sldId id="923" r:id="rId49"/>
    <p:sldId id="924" r:id="rId50"/>
    <p:sldId id="756" r:id="rId51"/>
    <p:sldId id="767" r:id="rId52"/>
    <p:sldId id="771" r:id="rId53"/>
    <p:sldId id="772" r:id="rId54"/>
    <p:sldId id="777" r:id="rId55"/>
    <p:sldId id="612" r:id="rId56"/>
    <p:sldId id="781" r:id="rId57"/>
    <p:sldId id="833" r:id="rId58"/>
    <p:sldId id="834" r:id="rId59"/>
    <p:sldId id="838" r:id="rId60"/>
    <p:sldId id="783" r:id="rId61"/>
    <p:sldId id="842" r:id="rId62"/>
    <p:sldId id="784" r:id="rId63"/>
    <p:sldId id="785" r:id="rId64"/>
    <p:sldId id="846" r:id="rId65"/>
    <p:sldId id="925" r:id="rId66"/>
    <p:sldId id="591" r:id="rId67"/>
    <p:sldId id="852" r:id="rId68"/>
    <p:sldId id="853" r:id="rId69"/>
    <p:sldId id="854" r:id="rId70"/>
    <p:sldId id="863" r:id="rId71"/>
    <p:sldId id="862" r:id="rId72"/>
    <p:sldId id="864" r:id="rId73"/>
    <p:sldId id="865" r:id="rId74"/>
    <p:sldId id="887" r:id="rId75"/>
    <p:sldId id="888" r:id="rId76"/>
    <p:sldId id="889" r:id="rId77"/>
    <p:sldId id="883" r:id="rId78"/>
    <p:sldId id="884" r:id="rId79"/>
    <p:sldId id="897" r:id="rId80"/>
    <p:sldId id="898" r:id="rId81"/>
    <p:sldId id="899" r:id="rId82"/>
    <p:sldId id="900" r:id="rId83"/>
    <p:sldId id="901" r:id="rId84"/>
    <p:sldId id="902" r:id="rId85"/>
    <p:sldId id="903" r:id="rId86"/>
    <p:sldId id="904" r:id="rId87"/>
    <p:sldId id="905" r:id="rId88"/>
    <p:sldId id="906" r:id="rId89"/>
    <p:sldId id="937" r:id="rId90"/>
    <p:sldId id="946" r:id="rId91"/>
    <p:sldId id="947" r:id="rId92"/>
    <p:sldId id="950" r:id="rId93"/>
    <p:sldId id="951" r:id="rId94"/>
    <p:sldId id="952" r:id="rId95"/>
    <p:sldId id="953" r:id="rId96"/>
    <p:sldId id="954" r:id="rId97"/>
    <p:sldId id="955" r:id="rId98"/>
    <p:sldId id="960" r:id="rId9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ill Sans Ultra Bold" pitchFamily="34" charset="0"/>
        <a:ea typeface="+mn-ea"/>
        <a:cs typeface="Arial" pitchFamily="34" charset="0"/>
      </a:defRPr>
    </a:lvl1pPr>
    <a:lvl2pPr marL="457200" algn="l" rtl="0" fontAlgn="base">
      <a:spcBef>
        <a:spcPct val="0"/>
      </a:spcBef>
      <a:spcAft>
        <a:spcPct val="0"/>
      </a:spcAft>
      <a:defRPr kern="1200">
        <a:solidFill>
          <a:schemeClr val="tx1"/>
        </a:solidFill>
        <a:latin typeface="Gill Sans Ultra Bold" pitchFamily="34" charset="0"/>
        <a:ea typeface="+mn-ea"/>
        <a:cs typeface="Arial" pitchFamily="34" charset="0"/>
      </a:defRPr>
    </a:lvl2pPr>
    <a:lvl3pPr marL="914400" algn="l" rtl="0" fontAlgn="base">
      <a:spcBef>
        <a:spcPct val="0"/>
      </a:spcBef>
      <a:spcAft>
        <a:spcPct val="0"/>
      </a:spcAft>
      <a:defRPr kern="1200">
        <a:solidFill>
          <a:schemeClr val="tx1"/>
        </a:solidFill>
        <a:latin typeface="Gill Sans Ultra Bold" pitchFamily="34" charset="0"/>
        <a:ea typeface="+mn-ea"/>
        <a:cs typeface="Arial" pitchFamily="34" charset="0"/>
      </a:defRPr>
    </a:lvl3pPr>
    <a:lvl4pPr marL="1371600" algn="l" rtl="0" fontAlgn="base">
      <a:spcBef>
        <a:spcPct val="0"/>
      </a:spcBef>
      <a:spcAft>
        <a:spcPct val="0"/>
      </a:spcAft>
      <a:defRPr kern="1200">
        <a:solidFill>
          <a:schemeClr val="tx1"/>
        </a:solidFill>
        <a:latin typeface="Gill Sans Ultra Bold" pitchFamily="34" charset="0"/>
        <a:ea typeface="+mn-ea"/>
        <a:cs typeface="Arial" pitchFamily="34" charset="0"/>
      </a:defRPr>
    </a:lvl4pPr>
    <a:lvl5pPr marL="1828800" algn="l" rtl="0" fontAlgn="base">
      <a:spcBef>
        <a:spcPct val="0"/>
      </a:spcBef>
      <a:spcAft>
        <a:spcPct val="0"/>
      </a:spcAft>
      <a:defRPr kern="1200">
        <a:solidFill>
          <a:schemeClr val="tx1"/>
        </a:solidFill>
        <a:latin typeface="Gill Sans Ultra Bold" pitchFamily="34" charset="0"/>
        <a:ea typeface="+mn-ea"/>
        <a:cs typeface="Arial" pitchFamily="34" charset="0"/>
      </a:defRPr>
    </a:lvl5pPr>
    <a:lvl6pPr marL="2286000" algn="l" defTabSz="914400" rtl="0" eaLnBrk="1" latinLnBrk="0" hangingPunct="1">
      <a:defRPr kern="1200">
        <a:solidFill>
          <a:schemeClr val="tx1"/>
        </a:solidFill>
        <a:latin typeface="Gill Sans Ultra Bold" pitchFamily="34" charset="0"/>
        <a:ea typeface="+mn-ea"/>
        <a:cs typeface="Arial" pitchFamily="34" charset="0"/>
      </a:defRPr>
    </a:lvl6pPr>
    <a:lvl7pPr marL="2743200" algn="l" defTabSz="914400" rtl="0" eaLnBrk="1" latinLnBrk="0" hangingPunct="1">
      <a:defRPr kern="1200">
        <a:solidFill>
          <a:schemeClr val="tx1"/>
        </a:solidFill>
        <a:latin typeface="Gill Sans Ultra Bold" pitchFamily="34" charset="0"/>
        <a:ea typeface="+mn-ea"/>
        <a:cs typeface="Arial" pitchFamily="34" charset="0"/>
      </a:defRPr>
    </a:lvl7pPr>
    <a:lvl8pPr marL="3200400" algn="l" defTabSz="914400" rtl="0" eaLnBrk="1" latinLnBrk="0" hangingPunct="1">
      <a:defRPr kern="1200">
        <a:solidFill>
          <a:schemeClr val="tx1"/>
        </a:solidFill>
        <a:latin typeface="Gill Sans Ultra Bold" pitchFamily="34" charset="0"/>
        <a:ea typeface="+mn-ea"/>
        <a:cs typeface="Arial" pitchFamily="34" charset="0"/>
      </a:defRPr>
    </a:lvl8pPr>
    <a:lvl9pPr marL="3657600" algn="l" defTabSz="914400" rtl="0" eaLnBrk="1" latinLnBrk="0" hangingPunct="1">
      <a:defRPr kern="1200">
        <a:solidFill>
          <a:schemeClr val="tx1"/>
        </a:solidFill>
        <a:latin typeface="Gill Sans Ultra Bold"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18DB"/>
    <a:srgbClr val="D71EE4"/>
    <a:srgbClr val="D2EFFE"/>
    <a:srgbClr val="CCFFFF"/>
    <a:srgbClr val="CCECFF"/>
    <a:srgbClr val="9999FF"/>
    <a:srgbClr val="FF0000"/>
    <a:srgbClr val="CC0000"/>
    <a:srgbClr val="660066"/>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92" autoAdjust="0"/>
    <p:restoredTop sz="85289" autoAdjust="0"/>
  </p:normalViewPr>
  <p:slideViewPr>
    <p:cSldViewPr>
      <p:cViewPr>
        <p:scale>
          <a:sx n="100" d="100"/>
          <a:sy n="100" d="100"/>
        </p:scale>
        <p:origin x="-1320" y="4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454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00" Type="http://schemas.openxmlformats.org/officeDocument/2006/relationships/notesMaster" Target="notesMasters/notesMaster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Steve:Dropbox:ACT:ACT%20materials%20for%20distribution:ACT%20RC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teve:Dropbox:ACT:ACBS:EvoS%20SIG:PROSOCIAL%20applications:Ebola%20Statistics_11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smtClean="0"/>
              <a:t>ACT </a:t>
            </a:r>
            <a:r>
              <a:rPr lang="en-US" sz="2400" dirty="0"/>
              <a:t>RCTs</a:t>
            </a:r>
          </a:p>
        </c:rich>
      </c:tx>
      <c:layout/>
      <c:overlay val="0"/>
    </c:title>
    <c:autoTitleDeleted val="0"/>
    <c:plotArea>
      <c:layout/>
      <c:lineChart>
        <c:grouping val="standard"/>
        <c:varyColors val="0"/>
        <c:ser>
          <c:idx val="0"/>
          <c:order val="0"/>
          <c:tx>
            <c:v>Cummulative ACT RCTs</c:v>
          </c:tx>
          <c:spPr>
            <a:ln w="50800">
              <a:solidFill>
                <a:srgbClr val="FF0000"/>
              </a:solidFill>
            </a:ln>
          </c:spPr>
          <c:marker>
            <c:symbol val="none"/>
          </c:marker>
          <c:dPt>
            <c:idx val="17"/>
            <c:bubble3D val="0"/>
          </c:dPt>
          <c:cat>
            <c:numRef>
              <c:f>Sheet1!$B$6:$B$35</c:f>
              <c:numCache>
                <c:formatCode>General</c:formatCode>
                <c:ptCount val="30"/>
                <c:pt idx="0">
                  <c:v>1985.0</c:v>
                </c:pt>
                <c:pt idx="1">
                  <c:v>1986.0</c:v>
                </c:pt>
                <c:pt idx="2">
                  <c:v>1987.0</c:v>
                </c:pt>
                <c:pt idx="3">
                  <c:v>1988.0</c:v>
                </c:pt>
                <c:pt idx="4">
                  <c:v>1989.0</c:v>
                </c:pt>
                <c:pt idx="5">
                  <c:v>1990.0</c:v>
                </c:pt>
                <c:pt idx="6">
                  <c:v>1991.0</c:v>
                </c:pt>
                <c:pt idx="7">
                  <c:v>1992.0</c:v>
                </c:pt>
                <c:pt idx="8">
                  <c:v>1993.0</c:v>
                </c:pt>
                <c:pt idx="9">
                  <c:v>1994.0</c:v>
                </c:pt>
                <c:pt idx="10">
                  <c:v>1995.0</c:v>
                </c:pt>
                <c:pt idx="11">
                  <c:v>1996.0</c:v>
                </c:pt>
                <c:pt idx="12">
                  <c:v>1997.0</c:v>
                </c:pt>
                <c:pt idx="13">
                  <c:v>1998.0</c:v>
                </c:pt>
                <c:pt idx="14">
                  <c:v>1999.0</c:v>
                </c:pt>
                <c:pt idx="15">
                  <c:v>2000.0</c:v>
                </c:pt>
                <c:pt idx="16">
                  <c:v>2001.0</c:v>
                </c:pt>
                <c:pt idx="17">
                  <c:v>2002.0</c:v>
                </c:pt>
                <c:pt idx="18">
                  <c:v>2003.0</c:v>
                </c:pt>
                <c:pt idx="19">
                  <c:v>2004.0</c:v>
                </c:pt>
                <c:pt idx="20">
                  <c:v>2005.0</c:v>
                </c:pt>
                <c:pt idx="21">
                  <c:v>2006.0</c:v>
                </c:pt>
                <c:pt idx="22">
                  <c:v>2007.0</c:v>
                </c:pt>
                <c:pt idx="23">
                  <c:v>2008.0</c:v>
                </c:pt>
                <c:pt idx="24">
                  <c:v>2009.0</c:v>
                </c:pt>
                <c:pt idx="25">
                  <c:v>2010.0</c:v>
                </c:pt>
                <c:pt idx="26">
                  <c:v>2011.0</c:v>
                </c:pt>
                <c:pt idx="27">
                  <c:v>2012.0</c:v>
                </c:pt>
                <c:pt idx="28">
                  <c:v>2013.0</c:v>
                </c:pt>
                <c:pt idx="29">
                  <c:v>2014.0</c:v>
                </c:pt>
              </c:numCache>
            </c:numRef>
          </c:cat>
          <c:val>
            <c:numRef>
              <c:f>Sheet1!$C$6:$C$35</c:f>
              <c:numCache>
                <c:formatCode>General</c:formatCode>
                <c:ptCount val="30"/>
                <c:pt idx="0">
                  <c:v>0.0</c:v>
                </c:pt>
                <c:pt idx="1">
                  <c:v>1.0</c:v>
                </c:pt>
                <c:pt idx="2">
                  <c:v>1.0</c:v>
                </c:pt>
                <c:pt idx="3">
                  <c:v>1.0</c:v>
                </c:pt>
                <c:pt idx="4">
                  <c:v>2.0</c:v>
                </c:pt>
                <c:pt idx="5">
                  <c:v>2.0</c:v>
                </c:pt>
                <c:pt idx="6">
                  <c:v>2.0</c:v>
                </c:pt>
                <c:pt idx="7">
                  <c:v>2.0</c:v>
                </c:pt>
                <c:pt idx="8">
                  <c:v>2.0</c:v>
                </c:pt>
                <c:pt idx="9">
                  <c:v>2.0</c:v>
                </c:pt>
                <c:pt idx="10">
                  <c:v>2.0</c:v>
                </c:pt>
                <c:pt idx="11">
                  <c:v>2.0</c:v>
                </c:pt>
                <c:pt idx="12">
                  <c:v>2.0</c:v>
                </c:pt>
                <c:pt idx="13">
                  <c:v>2.0</c:v>
                </c:pt>
                <c:pt idx="14">
                  <c:v>2.0</c:v>
                </c:pt>
                <c:pt idx="15">
                  <c:v>3.0</c:v>
                </c:pt>
                <c:pt idx="16">
                  <c:v>3.0</c:v>
                </c:pt>
                <c:pt idx="17">
                  <c:v>4.0</c:v>
                </c:pt>
                <c:pt idx="18">
                  <c:v>5.0</c:v>
                </c:pt>
                <c:pt idx="19">
                  <c:v>9.0</c:v>
                </c:pt>
                <c:pt idx="20">
                  <c:v>9.0</c:v>
                </c:pt>
                <c:pt idx="21">
                  <c:v>13.0</c:v>
                </c:pt>
                <c:pt idx="22">
                  <c:v>19.0</c:v>
                </c:pt>
                <c:pt idx="23">
                  <c:v>24.0</c:v>
                </c:pt>
                <c:pt idx="24">
                  <c:v>28.0</c:v>
                </c:pt>
                <c:pt idx="25">
                  <c:v>36.0</c:v>
                </c:pt>
                <c:pt idx="26">
                  <c:v>49.0</c:v>
                </c:pt>
                <c:pt idx="27">
                  <c:v>61.0</c:v>
                </c:pt>
                <c:pt idx="28">
                  <c:v>83.0</c:v>
                </c:pt>
                <c:pt idx="29">
                  <c:v>109.0</c:v>
                </c:pt>
              </c:numCache>
            </c:numRef>
          </c:val>
          <c:smooth val="0"/>
        </c:ser>
        <c:dLbls>
          <c:showLegendKey val="0"/>
          <c:showVal val="0"/>
          <c:showCatName val="0"/>
          <c:showSerName val="0"/>
          <c:showPercent val="0"/>
          <c:showBubbleSize val="0"/>
        </c:dLbls>
        <c:marker val="1"/>
        <c:smooth val="0"/>
        <c:axId val="-2114547880"/>
        <c:axId val="-2114544840"/>
      </c:lineChart>
      <c:catAx>
        <c:axId val="-2114547880"/>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2114544840"/>
        <c:crosses val="autoZero"/>
        <c:auto val="1"/>
        <c:lblAlgn val="ctr"/>
        <c:lblOffset val="100"/>
        <c:noMultiLvlLbl val="0"/>
      </c:catAx>
      <c:valAx>
        <c:axId val="-2114544840"/>
        <c:scaling>
          <c:orientation val="minMax"/>
        </c:scaling>
        <c:delete val="0"/>
        <c:axPos val="l"/>
        <c:majorGridlines/>
        <c:numFmt formatCode="General" sourceLinked="1"/>
        <c:majorTickMark val="out"/>
        <c:minorTickMark val="none"/>
        <c:tickLblPos val="nextTo"/>
        <c:crossAx val="-211454788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4000" dirty="0" smtClean="0"/>
              <a:t>Eight</a:t>
            </a:r>
            <a:r>
              <a:rPr lang="en-US" sz="4000" baseline="0" dirty="0" smtClean="0"/>
              <a:t> Worst Districts Last Summer</a:t>
            </a:r>
            <a:endParaRPr lang="en-US" sz="4000" dirty="0"/>
          </a:p>
        </c:rich>
      </c:tx>
      <c:layout/>
      <c:overlay val="0"/>
      <c:spPr>
        <a:noFill/>
        <a:ln>
          <a:noFill/>
        </a:ln>
        <a:effectLst/>
      </c:spPr>
    </c:title>
    <c:autoTitleDeleted val="0"/>
    <c:plotArea>
      <c:layout/>
      <c:lineChart>
        <c:grouping val="standard"/>
        <c:varyColors val="0"/>
        <c:ser>
          <c:idx val="0"/>
          <c:order val="0"/>
          <c:tx>
            <c:strRef>
              <c:f>'Ebola Monitoring'!$A$2</c:f>
              <c:strCache>
                <c:ptCount val="1"/>
                <c:pt idx="0">
                  <c:v>Kailahun</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Monitoring'!$B$2:$CF$2</c:f>
              <c:numCache>
                <c:formatCode>General</c:formatCode>
                <c:ptCount val="83"/>
                <c:pt idx="0">
                  <c:v>378.0</c:v>
                </c:pt>
                <c:pt idx="1">
                  <c:v>389.0</c:v>
                </c:pt>
                <c:pt idx="2">
                  <c:v>389.0</c:v>
                </c:pt>
                <c:pt idx="3">
                  <c:v>389.0</c:v>
                </c:pt>
                <c:pt idx="4">
                  <c:v>401.0</c:v>
                </c:pt>
                <c:pt idx="5">
                  <c:v>401.0</c:v>
                </c:pt>
                <c:pt idx="6">
                  <c:v>401.0</c:v>
                </c:pt>
                <c:pt idx="7">
                  <c:v>409.0</c:v>
                </c:pt>
                <c:pt idx="8">
                  <c:v>410.0</c:v>
                </c:pt>
                <c:pt idx="9">
                  <c:v>411.0</c:v>
                </c:pt>
                <c:pt idx="10">
                  <c:v>417.0</c:v>
                </c:pt>
                <c:pt idx="11">
                  <c:v>428.0</c:v>
                </c:pt>
                <c:pt idx="12">
                  <c:v>440.0</c:v>
                </c:pt>
                <c:pt idx="13">
                  <c:v>440.0</c:v>
                </c:pt>
                <c:pt idx="14">
                  <c:v>440.0</c:v>
                </c:pt>
                <c:pt idx="15">
                  <c:v>448.0</c:v>
                </c:pt>
                <c:pt idx="16">
                  <c:v>453.0</c:v>
                </c:pt>
                <c:pt idx="17">
                  <c:v>457.0</c:v>
                </c:pt>
                <c:pt idx="18">
                  <c:v>461.0</c:v>
                </c:pt>
                <c:pt idx="19">
                  <c:v>469.0</c:v>
                </c:pt>
                <c:pt idx="20">
                  <c:v>470.0</c:v>
                </c:pt>
                <c:pt idx="21">
                  <c:v>480.0</c:v>
                </c:pt>
                <c:pt idx="22">
                  <c:v>494.0</c:v>
                </c:pt>
                <c:pt idx="23">
                  <c:v>504.0</c:v>
                </c:pt>
                <c:pt idx="24">
                  <c:v>504.0</c:v>
                </c:pt>
                <c:pt idx="25">
                  <c:v>504.0</c:v>
                </c:pt>
                <c:pt idx="26">
                  <c:v>508.0</c:v>
                </c:pt>
                <c:pt idx="27">
                  <c:v>508.0</c:v>
                </c:pt>
                <c:pt idx="28">
                  <c:v>508.0</c:v>
                </c:pt>
                <c:pt idx="29">
                  <c:v>508.0</c:v>
                </c:pt>
                <c:pt idx="30">
                  <c:v>508.0</c:v>
                </c:pt>
                <c:pt idx="31">
                  <c:v>518.0</c:v>
                </c:pt>
                <c:pt idx="32">
                  <c:v>518.0</c:v>
                </c:pt>
                <c:pt idx="33">
                  <c:v>519.0</c:v>
                </c:pt>
                <c:pt idx="34">
                  <c:v>521.0</c:v>
                </c:pt>
                <c:pt idx="35">
                  <c:v>529.0</c:v>
                </c:pt>
                <c:pt idx="36">
                  <c:v>529.0</c:v>
                </c:pt>
                <c:pt idx="37">
                  <c:v>529.0</c:v>
                </c:pt>
                <c:pt idx="38">
                  <c:v>529.0</c:v>
                </c:pt>
                <c:pt idx="39">
                  <c:v>529.0</c:v>
                </c:pt>
                <c:pt idx="40">
                  <c:v>529.0</c:v>
                </c:pt>
                <c:pt idx="41">
                  <c:v>529.0</c:v>
                </c:pt>
                <c:pt idx="42">
                  <c:v>529.0</c:v>
                </c:pt>
                <c:pt idx="43">
                  <c:v>529.0</c:v>
                </c:pt>
                <c:pt idx="44">
                  <c:v>529.0</c:v>
                </c:pt>
                <c:pt idx="45">
                  <c:v>529.0</c:v>
                </c:pt>
                <c:pt idx="46">
                  <c:v>529.0</c:v>
                </c:pt>
                <c:pt idx="47">
                  <c:v>530.0</c:v>
                </c:pt>
                <c:pt idx="48">
                  <c:v>530.0</c:v>
                </c:pt>
                <c:pt idx="49">
                  <c:v>530.0</c:v>
                </c:pt>
                <c:pt idx="50">
                  <c:v>531.0</c:v>
                </c:pt>
                <c:pt idx="51">
                  <c:v>532.0</c:v>
                </c:pt>
                <c:pt idx="52">
                  <c:v>532.0</c:v>
                </c:pt>
                <c:pt idx="53">
                  <c:v>533.0</c:v>
                </c:pt>
                <c:pt idx="54">
                  <c:v>533.0</c:v>
                </c:pt>
                <c:pt idx="55">
                  <c:v>533.0</c:v>
                </c:pt>
                <c:pt idx="56">
                  <c:v>533.0</c:v>
                </c:pt>
                <c:pt idx="57">
                  <c:v>535.0</c:v>
                </c:pt>
                <c:pt idx="58">
                  <c:v>536.0</c:v>
                </c:pt>
                <c:pt idx="59">
                  <c:v>536.0</c:v>
                </c:pt>
                <c:pt idx="60">
                  <c:v>537.0</c:v>
                </c:pt>
                <c:pt idx="61">
                  <c:v>541.0</c:v>
                </c:pt>
                <c:pt idx="62">
                  <c:v>541.0</c:v>
                </c:pt>
                <c:pt idx="63">
                  <c:v>545.0</c:v>
                </c:pt>
                <c:pt idx="64">
                  <c:v>545.0</c:v>
                </c:pt>
                <c:pt idx="65">
                  <c:v>549.0</c:v>
                </c:pt>
                <c:pt idx="66">
                  <c:v>550.0</c:v>
                </c:pt>
                <c:pt idx="67">
                  <c:v>550.0</c:v>
                </c:pt>
                <c:pt idx="68">
                  <c:v>551.0</c:v>
                </c:pt>
                <c:pt idx="69">
                  <c:v>551.0</c:v>
                </c:pt>
                <c:pt idx="70">
                  <c:v>551.0</c:v>
                </c:pt>
                <c:pt idx="71">
                  <c:v>551.0</c:v>
                </c:pt>
                <c:pt idx="72">
                  <c:v>551.0</c:v>
                </c:pt>
                <c:pt idx="73">
                  <c:v>551.0</c:v>
                </c:pt>
                <c:pt idx="74">
                  <c:v>551.0</c:v>
                </c:pt>
                <c:pt idx="75">
                  <c:v>554.0</c:v>
                </c:pt>
                <c:pt idx="76">
                  <c:v>554.0</c:v>
                </c:pt>
                <c:pt idx="77">
                  <c:v>555.0</c:v>
                </c:pt>
                <c:pt idx="78">
                  <c:v>555.0</c:v>
                </c:pt>
                <c:pt idx="79">
                  <c:v>555.0</c:v>
                </c:pt>
                <c:pt idx="80">
                  <c:v>555.0</c:v>
                </c:pt>
                <c:pt idx="81">
                  <c:v>557.0</c:v>
                </c:pt>
                <c:pt idx="82">
                  <c:v>558.0</c:v>
                </c:pt>
              </c:numCache>
            </c:numRef>
          </c:val>
          <c:smooth val="0"/>
        </c:ser>
        <c:ser>
          <c:idx val="1"/>
          <c:order val="1"/>
          <c:tx>
            <c:strRef>
              <c:f>'Ebola Monitoring'!$A$3</c:f>
              <c:strCache>
                <c:ptCount val="1"/>
                <c:pt idx="0">
                  <c:v>Kenema</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Monitoring'!$B$3:$CF$3</c:f>
              <c:numCache>
                <c:formatCode>General</c:formatCode>
                <c:ptCount val="83"/>
                <c:pt idx="0">
                  <c:v>259.0</c:v>
                </c:pt>
                <c:pt idx="1">
                  <c:v>261.0</c:v>
                </c:pt>
                <c:pt idx="2">
                  <c:v>270.0</c:v>
                </c:pt>
                <c:pt idx="3">
                  <c:v>273.0</c:v>
                </c:pt>
                <c:pt idx="4">
                  <c:v>277.0</c:v>
                </c:pt>
                <c:pt idx="5">
                  <c:v>280.0</c:v>
                </c:pt>
                <c:pt idx="6">
                  <c:v>280.0</c:v>
                </c:pt>
                <c:pt idx="7">
                  <c:v>285.0</c:v>
                </c:pt>
                <c:pt idx="8">
                  <c:v>290.0</c:v>
                </c:pt>
                <c:pt idx="9">
                  <c:v>290.0</c:v>
                </c:pt>
                <c:pt idx="10">
                  <c:v>303.0</c:v>
                </c:pt>
                <c:pt idx="11">
                  <c:v>308.0</c:v>
                </c:pt>
                <c:pt idx="12">
                  <c:v>320.0</c:v>
                </c:pt>
                <c:pt idx="13">
                  <c:v>326.0</c:v>
                </c:pt>
                <c:pt idx="14">
                  <c:v>328.0</c:v>
                </c:pt>
                <c:pt idx="15">
                  <c:v>332.0</c:v>
                </c:pt>
                <c:pt idx="16">
                  <c:v>336.0</c:v>
                </c:pt>
                <c:pt idx="17">
                  <c:v>339.0</c:v>
                </c:pt>
                <c:pt idx="18">
                  <c:v>350.0</c:v>
                </c:pt>
                <c:pt idx="19">
                  <c:v>356.0</c:v>
                </c:pt>
                <c:pt idx="20">
                  <c:v>356.0</c:v>
                </c:pt>
                <c:pt idx="21">
                  <c:v>369.0</c:v>
                </c:pt>
                <c:pt idx="22">
                  <c:v>371.0</c:v>
                </c:pt>
                <c:pt idx="23">
                  <c:v>372.0</c:v>
                </c:pt>
                <c:pt idx="24">
                  <c:v>378.0</c:v>
                </c:pt>
                <c:pt idx="25">
                  <c:v>384.0</c:v>
                </c:pt>
                <c:pt idx="26">
                  <c:v>387.0</c:v>
                </c:pt>
                <c:pt idx="27">
                  <c:v>394.0</c:v>
                </c:pt>
                <c:pt idx="28">
                  <c:v>395.0</c:v>
                </c:pt>
                <c:pt idx="29">
                  <c:v>396.0</c:v>
                </c:pt>
                <c:pt idx="30">
                  <c:v>397.0</c:v>
                </c:pt>
                <c:pt idx="31">
                  <c:v>398.0</c:v>
                </c:pt>
                <c:pt idx="32">
                  <c:v>408.0</c:v>
                </c:pt>
                <c:pt idx="33">
                  <c:v>409.0</c:v>
                </c:pt>
                <c:pt idx="34">
                  <c:v>410.0</c:v>
                </c:pt>
                <c:pt idx="35">
                  <c:v>412.0</c:v>
                </c:pt>
                <c:pt idx="36">
                  <c:v>412.0</c:v>
                </c:pt>
                <c:pt idx="37">
                  <c:v>413.0</c:v>
                </c:pt>
                <c:pt idx="38">
                  <c:v>414.0</c:v>
                </c:pt>
                <c:pt idx="39">
                  <c:v>414.0</c:v>
                </c:pt>
                <c:pt idx="40">
                  <c:v>417.0</c:v>
                </c:pt>
                <c:pt idx="41">
                  <c:v>417.0</c:v>
                </c:pt>
                <c:pt idx="42">
                  <c:v>422.0</c:v>
                </c:pt>
                <c:pt idx="43">
                  <c:v>423.0</c:v>
                </c:pt>
                <c:pt idx="44">
                  <c:v>426.0</c:v>
                </c:pt>
                <c:pt idx="45">
                  <c:v>427.0</c:v>
                </c:pt>
                <c:pt idx="46">
                  <c:v>428.0</c:v>
                </c:pt>
                <c:pt idx="47">
                  <c:v>429.0</c:v>
                </c:pt>
                <c:pt idx="48">
                  <c:v>431.0</c:v>
                </c:pt>
                <c:pt idx="49">
                  <c:v>431.0</c:v>
                </c:pt>
                <c:pt idx="50">
                  <c:v>431.0</c:v>
                </c:pt>
                <c:pt idx="51">
                  <c:v>431.0</c:v>
                </c:pt>
                <c:pt idx="52">
                  <c:v>431.0</c:v>
                </c:pt>
                <c:pt idx="53">
                  <c:v>431.0</c:v>
                </c:pt>
                <c:pt idx="54">
                  <c:v>431.0</c:v>
                </c:pt>
                <c:pt idx="55">
                  <c:v>433.0</c:v>
                </c:pt>
                <c:pt idx="56">
                  <c:v>434.0</c:v>
                </c:pt>
                <c:pt idx="57">
                  <c:v>444.0</c:v>
                </c:pt>
                <c:pt idx="58">
                  <c:v>451.0</c:v>
                </c:pt>
                <c:pt idx="59">
                  <c:v>458.0</c:v>
                </c:pt>
                <c:pt idx="60">
                  <c:v>459.0</c:v>
                </c:pt>
                <c:pt idx="61">
                  <c:v>459.0</c:v>
                </c:pt>
                <c:pt idx="62">
                  <c:v>463.0</c:v>
                </c:pt>
                <c:pt idx="63">
                  <c:v>467.0</c:v>
                </c:pt>
                <c:pt idx="64">
                  <c:v>467.0</c:v>
                </c:pt>
                <c:pt idx="65">
                  <c:v>471.0</c:v>
                </c:pt>
                <c:pt idx="66">
                  <c:v>472.0</c:v>
                </c:pt>
                <c:pt idx="67">
                  <c:v>474.0</c:v>
                </c:pt>
                <c:pt idx="68">
                  <c:v>474.0</c:v>
                </c:pt>
                <c:pt idx="69">
                  <c:v>480.0</c:v>
                </c:pt>
                <c:pt idx="70">
                  <c:v>480.0</c:v>
                </c:pt>
                <c:pt idx="71">
                  <c:v>481.0</c:v>
                </c:pt>
                <c:pt idx="72">
                  <c:v>485.0</c:v>
                </c:pt>
                <c:pt idx="73">
                  <c:v>485.0</c:v>
                </c:pt>
                <c:pt idx="74">
                  <c:v>488.0</c:v>
                </c:pt>
                <c:pt idx="75">
                  <c:v>493.0</c:v>
                </c:pt>
                <c:pt idx="76">
                  <c:v>493.0</c:v>
                </c:pt>
                <c:pt idx="77">
                  <c:v>490.0</c:v>
                </c:pt>
                <c:pt idx="78">
                  <c:v>490.0</c:v>
                </c:pt>
                <c:pt idx="79">
                  <c:v>490.0</c:v>
                </c:pt>
                <c:pt idx="80">
                  <c:v>490.0</c:v>
                </c:pt>
                <c:pt idx="81">
                  <c:v>490.0</c:v>
                </c:pt>
                <c:pt idx="82">
                  <c:v>490.0</c:v>
                </c:pt>
              </c:numCache>
            </c:numRef>
          </c:val>
          <c:smooth val="0"/>
        </c:ser>
        <c:ser>
          <c:idx val="3"/>
          <c:order val="2"/>
          <c:tx>
            <c:strRef>
              <c:f>'Ebola Monitoring'!$A$5</c:f>
              <c:strCache>
                <c:ptCount val="1"/>
                <c:pt idx="0">
                  <c:v>Bombali</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Monitoring'!$B$5:$CF$5</c:f>
              <c:numCache>
                <c:formatCode>General</c:formatCode>
                <c:ptCount val="83"/>
                <c:pt idx="0">
                  <c:v>7.0</c:v>
                </c:pt>
                <c:pt idx="1">
                  <c:v>7.0</c:v>
                </c:pt>
                <c:pt idx="2">
                  <c:v>7.0</c:v>
                </c:pt>
                <c:pt idx="3">
                  <c:v>7.0</c:v>
                </c:pt>
                <c:pt idx="4">
                  <c:v>7.0</c:v>
                </c:pt>
                <c:pt idx="5">
                  <c:v>7.0</c:v>
                </c:pt>
                <c:pt idx="6">
                  <c:v>7.0</c:v>
                </c:pt>
                <c:pt idx="7">
                  <c:v>10.0</c:v>
                </c:pt>
                <c:pt idx="8">
                  <c:v>10.0</c:v>
                </c:pt>
                <c:pt idx="9">
                  <c:v>11.0</c:v>
                </c:pt>
                <c:pt idx="10">
                  <c:v>17.0</c:v>
                </c:pt>
                <c:pt idx="11">
                  <c:v>17.0</c:v>
                </c:pt>
                <c:pt idx="12">
                  <c:v>17.0</c:v>
                </c:pt>
                <c:pt idx="13">
                  <c:v>20.0</c:v>
                </c:pt>
                <c:pt idx="14">
                  <c:v>20.0</c:v>
                </c:pt>
                <c:pt idx="15">
                  <c:v>23.0</c:v>
                </c:pt>
                <c:pt idx="16">
                  <c:v>35.0</c:v>
                </c:pt>
                <c:pt idx="17">
                  <c:v>35.0</c:v>
                </c:pt>
                <c:pt idx="18">
                  <c:v>39.0</c:v>
                </c:pt>
                <c:pt idx="19">
                  <c:v>44.0</c:v>
                </c:pt>
                <c:pt idx="20">
                  <c:v>44.0</c:v>
                </c:pt>
                <c:pt idx="21">
                  <c:v>44.0</c:v>
                </c:pt>
                <c:pt idx="22">
                  <c:v>44.0</c:v>
                </c:pt>
                <c:pt idx="23">
                  <c:v>52.0</c:v>
                </c:pt>
                <c:pt idx="24">
                  <c:v>67.0</c:v>
                </c:pt>
                <c:pt idx="25">
                  <c:v>67.0</c:v>
                </c:pt>
                <c:pt idx="26">
                  <c:v>67.0</c:v>
                </c:pt>
                <c:pt idx="27">
                  <c:v>73.0</c:v>
                </c:pt>
                <c:pt idx="28">
                  <c:v>73.0</c:v>
                </c:pt>
                <c:pt idx="29">
                  <c:v>73.0</c:v>
                </c:pt>
                <c:pt idx="30">
                  <c:v>82.0</c:v>
                </c:pt>
                <c:pt idx="31">
                  <c:v>82.0</c:v>
                </c:pt>
                <c:pt idx="32">
                  <c:v>82.0</c:v>
                </c:pt>
                <c:pt idx="33">
                  <c:v>113.0</c:v>
                </c:pt>
                <c:pt idx="34">
                  <c:v>113.0</c:v>
                </c:pt>
                <c:pt idx="35">
                  <c:v>122.0</c:v>
                </c:pt>
                <c:pt idx="36">
                  <c:v>122.0</c:v>
                </c:pt>
                <c:pt idx="37">
                  <c:v>122.0</c:v>
                </c:pt>
                <c:pt idx="38">
                  <c:v>148.0</c:v>
                </c:pt>
                <c:pt idx="39">
                  <c:v>148.0</c:v>
                </c:pt>
                <c:pt idx="40">
                  <c:v>148.0</c:v>
                </c:pt>
                <c:pt idx="41">
                  <c:v>149.0</c:v>
                </c:pt>
                <c:pt idx="42">
                  <c:v>180.0</c:v>
                </c:pt>
                <c:pt idx="43">
                  <c:v>180.0</c:v>
                </c:pt>
                <c:pt idx="44">
                  <c:v>227.0</c:v>
                </c:pt>
                <c:pt idx="45">
                  <c:v>227.0</c:v>
                </c:pt>
                <c:pt idx="46">
                  <c:v>227.0</c:v>
                </c:pt>
                <c:pt idx="47">
                  <c:v>227.0</c:v>
                </c:pt>
                <c:pt idx="48">
                  <c:v>227.0</c:v>
                </c:pt>
                <c:pt idx="49">
                  <c:v>241.0</c:v>
                </c:pt>
                <c:pt idx="50">
                  <c:v>294.0</c:v>
                </c:pt>
                <c:pt idx="51">
                  <c:v>294.0</c:v>
                </c:pt>
                <c:pt idx="52">
                  <c:v>308.0</c:v>
                </c:pt>
                <c:pt idx="53">
                  <c:v>333.0</c:v>
                </c:pt>
                <c:pt idx="54">
                  <c:v>347.0</c:v>
                </c:pt>
                <c:pt idx="55">
                  <c:v>347.0</c:v>
                </c:pt>
                <c:pt idx="56">
                  <c:v>369.0</c:v>
                </c:pt>
                <c:pt idx="57">
                  <c:v>388.0</c:v>
                </c:pt>
                <c:pt idx="58">
                  <c:v>388.0</c:v>
                </c:pt>
                <c:pt idx="59">
                  <c:v>402.0</c:v>
                </c:pt>
                <c:pt idx="60">
                  <c:v>403.0</c:v>
                </c:pt>
                <c:pt idx="61">
                  <c:v>435.0</c:v>
                </c:pt>
                <c:pt idx="62">
                  <c:v>435.0</c:v>
                </c:pt>
                <c:pt idx="63">
                  <c:v>441.0</c:v>
                </c:pt>
                <c:pt idx="64">
                  <c:v>441.0</c:v>
                </c:pt>
                <c:pt idx="65">
                  <c:v>466.0</c:v>
                </c:pt>
                <c:pt idx="66">
                  <c:v>470.0</c:v>
                </c:pt>
                <c:pt idx="67">
                  <c:v>470.0</c:v>
                </c:pt>
                <c:pt idx="68">
                  <c:v>470.0</c:v>
                </c:pt>
                <c:pt idx="69">
                  <c:v>497.0</c:v>
                </c:pt>
                <c:pt idx="70">
                  <c:v>497.0</c:v>
                </c:pt>
                <c:pt idx="71">
                  <c:v>529.0</c:v>
                </c:pt>
                <c:pt idx="72">
                  <c:v>540.0</c:v>
                </c:pt>
                <c:pt idx="73">
                  <c:v>547.0</c:v>
                </c:pt>
                <c:pt idx="74">
                  <c:v>555.0</c:v>
                </c:pt>
                <c:pt idx="75">
                  <c:v>571.0</c:v>
                </c:pt>
                <c:pt idx="76">
                  <c:v>581.0</c:v>
                </c:pt>
                <c:pt idx="77">
                  <c:v>587.0</c:v>
                </c:pt>
                <c:pt idx="78">
                  <c:v>611.0</c:v>
                </c:pt>
                <c:pt idx="79">
                  <c:v>613.0</c:v>
                </c:pt>
                <c:pt idx="80">
                  <c:v>631.0</c:v>
                </c:pt>
                <c:pt idx="81">
                  <c:v>637.0</c:v>
                </c:pt>
                <c:pt idx="82">
                  <c:v>647.0</c:v>
                </c:pt>
              </c:numCache>
            </c:numRef>
          </c:val>
          <c:smooth val="0"/>
        </c:ser>
        <c:ser>
          <c:idx val="6"/>
          <c:order val="3"/>
          <c:tx>
            <c:strRef>
              <c:f>'Ebola Monitoring'!$A$8</c:f>
              <c:strCache>
                <c:ptCount val="1"/>
                <c:pt idx="0">
                  <c:v>Port Loko</c:v>
                </c:pt>
              </c:strCache>
            </c:strRef>
          </c:tx>
          <c:spPr>
            <a:ln w="34925" cap="rnd">
              <a:solidFill>
                <a:schemeClr val="bg1"/>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Monitoring'!$B$8:$CF$8</c:f>
              <c:numCache>
                <c:formatCode>General</c:formatCode>
                <c:ptCount val="83"/>
                <c:pt idx="0">
                  <c:v>24.0</c:v>
                </c:pt>
                <c:pt idx="1">
                  <c:v>24.0</c:v>
                </c:pt>
                <c:pt idx="2">
                  <c:v>26.0</c:v>
                </c:pt>
                <c:pt idx="3">
                  <c:v>28.0</c:v>
                </c:pt>
                <c:pt idx="4">
                  <c:v>28.0</c:v>
                </c:pt>
                <c:pt idx="5">
                  <c:v>28.0</c:v>
                </c:pt>
                <c:pt idx="6">
                  <c:v>28.0</c:v>
                </c:pt>
                <c:pt idx="7">
                  <c:v>31.0</c:v>
                </c:pt>
                <c:pt idx="8">
                  <c:v>33.0</c:v>
                </c:pt>
                <c:pt idx="9">
                  <c:v>33.0</c:v>
                </c:pt>
                <c:pt idx="10">
                  <c:v>47.0</c:v>
                </c:pt>
                <c:pt idx="11">
                  <c:v>54.0</c:v>
                </c:pt>
                <c:pt idx="12">
                  <c:v>54.0</c:v>
                </c:pt>
                <c:pt idx="13">
                  <c:v>57.0</c:v>
                </c:pt>
                <c:pt idx="14">
                  <c:v>57.0</c:v>
                </c:pt>
                <c:pt idx="15">
                  <c:v>57.0</c:v>
                </c:pt>
                <c:pt idx="16">
                  <c:v>62.0</c:v>
                </c:pt>
                <c:pt idx="17">
                  <c:v>62.0</c:v>
                </c:pt>
                <c:pt idx="18">
                  <c:v>70.0</c:v>
                </c:pt>
                <c:pt idx="19">
                  <c:v>70.0</c:v>
                </c:pt>
                <c:pt idx="20">
                  <c:v>70.0</c:v>
                </c:pt>
                <c:pt idx="21">
                  <c:v>75.0</c:v>
                </c:pt>
                <c:pt idx="22">
                  <c:v>76.0</c:v>
                </c:pt>
                <c:pt idx="23">
                  <c:v>89.0</c:v>
                </c:pt>
                <c:pt idx="24">
                  <c:v>98.0</c:v>
                </c:pt>
                <c:pt idx="25">
                  <c:v>98.0</c:v>
                </c:pt>
                <c:pt idx="26">
                  <c:v>101.0</c:v>
                </c:pt>
                <c:pt idx="27">
                  <c:v>105.0</c:v>
                </c:pt>
                <c:pt idx="28">
                  <c:v>119.0</c:v>
                </c:pt>
                <c:pt idx="29">
                  <c:v>132.0</c:v>
                </c:pt>
                <c:pt idx="30">
                  <c:v>142.0</c:v>
                </c:pt>
                <c:pt idx="31">
                  <c:v>143.0</c:v>
                </c:pt>
                <c:pt idx="32">
                  <c:v>143.0</c:v>
                </c:pt>
                <c:pt idx="33">
                  <c:v>155.0</c:v>
                </c:pt>
                <c:pt idx="34">
                  <c:v>155.0</c:v>
                </c:pt>
                <c:pt idx="35">
                  <c:v>160.0</c:v>
                </c:pt>
                <c:pt idx="36">
                  <c:v>160.0</c:v>
                </c:pt>
                <c:pt idx="37">
                  <c:v>161.0</c:v>
                </c:pt>
                <c:pt idx="38">
                  <c:v>177.0</c:v>
                </c:pt>
                <c:pt idx="39">
                  <c:v>177.0</c:v>
                </c:pt>
                <c:pt idx="40">
                  <c:v>187.0</c:v>
                </c:pt>
                <c:pt idx="41">
                  <c:v>201.0</c:v>
                </c:pt>
                <c:pt idx="42">
                  <c:v>213.0</c:v>
                </c:pt>
                <c:pt idx="43">
                  <c:v>231.0</c:v>
                </c:pt>
                <c:pt idx="44">
                  <c:v>270.0</c:v>
                </c:pt>
                <c:pt idx="45">
                  <c:v>294.0</c:v>
                </c:pt>
                <c:pt idx="46">
                  <c:v>295.0</c:v>
                </c:pt>
                <c:pt idx="47">
                  <c:v>305.0</c:v>
                </c:pt>
                <c:pt idx="48">
                  <c:v>305.0</c:v>
                </c:pt>
                <c:pt idx="49">
                  <c:v>309.0</c:v>
                </c:pt>
                <c:pt idx="50">
                  <c:v>340.0</c:v>
                </c:pt>
                <c:pt idx="51">
                  <c:v>346.0</c:v>
                </c:pt>
                <c:pt idx="52">
                  <c:v>348.0</c:v>
                </c:pt>
                <c:pt idx="53">
                  <c:v>350.0</c:v>
                </c:pt>
                <c:pt idx="54">
                  <c:v>363.0</c:v>
                </c:pt>
                <c:pt idx="55">
                  <c:v>372.0</c:v>
                </c:pt>
                <c:pt idx="56">
                  <c:v>398.0</c:v>
                </c:pt>
                <c:pt idx="57">
                  <c:v>405.0</c:v>
                </c:pt>
                <c:pt idx="58">
                  <c:v>405.0</c:v>
                </c:pt>
                <c:pt idx="59">
                  <c:v>425.0</c:v>
                </c:pt>
                <c:pt idx="60">
                  <c:v>425.0</c:v>
                </c:pt>
                <c:pt idx="61">
                  <c:v>427.0</c:v>
                </c:pt>
                <c:pt idx="62">
                  <c:v>427.0</c:v>
                </c:pt>
                <c:pt idx="63">
                  <c:v>435.0</c:v>
                </c:pt>
                <c:pt idx="64">
                  <c:v>444.0</c:v>
                </c:pt>
                <c:pt idx="65">
                  <c:v>460.0</c:v>
                </c:pt>
                <c:pt idx="66">
                  <c:v>480.0</c:v>
                </c:pt>
                <c:pt idx="67">
                  <c:v>480.0</c:v>
                </c:pt>
                <c:pt idx="68">
                  <c:v>486.0</c:v>
                </c:pt>
                <c:pt idx="69">
                  <c:v>491.0</c:v>
                </c:pt>
                <c:pt idx="70">
                  <c:v>497.0</c:v>
                </c:pt>
                <c:pt idx="71">
                  <c:v>514.0</c:v>
                </c:pt>
                <c:pt idx="72">
                  <c:v>518.0</c:v>
                </c:pt>
                <c:pt idx="73">
                  <c:v>533.0</c:v>
                </c:pt>
                <c:pt idx="74">
                  <c:v>535.0</c:v>
                </c:pt>
                <c:pt idx="75">
                  <c:v>557.0</c:v>
                </c:pt>
                <c:pt idx="76">
                  <c:v>559.0</c:v>
                </c:pt>
                <c:pt idx="77">
                  <c:v>561.0</c:v>
                </c:pt>
                <c:pt idx="78">
                  <c:v>563.0</c:v>
                </c:pt>
                <c:pt idx="79">
                  <c:v>563.0</c:v>
                </c:pt>
                <c:pt idx="80">
                  <c:v>565.0</c:v>
                </c:pt>
                <c:pt idx="81">
                  <c:v>567.0</c:v>
                </c:pt>
                <c:pt idx="82">
                  <c:v>596.0</c:v>
                </c:pt>
              </c:numCache>
            </c:numRef>
          </c:val>
          <c:smooth val="0"/>
        </c:ser>
        <c:ser>
          <c:idx val="8"/>
          <c:order val="4"/>
          <c:tx>
            <c:strRef>
              <c:f>'Ebola Monitoring'!$A$10</c:f>
              <c:strCache>
                <c:ptCount val="1"/>
                <c:pt idx="0">
                  <c:v>Bo</c:v>
                </c:pt>
              </c:strCache>
            </c:strRef>
          </c:tx>
          <c:spPr>
            <a:ln w="34925" cap="rnd">
              <a:solidFill>
                <a:srgbClr val="FF0000"/>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Monitoring'!$B$10:$CF$10</c:f>
              <c:numCache>
                <c:formatCode>General</c:formatCode>
                <c:ptCount val="83"/>
                <c:pt idx="0">
                  <c:v>22.0</c:v>
                </c:pt>
                <c:pt idx="1">
                  <c:v>23.0</c:v>
                </c:pt>
                <c:pt idx="2">
                  <c:v>23.0</c:v>
                </c:pt>
                <c:pt idx="3">
                  <c:v>24.0</c:v>
                </c:pt>
                <c:pt idx="4">
                  <c:v>24.0</c:v>
                </c:pt>
                <c:pt idx="5">
                  <c:v>24.0</c:v>
                </c:pt>
                <c:pt idx="6">
                  <c:v>24.0</c:v>
                </c:pt>
                <c:pt idx="7">
                  <c:v>26.0</c:v>
                </c:pt>
                <c:pt idx="8">
                  <c:v>26.0</c:v>
                </c:pt>
                <c:pt idx="9">
                  <c:v>27.0</c:v>
                </c:pt>
                <c:pt idx="10">
                  <c:v>33.0</c:v>
                </c:pt>
                <c:pt idx="11">
                  <c:v>33.0</c:v>
                </c:pt>
                <c:pt idx="12">
                  <c:v>35.0</c:v>
                </c:pt>
                <c:pt idx="13">
                  <c:v>35.0</c:v>
                </c:pt>
                <c:pt idx="14">
                  <c:v>35.0</c:v>
                </c:pt>
                <c:pt idx="15">
                  <c:v>35.0</c:v>
                </c:pt>
                <c:pt idx="16">
                  <c:v>35.0</c:v>
                </c:pt>
                <c:pt idx="17">
                  <c:v>39.0</c:v>
                </c:pt>
                <c:pt idx="18">
                  <c:v>45.0</c:v>
                </c:pt>
                <c:pt idx="19">
                  <c:v>50.0</c:v>
                </c:pt>
                <c:pt idx="20">
                  <c:v>51.0</c:v>
                </c:pt>
                <c:pt idx="21">
                  <c:v>52.0</c:v>
                </c:pt>
                <c:pt idx="22">
                  <c:v>52.0</c:v>
                </c:pt>
                <c:pt idx="23">
                  <c:v>62.0</c:v>
                </c:pt>
                <c:pt idx="24">
                  <c:v>64.0</c:v>
                </c:pt>
                <c:pt idx="25">
                  <c:v>65.0</c:v>
                </c:pt>
                <c:pt idx="26">
                  <c:v>65.0</c:v>
                </c:pt>
                <c:pt idx="27">
                  <c:v>65.0</c:v>
                </c:pt>
                <c:pt idx="28">
                  <c:v>67.0</c:v>
                </c:pt>
                <c:pt idx="29">
                  <c:v>74.0</c:v>
                </c:pt>
                <c:pt idx="30">
                  <c:v>75.0</c:v>
                </c:pt>
                <c:pt idx="31">
                  <c:v>76.0</c:v>
                </c:pt>
                <c:pt idx="32">
                  <c:v>76.0</c:v>
                </c:pt>
                <c:pt idx="33">
                  <c:v>76.0</c:v>
                </c:pt>
                <c:pt idx="34">
                  <c:v>77.0</c:v>
                </c:pt>
                <c:pt idx="35">
                  <c:v>77.0</c:v>
                </c:pt>
                <c:pt idx="36">
                  <c:v>77.0</c:v>
                </c:pt>
                <c:pt idx="37">
                  <c:v>77.0</c:v>
                </c:pt>
                <c:pt idx="38">
                  <c:v>77.0</c:v>
                </c:pt>
                <c:pt idx="39">
                  <c:v>77.0</c:v>
                </c:pt>
                <c:pt idx="40">
                  <c:v>83.0</c:v>
                </c:pt>
                <c:pt idx="41">
                  <c:v>84.0</c:v>
                </c:pt>
                <c:pt idx="42">
                  <c:v>88.0</c:v>
                </c:pt>
                <c:pt idx="43">
                  <c:v>88.0</c:v>
                </c:pt>
                <c:pt idx="44">
                  <c:v>96.0</c:v>
                </c:pt>
                <c:pt idx="45">
                  <c:v>96.0</c:v>
                </c:pt>
                <c:pt idx="46">
                  <c:v>100.0</c:v>
                </c:pt>
                <c:pt idx="47">
                  <c:v>101.0</c:v>
                </c:pt>
                <c:pt idx="48">
                  <c:v>101.0</c:v>
                </c:pt>
                <c:pt idx="49">
                  <c:v>101.0</c:v>
                </c:pt>
                <c:pt idx="50">
                  <c:v>111.0</c:v>
                </c:pt>
                <c:pt idx="51">
                  <c:v>112.0</c:v>
                </c:pt>
                <c:pt idx="52">
                  <c:v>117.0</c:v>
                </c:pt>
                <c:pt idx="53">
                  <c:v>118.0</c:v>
                </c:pt>
                <c:pt idx="54">
                  <c:v>121.0</c:v>
                </c:pt>
                <c:pt idx="55">
                  <c:v>123.0</c:v>
                </c:pt>
                <c:pt idx="56">
                  <c:v>130.0</c:v>
                </c:pt>
                <c:pt idx="57">
                  <c:v>130.0</c:v>
                </c:pt>
                <c:pt idx="58">
                  <c:v>132.0</c:v>
                </c:pt>
                <c:pt idx="59">
                  <c:v>137.0</c:v>
                </c:pt>
                <c:pt idx="60">
                  <c:v>143.0</c:v>
                </c:pt>
                <c:pt idx="61">
                  <c:v>143.0</c:v>
                </c:pt>
                <c:pt idx="62">
                  <c:v>146.0</c:v>
                </c:pt>
                <c:pt idx="63">
                  <c:v>148.0</c:v>
                </c:pt>
                <c:pt idx="64">
                  <c:v>153.0</c:v>
                </c:pt>
                <c:pt idx="65">
                  <c:v>154.0</c:v>
                </c:pt>
                <c:pt idx="66">
                  <c:v>163.0</c:v>
                </c:pt>
                <c:pt idx="67">
                  <c:v>164.0</c:v>
                </c:pt>
                <c:pt idx="68">
                  <c:v>164.0</c:v>
                </c:pt>
                <c:pt idx="69">
                  <c:v>167.0</c:v>
                </c:pt>
                <c:pt idx="70">
                  <c:v>167.0</c:v>
                </c:pt>
                <c:pt idx="71">
                  <c:v>174.0</c:v>
                </c:pt>
                <c:pt idx="72">
                  <c:v>174.0</c:v>
                </c:pt>
                <c:pt idx="73">
                  <c:v>177.0</c:v>
                </c:pt>
                <c:pt idx="74">
                  <c:v>180.0</c:v>
                </c:pt>
                <c:pt idx="75">
                  <c:v>175.0</c:v>
                </c:pt>
                <c:pt idx="76">
                  <c:v>177.0</c:v>
                </c:pt>
                <c:pt idx="77">
                  <c:v>182.0</c:v>
                </c:pt>
                <c:pt idx="78">
                  <c:v>185.0</c:v>
                </c:pt>
                <c:pt idx="79">
                  <c:v>189.0</c:v>
                </c:pt>
                <c:pt idx="80">
                  <c:v>189.0</c:v>
                </c:pt>
                <c:pt idx="81">
                  <c:v>193.0</c:v>
                </c:pt>
                <c:pt idx="82">
                  <c:v>193.0</c:v>
                </c:pt>
              </c:numCache>
            </c:numRef>
          </c:val>
          <c:smooth val="0"/>
        </c:ser>
        <c:ser>
          <c:idx val="12"/>
          <c:order val="5"/>
          <c:tx>
            <c:strRef>
              <c:f>'Ebola Monitoring'!$A$14</c:f>
              <c:strCache>
                <c:ptCount val="1"/>
                <c:pt idx="0">
                  <c:v>Western Urban</c:v>
                </c:pt>
              </c:strCache>
            </c:strRef>
          </c:tx>
          <c:spPr>
            <a:ln w="34925" cap="rnd">
              <a:solidFill>
                <a:schemeClr val="accent1">
                  <a:lumMod val="80000"/>
                  <a:lumOff val="20000"/>
                </a:schemeClr>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Monitoring'!$B$14:$CF$14</c:f>
              <c:numCache>
                <c:formatCode>General</c:formatCode>
                <c:ptCount val="83"/>
                <c:pt idx="0">
                  <c:v>13.0</c:v>
                </c:pt>
                <c:pt idx="1">
                  <c:v>15.0</c:v>
                </c:pt>
                <c:pt idx="2">
                  <c:v>15.0</c:v>
                </c:pt>
                <c:pt idx="3">
                  <c:v>19.0</c:v>
                </c:pt>
                <c:pt idx="4">
                  <c:v>20.0</c:v>
                </c:pt>
                <c:pt idx="5">
                  <c:v>20.0</c:v>
                </c:pt>
                <c:pt idx="6">
                  <c:v>20.0</c:v>
                </c:pt>
                <c:pt idx="7">
                  <c:v>22.0</c:v>
                </c:pt>
                <c:pt idx="8">
                  <c:v>22.0</c:v>
                </c:pt>
                <c:pt idx="9">
                  <c:v>22.0</c:v>
                </c:pt>
                <c:pt idx="10">
                  <c:v>26.0</c:v>
                </c:pt>
                <c:pt idx="11">
                  <c:v>26.0</c:v>
                </c:pt>
                <c:pt idx="12">
                  <c:v>29.0</c:v>
                </c:pt>
                <c:pt idx="13">
                  <c:v>30.0</c:v>
                </c:pt>
                <c:pt idx="14">
                  <c:v>34.0</c:v>
                </c:pt>
                <c:pt idx="15">
                  <c:v>37.0</c:v>
                </c:pt>
                <c:pt idx="16">
                  <c:v>40.0</c:v>
                </c:pt>
                <c:pt idx="17">
                  <c:v>43.0</c:v>
                </c:pt>
                <c:pt idx="18">
                  <c:v>49.0</c:v>
                </c:pt>
                <c:pt idx="19">
                  <c:v>51.0</c:v>
                </c:pt>
                <c:pt idx="20">
                  <c:v>54.0</c:v>
                </c:pt>
                <c:pt idx="21">
                  <c:v>59.0</c:v>
                </c:pt>
                <c:pt idx="22">
                  <c:v>62.0</c:v>
                </c:pt>
                <c:pt idx="23">
                  <c:v>66.0</c:v>
                </c:pt>
                <c:pt idx="24">
                  <c:v>69.0</c:v>
                </c:pt>
                <c:pt idx="25">
                  <c:v>71.0</c:v>
                </c:pt>
                <c:pt idx="26">
                  <c:v>76.0</c:v>
                </c:pt>
                <c:pt idx="27">
                  <c:v>85.0</c:v>
                </c:pt>
                <c:pt idx="28">
                  <c:v>89.0</c:v>
                </c:pt>
                <c:pt idx="29">
                  <c:v>94.0</c:v>
                </c:pt>
                <c:pt idx="30">
                  <c:v>102.0</c:v>
                </c:pt>
                <c:pt idx="31">
                  <c:v>109.0</c:v>
                </c:pt>
                <c:pt idx="32">
                  <c:v>114.0</c:v>
                </c:pt>
                <c:pt idx="33">
                  <c:v>127.0</c:v>
                </c:pt>
                <c:pt idx="34">
                  <c:v>129.0</c:v>
                </c:pt>
                <c:pt idx="35">
                  <c:v>136.0</c:v>
                </c:pt>
                <c:pt idx="36">
                  <c:v>143.0</c:v>
                </c:pt>
                <c:pt idx="37">
                  <c:v>151.0</c:v>
                </c:pt>
                <c:pt idx="38">
                  <c:v>156.0</c:v>
                </c:pt>
                <c:pt idx="39">
                  <c:v>156.0</c:v>
                </c:pt>
                <c:pt idx="40">
                  <c:v>172.0</c:v>
                </c:pt>
                <c:pt idx="41">
                  <c:v>178.0</c:v>
                </c:pt>
                <c:pt idx="42">
                  <c:v>189.0</c:v>
                </c:pt>
                <c:pt idx="43">
                  <c:v>195.0</c:v>
                </c:pt>
                <c:pt idx="44">
                  <c:v>218.0</c:v>
                </c:pt>
                <c:pt idx="45">
                  <c:v>231.0</c:v>
                </c:pt>
                <c:pt idx="46">
                  <c:v>243.0</c:v>
                </c:pt>
                <c:pt idx="47">
                  <c:v>253.0</c:v>
                </c:pt>
                <c:pt idx="48">
                  <c:v>259.0</c:v>
                </c:pt>
                <c:pt idx="49">
                  <c:v>270.0</c:v>
                </c:pt>
                <c:pt idx="50">
                  <c:v>290.0</c:v>
                </c:pt>
                <c:pt idx="51">
                  <c:v>300.0</c:v>
                </c:pt>
                <c:pt idx="64">
                  <c:v>492.0</c:v>
                </c:pt>
                <c:pt idx="65">
                  <c:v>496.0</c:v>
                </c:pt>
                <c:pt idx="66">
                  <c:v>504.0</c:v>
                </c:pt>
                <c:pt idx="67">
                  <c:v>509.0</c:v>
                </c:pt>
                <c:pt idx="68">
                  <c:v>536.0</c:v>
                </c:pt>
                <c:pt idx="69">
                  <c:v>559.0</c:v>
                </c:pt>
                <c:pt idx="70">
                  <c:v>582.0</c:v>
                </c:pt>
                <c:pt idx="71">
                  <c:v>595.0</c:v>
                </c:pt>
                <c:pt idx="72">
                  <c:v>601.0</c:v>
                </c:pt>
                <c:pt idx="73">
                  <c:v>602.0</c:v>
                </c:pt>
                <c:pt idx="74">
                  <c:v>615.0</c:v>
                </c:pt>
                <c:pt idx="75">
                  <c:v>648.0</c:v>
                </c:pt>
                <c:pt idx="76">
                  <c:v>662.0</c:v>
                </c:pt>
                <c:pt idx="77">
                  <c:v>697.0</c:v>
                </c:pt>
                <c:pt idx="78">
                  <c:v>705.0</c:v>
                </c:pt>
                <c:pt idx="79">
                  <c:v>705.0</c:v>
                </c:pt>
                <c:pt idx="80">
                  <c:v>720.0</c:v>
                </c:pt>
                <c:pt idx="81">
                  <c:v>727.0</c:v>
                </c:pt>
                <c:pt idx="82">
                  <c:v>778.0</c:v>
                </c:pt>
              </c:numCache>
            </c:numRef>
          </c:val>
          <c:smooth val="0"/>
        </c:ser>
        <c:ser>
          <c:idx val="13"/>
          <c:order val="6"/>
          <c:tx>
            <c:strRef>
              <c:f>'Ebola Monitoring'!$A$15</c:f>
              <c:strCache>
                <c:ptCount val="1"/>
                <c:pt idx="0">
                  <c:v>Western Rural</c:v>
                </c:pt>
              </c:strCache>
            </c:strRef>
          </c:tx>
          <c:spPr>
            <a:ln w="34925" cap="rnd">
              <a:solidFill>
                <a:schemeClr val="accent2">
                  <a:lumMod val="80000"/>
                  <a:lumOff val="20000"/>
                </a:schemeClr>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Monitoring'!$B$15:$CF$15</c:f>
              <c:numCache>
                <c:formatCode>General</c:formatCode>
                <c:ptCount val="83"/>
                <c:pt idx="0">
                  <c:v>1.0</c:v>
                </c:pt>
                <c:pt idx="1">
                  <c:v>1.0</c:v>
                </c:pt>
                <c:pt idx="2">
                  <c:v>3.0</c:v>
                </c:pt>
                <c:pt idx="3">
                  <c:v>3.0</c:v>
                </c:pt>
                <c:pt idx="4">
                  <c:v>4.0</c:v>
                </c:pt>
                <c:pt idx="5">
                  <c:v>4.0</c:v>
                </c:pt>
                <c:pt idx="6">
                  <c:v>4.0</c:v>
                </c:pt>
                <c:pt idx="7">
                  <c:v>5.0</c:v>
                </c:pt>
                <c:pt idx="8">
                  <c:v>5.0</c:v>
                </c:pt>
                <c:pt idx="9">
                  <c:v>5.0</c:v>
                </c:pt>
                <c:pt idx="10">
                  <c:v>11.0</c:v>
                </c:pt>
                <c:pt idx="11">
                  <c:v>11.0</c:v>
                </c:pt>
                <c:pt idx="12">
                  <c:v>12.0</c:v>
                </c:pt>
                <c:pt idx="13">
                  <c:v>15.0</c:v>
                </c:pt>
                <c:pt idx="14">
                  <c:v>15.0</c:v>
                </c:pt>
                <c:pt idx="15">
                  <c:v>23.0</c:v>
                </c:pt>
                <c:pt idx="16">
                  <c:v>24.0</c:v>
                </c:pt>
                <c:pt idx="17">
                  <c:v>25.0</c:v>
                </c:pt>
                <c:pt idx="18">
                  <c:v>28.0</c:v>
                </c:pt>
                <c:pt idx="19">
                  <c:v>28.0</c:v>
                </c:pt>
                <c:pt idx="20">
                  <c:v>32.0</c:v>
                </c:pt>
                <c:pt idx="21">
                  <c:v>33.0</c:v>
                </c:pt>
                <c:pt idx="22">
                  <c:v>34.0</c:v>
                </c:pt>
                <c:pt idx="23">
                  <c:v>39.0</c:v>
                </c:pt>
                <c:pt idx="24">
                  <c:v>40.0</c:v>
                </c:pt>
                <c:pt idx="25">
                  <c:v>40.0</c:v>
                </c:pt>
                <c:pt idx="26">
                  <c:v>42.0</c:v>
                </c:pt>
                <c:pt idx="27">
                  <c:v>46.0</c:v>
                </c:pt>
                <c:pt idx="28">
                  <c:v>49.0</c:v>
                </c:pt>
                <c:pt idx="29">
                  <c:v>49.0</c:v>
                </c:pt>
                <c:pt idx="30">
                  <c:v>50.0</c:v>
                </c:pt>
                <c:pt idx="31">
                  <c:v>51.0</c:v>
                </c:pt>
                <c:pt idx="32">
                  <c:v>53.0</c:v>
                </c:pt>
                <c:pt idx="33">
                  <c:v>55.0</c:v>
                </c:pt>
                <c:pt idx="34">
                  <c:v>55.0</c:v>
                </c:pt>
                <c:pt idx="35">
                  <c:v>56.0</c:v>
                </c:pt>
                <c:pt idx="36">
                  <c:v>61.0</c:v>
                </c:pt>
                <c:pt idx="37">
                  <c:v>64.0</c:v>
                </c:pt>
                <c:pt idx="38">
                  <c:v>77.0</c:v>
                </c:pt>
                <c:pt idx="39">
                  <c:v>77.0</c:v>
                </c:pt>
                <c:pt idx="40">
                  <c:v>96.0</c:v>
                </c:pt>
                <c:pt idx="41">
                  <c:v>103.0</c:v>
                </c:pt>
                <c:pt idx="42">
                  <c:v>113.0</c:v>
                </c:pt>
                <c:pt idx="43">
                  <c:v>117.0</c:v>
                </c:pt>
                <c:pt idx="44">
                  <c:v>148.0</c:v>
                </c:pt>
                <c:pt idx="45">
                  <c:v>165.0</c:v>
                </c:pt>
                <c:pt idx="46">
                  <c:v>169.0</c:v>
                </c:pt>
                <c:pt idx="47">
                  <c:v>175.0</c:v>
                </c:pt>
                <c:pt idx="48">
                  <c:v>181.0</c:v>
                </c:pt>
                <c:pt idx="49">
                  <c:v>187.0</c:v>
                </c:pt>
                <c:pt idx="50">
                  <c:v>200.0</c:v>
                </c:pt>
                <c:pt idx="51">
                  <c:v>210.0</c:v>
                </c:pt>
                <c:pt idx="64">
                  <c:v>359.0</c:v>
                </c:pt>
                <c:pt idx="65">
                  <c:v>366.0</c:v>
                </c:pt>
                <c:pt idx="66">
                  <c:v>370.0</c:v>
                </c:pt>
                <c:pt idx="67">
                  <c:v>396.0</c:v>
                </c:pt>
                <c:pt idx="68">
                  <c:v>417.0</c:v>
                </c:pt>
                <c:pt idx="69">
                  <c:v>442.0</c:v>
                </c:pt>
                <c:pt idx="70">
                  <c:v>461.0</c:v>
                </c:pt>
                <c:pt idx="71">
                  <c:v>474.0</c:v>
                </c:pt>
                <c:pt idx="72">
                  <c:v>478.0</c:v>
                </c:pt>
                <c:pt idx="73">
                  <c:v>481.0</c:v>
                </c:pt>
                <c:pt idx="74">
                  <c:v>493.0</c:v>
                </c:pt>
                <c:pt idx="75">
                  <c:v>510.0</c:v>
                </c:pt>
                <c:pt idx="76">
                  <c:v>520.0</c:v>
                </c:pt>
                <c:pt idx="77">
                  <c:v>536.0</c:v>
                </c:pt>
                <c:pt idx="78">
                  <c:v>549.0</c:v>
                </c:pt>
                <c:pt idx="79">
                  <c:v>556.0</c:v>
                </c:pt>
                <c:pt idx="80">
                  <c:v>563.0</c:v>
                </c:pt>
                <c:pt idx="81">
                  <c:v>575.0</c:v>
                </c:pt>
                <c:pt idx="82">
                  <c:v>601.0</c:v>
                </c:pt>
              </c:numCache>
            </c:numRef>
          </c:val>
          <c:smooth val="0"/>
        </c:ser>
        <c:ser>
          <c:idx val="14"/>
          <c:order val="7"/>
          <c:tx>
            <c:strRef>
              <c:f>'Ebola Monitoring'!$A$16</c:f>
              <c:strCache>
                <c:ptCount val="1"/>
                <c:pt idx="0">
                  <c:v>Western Area</c:v>
                </c:pt>
              </c:strCache>
            </c:strRef>
          </c:tx>
          <c:spPr>
            <a:ln w="34925" cap="rnd">
              <a:solidFill>
                <a:schemeClr val="accent3">
                  <a:lumMod val="80000"/>
                  <a:lumOff val="20000"/>
                </a:schemeClr>
              </a:solidFill>
              <a:round/>
            </a:ln>
            <a:effectLst>
              <a:outerShdw blurRad="57150" dist="19050" dir="5400000" algn="ctr" rotWithShape="0">
                <a:srgbClr val="000000">
                  <a:alpha val="63000"/>
                </a:srgbClr>
              </a:outerShdw>
            </a:effectLst>
          </c:spPr>
          <c:marker>
            <c:symbol val="none"/>
          </c:marker>
          <c:cat>
            <c:strRef>
              <c:f>'Ebola Monitoring'!$B$1:$CF$1</c:f>
              <c:strCache>
                <c:ptCount val="83"/>
                <c:pt idx="0">
                  <c:v>13.8.</c:v>
                </c:pt>
                <c:pt idx="1">
                  <c:v>14.8.</c:v>
                </c:pt>
                <c:pt idx="2">
                  <c:v>15.8.</c:v>
                </c:pt>
                <c:pt idx="3">
                  <c:v>16.8.</c:v>
                </c:pt>
                <c:pt idx="4">
                  <c:v>17.8.</c:v>
                </c:pt>
                <c:pt idx="5">
                  <c:v>18.8.</c:v>
                </c:pt>
                <c:pt idx="6">
                  <c:v>19.8.</c:v>
                </c:pt>
                <c:pt idx="7">
                  <c:v>20.8.</c:v>
                </c:pt>
                <c:pt idx="8">
                  <c:v>21.8.</c:v>
                </c:pt>
                <c:pt idx="9">
                  <c:v>22.8.</c:v>
                </c:pt>
                <c:pt idx="10">
                  <c:v>23.8.</c:v>
                </c:pt>
                <c:pt idx="11">
                  <c:v>24.8. </c:v>
                </c:pt>
                <c:pt idx="12">
                  <c:v>25.8.</c:v>
                </c:pt>
                <c:pt idx="13">
                  <c:v>26.8.</c:v>
                </c:pt>
                <c:pt idx="14">
                  <c:v>27.8.</c:v>
                </c:pt>
                <c:pt idx="15">
                  <c:v>28.8.</c:v>
                </c:pt>
                <c:pt idx="16">
                  <c:v>29.8.</c:v>
                </c:pt>
                <c:pt idx="17">
                  <c:v>30.8.</c:v>
                </c:pt>
                <c:pt idx="18">
                  <c:v>31.8.</c:v>
                </c:pt>
                <c:pt idx="19">
                  <c:v>1.9. </c:v>
                </c:pt>
                <c:pt idx="20">
                  <c:v>2.9.</c:v>
                </c:pt>
                <c:pt idx="21">
                  <c:v>3.9.</c:v>
                </c:pt>
                <c:pt idx="22">
                  <c:v>4.9.</c:v>
                </c:pt>
                <c:pt idx="23">
                  <c:v>6.9.</c:v>
                </c:pt>
                <c:pt idx="24">
                  <c:v>7.9.</c:v>
                </c:pt>
                <c:pt idx="25">
                  <c:v>8.9.</c:v>
                </c:pt>
                <c:pt idx="26">
                  <c:v>9.9.</c:v>
                </c:pt>
                <c:pt idx="27">
                  <c:v>10.9.</c:v>
                </c:pt>
                <c:pt idx="28">
                  <c:v>11.9.</c:v>
                </c:pt>
                <c:pt idx="29">
                  <c:v>12.9.</c:v>
                </c:pt>
                <c:pt idx="30">
                  <c:v>13.9.</c:v>
                </c:pt>
                <c:pt idx="31">
                  <c:v>14.9.</c:v>
                </c:pt>
                <c:pt idx="32">
                  <c:v>15.9.</c:v>
                </c:pt>
                <c:pt idx="33">
                  <c:v>16.9.</c:v>
                </c:pt>
                <c:pt idx="34">
                  <c:v>17.9.</c:v>
                </c:pt>
                <c:pt idx="35">
                  <c:v>18.9.</c:v>
                </c:pt>
                <c:pt idx="36">
                  <c:v>19.9.</c:v>
                </c:pt>
                <c:pt idx="37">
                  <c:v>20.9.</c:v>
                </c:pt>
                <c:pt idx="38">
                  <c:v>21.9.</c:v>
                </c:pt>
                <c:pt idx="39">
                  <c:v>22.9.</c:v>
                </c:pt>
                <c:pt idx="40">
                  <c:v>23.9.</c:v>
                </c:pt>
                <c:pt idx="41">
                  <c:v>24.9.</c:v>
                </c:pt>
                <c:pt idx="42">
                  <c:v>25.9.</c:v>
                </c:pt>
                <c:pt idx="43">
                  <c:v>26.9.</c:v>
                </c:pt>
                <c:pt idx="44">
                  <c:v>29.9.</c:v>
                </c:pt>
                <c:pt idx="45">
                  <c:v>30.9. </c:v>
                </c:pt>
                <c:pt idx="46">
                  <c:v>1.10.</c:v>
                </c:pt>
                <c:pt idx="47">
                  <c:v>2.10.</c:v>
                </c:pt>
                <c:pt idx="48">
                  <c:v>3.10.</c:v>
                </c:pt>
                <c:pt idx="49">
                  <c:v>4.10.</c:v>
                </c:pt>
                <c:pt idx="50">
                  <c:v>5.10. </c:v>
                </c:pt>
                <c:pt idx="51">
                  <c:v>6.10.</c:v>
                </c:pt>
                <c:pt idx="52">
                  <c:v>7.10.</c:v>
                </c:pt>
                <c:pt idx="53">
                  <c:v>8.10.</c:v>
                </c:pt>
                <c:pt idx="54">
                  <c:v>10.10.</c:v>
                </c:pt>
                <c:pt idx="55">
                  <c:v>11.10.</c:v>
                </c:pt>
                <c:pt idx="56">
                  <c:v>12.10.</c:v>
                </c:pt>
                <c:pt idx="57">
                  <c:v>13.10.</c:v>
                </c:pt>
                <c:pt idx="58">
                  <c:v>14.10.</c:v>
                </c:pt>
                <c:pt idx="59">
                  <c:v>15.10.</c:v>
                </c:pt>
                <c:pt idx="60">
                  <c:v>16.10.</c:v>
                </c:pt>
                <c:pt idx="61">
                  <c:v>17.10.</c:v>
                </c:pt>
                <c:pt idx="62">
                  <c:v>18.10.</c:v>
                </c:pt>
                <c:pt idx="63">
                  <c:v>19.10.</c:v>
                </c:pt>
                <c:pt idx="64">
                  <c:v>20.10.</c:v>
                </c:pt>
                <c:pt idx="65">
                  <c:v>21.10.</c:v>
                </c:pt>
                <c:pt idx="66">
                  <c:v>22.10.</c:v>
                </c:pt>
                <c:pt idx="67">
                  <c:v>23.10.</c:v>
                </c:pt>
                <c:pt idx="68">
                  <c:v>24.10.</c:v>
                </c:pt>
                <c:pt idx="69">
                  <c:v>26.10.</c:v>
                </c:pt>
                <c:pt idx="70">
                  <c:v>27.10.</c:v>
                </c:pt>
                <c:pt idx="71">
                  <c:v>28.10.</c:v>
                </c:pt>
                <c:pt idx="72">
                  <c:v>29.10.</c:v>
                </c:pt>
                <c:pt idx="73">
                  <c:v>30.10.</c:v>
                </c:pt>
                <c:pt idx="74">
                  <c:v>31.10.</c:v>
                </c:pt>
                <c:pt idx="75">
                  <c:v>1.11.</c:v>
                </c:pt>
                <c:pt idx="76">
                  <c:v>2.11</c:v>
                </c:pt>
                <c:pt idx="77">
                  <c:v>3.11.</c:v>
                </c:pt>
                <c:pt idx="78">
                  <c:v>4.11.</c:v>
                </c:pt>
                <c:pt idx="79">
                  <c:v>5.11.</c:v>
                </c:pt>
                <c:pt idx="80">
                  <c:v>7.11.</c:v>
                </c:pt>
                <c:pt idx="81">
                  <c:v>8.11.</c:v>
                </c:pt>
                <c:pt idx="82">
                  <c:v>9.11.</c:v>
                </c:pt>
              </c:strCache>
            </c:strRef>
          </c:cat>
          <c:val>
            <c:numRef>
              <c:f>'Ebola Monitoring'!$B$16:$CF$16</c:f>
              <c:numCache>
                <c:formatCode>General</c:formatCode>
                <c:ptCount val="83"/>
                <c:pt idx="0">
                  <c:v>14.0</c:v>
                </c:pt>
                <c:pt idx="1">
                  <c:v>16.0</c:v>
                </c:pt>
                <c:pt idx="2">
                  <c:v>18.0</c:v>
                </c:pt>
                <c:pt idx="3">
                  <c:v>22.0</c:v>
                </c:pt>
                <c:pt idx="4">
                  <c:v>24.0</c:v>
                </c:pt>
                <c:pt idx="5">
                  <c:v>24.0</c:v>
                </c:pt>
                <c:pt idx="6">
                  <c:v>24.0</c:v>
                </c:pt>
                <c:pt idx="7">
                  <c:v>27.0</c:v>
                </c:pt>
                <c:pt idx="8">
                  <c:v>27.0</c:v>
                </c:pt>
                <c:pt idx="9">
                  <c:v>27.0</c:v>
                </c:pt>
                <c:pt idx="10">
                  <c:v>37.0</c:v>
                </c:pt>
                <c:pt idx="11">
                  <c:v>37.0</c:v>
                </c:pt>
                <c:pt idx="12">
                  <c:v>41.0</c:v>
                </c:pt>
                <c:pt idx="13">
                  <c:v>45.0</c:v>
                </c:pt>
                <c:pt idx="14">
                  <c:v>49.0</c:v>
                </c:pt>
                <c:pt idx="15">
                  <c:v>60.0</c:v>
                </c:pt>
                <c:pt idx="16">
                  <c:v>64.0</c:v>
                </c:pt>
                <c:pt idx="17">
                  <c:v>68.0</c:v>
                </c:pt>
                <c:pt idx="18">
                  <c:v>77.0</c:v>
                </c:pt>
                <c:pt idx="19">
                  <c:v>79.0</c:v>
                </c:pt>
                <c:pt idx="20">
                  <c:v>86.0</c:v>
                </c:pt>
                <c:pt idx="21">
                  <c:v>92.0</c:v>
                </c:pt>
                <c:pt idx="22">
                  <c:v>96.0</c:v>
                </c:pt>
                <c:pt idx="23">
                  <c:v>105.0</c:v>
                </c:pt>
                <c:pt idx="24">
                  <c:v>109.0</c:v>
                </c:pt>
                <c:pt idx="25">
                  <c:v>111.0</c:v>
                </c:pt>
                <c:pt idx="26">
                  <c:v>118.0</c:v>
                </c:pt>
                <c:pt idx="27">
                  <c:v>131.0</c:v>
                </c:pt>
                <c:pt idx="28">
                  <c:v>138.0</c:v>
                </c:pt>
                <c:pt idx="29">
                  <c:v>143.0</c:v>
                </c:pt>
                <c:pt idx="30">
                  <c:v>152.0</c:v>
                </c:pt>
                <c:pt idx="31">
                  <c:v>160.0</c:v>
                </c:pt>
                <c:pt idx="32">
                  <c:v>167.0</c:v>
                </c:pt>
                <c:pt idx="33">
                  <c:v>182.0</c:v>
                </c:pt>
                <c:pt idx="34">
                  <c:v>184.0</c:v>
                </c:pt>
                <c:pt idx="35">
                  <c:v>192.0</c:v>
                </c:pt>
                <c:pt idx="36">
                  <c:v>204.0</c:v>
                </c:pt>
                <c:pt idx="37">
                  <c:v>215.0</c:v>
                </c:pt>
                <c:pt idx="38">
                  <c:v>233.0</c:v>
                </c:pt>
                <c:pt idx="39">
                  <c:v>233.0</c:v>
                </c:pt>
                <c:pt idx="40">
                  <c:v>268.0</c:v>
                </c:pt>
                <c:pt idx="41">
                  <c:v>281.0</c:v>
                </c:pt>
                <c:pt idx="42">
                  <c:v>302.0</c:v>
                </c:pt>
                <c:pt idx="43">
                  <c:v>312.0</c:v>
                </c:pt>
                <c:pt idx="44">
                  <c:v>366.0</c:v>
                </c:pt>
                <c:pt idx="45">
                  <c:v>396.0</c:v>
                </c:pt>
                <c:pt idx="46">
                  <c:v>412.0</c:v>
                </c:pt>
                <c:pt idx="47">
                  <c:v>428.0</c:v>
                </c:pt>
                <c:pt idx="48">
                  <c:v>440.0</c:v>
                </c:pt>
                <c:pt idx="49">
                  <c:v>457.0</c:v>
                </c:pt>
                <c:pt idx="50">
                  <c:v>490.0</c:v>
                </c:pt>
                <c:pt idx="51">
                  <c:v>510.0</c:v>
                </c:pt>
                <c:pt idx="52">
                  <c:v>528.0</c:v>
                </c:pt>
                <c:pt idx="53">
                  <c:v>575.0</c:v>
                </c:pt>
                <c:pt idx="54">
                  <c:v>599.0</c:v>
                </c:pt>
                <c:pt idx="55">
                  <c:v>629.0</c:v>
                </c:pt>
                <c:pt idx="56">
                  <c:v>648.0</c:v>
                </c:pt>
                <c:pt idx="57">
                  <c:v>664.0</c:v>
                </c:pt>
                <c:pt idx="58">
                  <c:v>697.0</c:v>
                </c:pt>
                <c:pt idx="59">
                  <c:v>723.0</c:v>
                </c:pt>
                <c:pt idx="60">
                  <c:v>733.0</c:v>
                </c:pt>
                <c:pt idx="61">
                  <c:v>750.0</c:v>
                </c:pt>
                <c:pt idx="62">
                  <c:v>769.0</c:v>
                </c:pt>
                <c:pt idx="63">
                  <c:v>802.0</c:v>
                </c:pt>
                <c:pt idx="64">
                  <c:v>851.0</c:v>
                </c:pt>
                <c:pt idx="65">
                  <c:v>862.0</c:v>
                </c:pt>
                <c:pt idx="66">
                  <c:v>874.0</c:v>
                </c:pt>
                <c:pt idx="67">
                  <c:v>905.0</c:v>
                </c:pt>
                <c:pt idx="68">
                  <c:v>953.0</c:v>
                </c:pt>
                <c:pt idx="69">
                  <c:v>1001.0</c:v>
                </c:pt>
                <c:pt idx="70">
                  <c:v>1043.0</c:v>
                </c:pt>
                <c:pt idx="71">
                  <c:v>1069.0</c:v>
                </c:pt>
                <c:pt idx="72">
                  <c:v>1079.0</c:v>
                </c:pt>
                <c:pt idx="73">
                  <c:v>1083.0</c:v>
                </c:pt>
                <c:pt idx="74">
                  <c:v>1108.0</c:v>
                </c:pt>
                <c:pt idx="75">
                  <c:v>1158.0</c:v>
                </c:pt>
                <c:pt idx="76">
                  <c:v>1182.0</c:v>
                </c:pt>
                <c:pt idx="77">
                  <c:v>1233.0</c:v>
                </c:pt>
                <c:pt idx="78">
                  <c:v>1254.0</c:v>
                </c:pt>
                <c:pt idx="79">
                  <c:v>1261.0</c:v>
                </c:pt>
                <c:pt idx="80">
                  <c:v>1283.0</c:v>
                </c:pt>
                <c:pt idx="81">
                  <c:v>1302.0</c:v>
                </c:pt>
                <c:pt idx="82">
                  <c:v>1379.0</c:v>
                </c:pt>
              </c:numCache>
            </c:numRef>
          </c:val>
          <c:smooth val="0"/>
        </c:ser>
        <c:dLbls>
          <c:showLegendKey val="0"/>
          <c:showVal val="0"/>
          <c:showCatName val="0"/>
          <c:showSerName val="0"/>
          <c:showPercent val="0"/>
          <c:showBubbleSize val="0"/>
        </c:dLbls>
        <c:marker val="1"/>
        <c:smooth val="0"/>
        <c:axId val="-2122657176"/>
        <c:axId val="-2122672792"/>
      </c:lineChart>
      <c:catAx>
        <c:axId val="-2122657176"/>
        <c:scaling>
          <c:orientation val="minMax"/>
        </c:scaling>
        <c:delete val="1"/>
        <c:axPos val="b"/>
        <c:numFmt formatCode="General" sourceLinked="1"/>
        <c:majorTickMark val="none"/>
        <c:minorTickMark val="none"/>
        <c:tickLblPos val="nextTo"/>
        <c:crossAx val="-2122672792"/>
        <c:crosses val="autoZero"/>
        <c:auto val="1"/>
        <c:lblAlgn val="ctr"/>
        <c:lblOffset val="100"/>
        <c:noMultiLvlLbl val="0"/>
      </c:catAx>
      <c:valAx>
        <c:axId val="-212267279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12265717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34" charset="0"/>
                <a:cs typeface="+mn-cs"/>
              </a:defRPr>
            </a:lvl1pPr>
          </a:lstStyle>
          <a:p>
            <a:pPr>
              <a:defRPr/>
            </a:pPr>
            <a:endParaRPr lang="en-SG"/>
          </a:p>
        </p:txBody>
      </p:sp>
      <p:sp>
        <p:nvSpPr>
          <p:cNvPr id="2007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mn-cs"/>
              </a:defRPr>
            </a:lvl1pPr>
          </a:lstStyle>
          <a:p>
            <a:pPr>
              <a:defRPr/>
            </a:pPr>
            <a:endParaRPr lang="en-SG"/>
          </a:p>
        </p:txBody>
      </p:sp>
      <p:sp>
        <p:nvSpPr>
          <p:cNvPr id="162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SG" noProof="0" smtClean="0"/>
              <a:t>Click to edit Master text styles</a:t>
            </a:r>
          </a:p>
          <a:p>
            <a:pPr lvl="1"/>
            <a:r>
              <a:rPr lang="en-SG" noProof="0" smtClean="0"/>
              <a:t>Second level</a:t>
            </a:r>
          </a:p>
          <a:p>
            <a:pPr lvl="2"/>
            <a:r>
              <a:rPr lang="en-SG" noProof="0" smtClean="0"/>
              <a:t>Third level</a:t>
            </a:r>
          </a:p>
          <a:p>
            <a:pPr lvl="3"/>
            <a:r>
              <a:rPr lang="en-SG" noProof="0" smtClean="0"/>
              <a:t>Fourth level</a:t>
            </a:r>
          </a:p>
          <a:p>
            <a:pPr lvl="4"/>
            <a:r>
              <a:rPr lang="en-SG" noProof="0" smtClean="0"/>
              <a:t>Fifth level</a:t>
            </a:r>
          </a:p>
        </p:txBody>
      </p:sp>
      <p:sp>
        <p:nvSpPr>
          <p:cNvPr id="2007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34" charset="0"/>
                <a:cs typeface="+mn-cs"/>
              </a:defRPr>
            </a:lvl1pPr>
          </a:lstStyle>
          <a:p>
            <a:pPr>
              <a:defRPr/>
            </a:pPr>
            <a:endParaRPr lang="en-SG"/>
          </a:p>
        </p:txBody>
      </p:sp>
      <p:sp>
        <p:nvSpPr>
          <p:cNvPr id="2007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F0DBE6B9-0AF1-4A9D-AF1C-382D73EB8348}" type="slidenum">
              <a:rPr lang="en-SG"/>
              <a:pPr>
                <a:defRPr/>
              </a:pPr>
              <a:t>‹#›</a:t>
            </a:fld>
            <a:endParaRPr lang="en-SG"/>
          </a:p>
        </p:txBody>
      </p:sp>
    </p:spTree>
    <p:extLst>
      <p:ext uri="{BB962C8B-B14F-4D97-AF65-F5344CB8AC3E}">
        <p14:creationId xmlns:p14="http://schemas.microsoft.com/office/powerpoint/2010/main" val="300062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noTextEdi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525C52-B542-964A-9B01-7D28584C4E27}" type="slidenum">
              <a:rPr lang="en-US" sz="1200">
                <a:solidFill>
                  <a:srgbClr val="000000"/>
                </a:solidFill>
              </a:rPr>
              <a:pPr eaLnBrk="1" hangingPunct="1"/>
              <a:t>1</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What was the BA strategy: get clear on philosophy, get clear on the psychological level of analysis, create a foundation of basic principles about </a:t>
            </a:r>
          </a:p>
          <a:p>
            <a:r>
              <a:rPr lang="en-US">
                <a:ea typeface="ＭＳ Ｐゴシック" charset="0"/>
                <a:cs typeface="ＭＳ Ｐゴシック" charset="0"/>
              </a:rPr>
              <a:t>organism environment interactions at the individual psychological level, conduct functional analyses of complex human behavior, create applied programs</a:t>
            </a: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6818BF-D933-864F-997D-7D667F490B27}" type="slidenum">
              <a:rPr lang="en-US" sz="1200">
                <a:solidFill>
                  <a:srgbClr val="000000"/>
                </a:solidFill>
                <a:cs typeface="Arial" charset="0"/>
              </a:rPr>
              <a:pPr eaLnBrk="1" hangingPunct="1"/>
              <a:t>19</a:t>
            </a:fld>
            <a:endParaRPr lang="en-US" sz="1200">
              <a:solidFill>
                <a:srgbClr val="000000"/>
              </a:solidFill>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17B8DB-2CDD-7A40-B12E-6C51737616F4}" type="slidenum">
              <a:rPr lang="en-GB" sz="1200"/>
              <a:pPr eaLnBrk="1" hangingPunct="1"/>
              <a:t>21</a:t>
            </a:fld>
            <a:endParaRPr lang="en-GB"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i="1">
                <a:latin typeface="Times" charset="0"/>
                <a:ea typeface="ＭＳ Ｐゴシック" charset="0"/>
                <a:cs typeface="ＭＳ Ｐゴシック" charset="0"/>
              </a:rPr>
              <a:t>Jabuka is Croatian for Apple</a:t>
            </a:r>
          </a:p>
          <a:p>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4D1C89-7C7F-7D43-87A0-ECD2554DB0FE}" type="slidenum">
              <a:rPr lang="en-GB" sz="1200"/>
              <a:pPr eaLnBrk="1" hangingPunct="1"/>
              <a:t>22</a:t>
            </a:fld>
            <a:endParaRPr lang="en-GB" sz="1200"/>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950" tIns="44975" rIns="89950" bIns="44975"/>
          <a:lstStyle/>
          <a:p>
            <a:endParaRPr lang="en-GB">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E7E708-7A0C-444F-94C2-7444E5602DCE}" type="slidenum">
              <a:rPr lang="en-US" sz="1200">
                <a:solidFill>
                  <a:srgbClr val="000000"/>
                </a:solidFill>
              </a:rPr>
              <a:pPr eaLnBrk="1" hangingPunct="1"/>
              <a:t>23</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4BA157-087D-8645-8CF5-DF4D308BBDFA}" type="slidenum">
              <a:rPr lang="en-US" sz="1200">
                <a:solidFill>
                  <a:srgbClr val="000000"/>
                </a:solidFill>
              </a:rPr>
              <a:pPr eaLnBrk="1" hangingPunct="1"/>
              <a:t>24</a:t>
            </a:fld>
            <a:endParaRPr lang="en-US" sz="1200">
              <a:solidFill>
                <a:srgbClr val="000000"/>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0B1A40-BD9C-D54B-9F39-9DABC067EFF8}" type="slidenum">
              <a:rPr lang="en-US" sz="1200">
                <a:solidFill>
                  <a:srgbClr val="000000"/>
                </a:solidFill>
                <a:cs typeface="Arial" charset="0"/>
              </a:rPr>
              <a:pPr eaLnBrk="1" hangingPunct="1"/>
              <a:t>25</a:t>
            </a:fld>
            <a:endParaRPr lang="en-US" sz="1200">
              <a:solidFill>
                <a:srgbClr val="000000"/>
              </a:solidFill>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My argument … it is human consciousness itself … which forms the link between compassion and self-acceptance</a:t>
            </a: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48B0BE-75CB-0044-8F28-0794CE3E7374}" type="slidenum">
              <a:rPr lang="en-US" sz="1200">
                <a:solidFill>
                  <a:srgbClr val="000000"/>
                </a:solidFill>
              </a:rPr>
              <a:pPr eaLnBrk="1" hangingPunct="1"/>
              <a:t>26</a:t>
            </a:fld>
            <a:endParaRPr 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69B361-4C5F-A848-9D13-AAB20CA95458}" type="slidenum">
              <a:rPr lang="en-US" sz="1200">
                <a:solidFill>
                  <a:srgbClr val="000000"/>
                </a:solidFill>
              </a:rPr>
              <a:pPr eaLnBrk="1" hangingPunct="1"/>
              <a:t>27</a:t>
            </a:fld>
            <a:endParaRPr lang="en-US" sz="1200">
              <a:solidFill>
                <a:srgbClr val="000000"/>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My argument … it is human consciousness itself … which forms the link between compassion and self-acceptance</a:t>
            </a: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FFB4CB-458C-3C41-B8A6-DF1E707E2822}" type="slidenum">
              <a:rPr lang="en-US" sz="1200">
                <a:solidFill>
                  <a:srgbClr val="000000"/>
                </a:solidFill>
              </a:rPr>
              <a:pPr eaLnBrk="1" hangingPunct="1"/>
              <a:t>28</a:t>
            </a:fld>
            <a:endParaRPr 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DD2A3C-C1D8-0A47-87D4-0D2923892320}" type="slidenum">
              <a:rPr lang="en-US" sz="1200">
                <a:solidFill>
                  <a:srgbClr val="000000"/>
                </a:solidFill>
              </a:rPr>
              <a:pPr eaLnBrk="1" hangingPunct="1"/>
              <a:t>29</a:t>
            </a:fld>
            <a:endParaRPr lang="en-US" sz="1200">
              <a:solidFill>
                <a:srgbClr val="000000"/>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8A3B96-B311-7B42-BE4F-310205B7EAC0}" type="slidenum">
              <a:rPr lang="en-US" sz="12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My argument … it is human consciousness itself … which forms the link between compassion and self-acceptance</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DB6885-5657-524F-8F76-D92E084C2439}" type="slidenum">
              <a:rPr lang="en-US" sz="1200">
                <a:solidFill>
                  <a:srgbClr val="000000"/>
                </a:solidFill>
              </a:rPr>
              <a:pPr eaLnBrk="1" hangingPunct="1"/>
              <a:t>30</a:t>
            </a:fld>
            <a:endParaRPr 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317FCD-4FC9-2741-9C3B-C5BC265AB8E3}" type="slidenum">
              <a:rPr lang="en-US" sz="1200">
                <a:solidFill>
                  <a:srgbClr val="000000"/>
                </a:solidFill>
              </a:rPr>
              <a:pPr eaLnBrk="1" hangingPunct="1"/>
              <a:t>31</a:t>
            </a:fld>
            <a:endParaRPr lang="en-US" sz="1200">
              <a:solidFill>
                <a:srgbClr val="000000"/>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noTextEdit="1"/>
          </p:cNvSpPr>
          <p:nvPr>
            <p:ph type="sldImg"/>
          </p:nvPr>
        </p:nvSpPr>
        <p:spPr>
          <a:ln/>
        </p:spPr>
      </p:sp>
      <p:sp>
        <p:nvSpPr>
          <p:cNvPr id="165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65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F43739-64CB-DB48-8479-F9809D992545}" type="slidenum">
              <a:rPr lang="en-US" sz="1200">
                <a:solidFill>
                  <a:srgbClr val="000000"/>
                </a:solidFill>
              </a:rPr>
              <a:pPr eaLnBrk="1" hangingPunct="1"/>
              <a:t>32</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3F698A-7745-BE49-8E82-64B2CF403D0A}" type="slidenum">
              <a:rPr lang="en-US" sz="1200">
                <a:solidFill>
                  <a:srgbClr val="000000"/>
                </a:solidFill>
                <a:cs typeface="Arial" charset="0"/>
              </a:rPr>
              <a:pPr eaLnBrk="1" hangingPunct="1"/>
              <a:t>33</a:t>
            </a:fld>
            <a:endParaRPr lang="en-US" sz="1200">
              <a:solidFill>
                <a:srgbClr val="000000"/>
              </a:solidFill>
              <a:cs typeface="Arial"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F052F7-26EE-A74E-B438-35ECFCCE0023}" type="slidenum">
              <a:rPr lang="en-US" sz="1200">
                <a:solidFill>
                  <a:srgbClr val="000000"/>
                </a:solidFill>
                <a:cs typeface="Arial" charset="0"/>
              </a:rPr>
              <a:pPr eaLnBrk="1" hangingPunct="1"/>
              <a:t>34</a:t>
            </a:fld>
            <a:endParaRPr lang="en-US" sz="1200">
              <a:solidFill>
                <a:srgbClr val="000000"/>
              </a:solidFill>
              <a:cs typeface="Arial"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1B461A-EEAD-E44B-9BBA-032268EA9861}" type="slidenum">
              <a:rPr lang="en-US" sz="1200">
                <a:solidFill>
                  <a:srgbClr val="000000"/>
                </a:solidFill>
                <a:cs typeface="Arial" charset="0"/>
              </a:rPr>
              <a:pPr eaLnBrk="1" hangingPunct="1"/>
              <a:t>35</a:t>
            </a:fld>
            <a:endParaRPr lang="en-US" sz="1200">
              <a:solidFill>
                <a:srgbClr val="000000"/>
              </a:solidFill>
              <a:cs typeface="Arial"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BD7002B-D226-5C4A-9DD7-76C85FC001D6}" type="slidenum">
              <a:rPr lang="en-US" sz="1200" smtClean="0">
                <a:solidFill>
                  <a:srgbClr val="000000"/>
                </a:solidFill>
              </a:rPr>
              <a:pPr algn="r" eaLnBrk="1" hangingPunct="1"/>
              <a:t>36</a:t>
            </a:fld>
            <a:endParaRPr lang="en-US" sz="1200" smtClean="0">
              <a:solidFill>
                <a:srgbClr val="000000"/>
              </a:solidFill>
            </a:endParaRPr>
          </a:p>
        </p:txBody>
      </p:sp>
      <p:sp>
        <p:nvSpPr>
          <p:cNvPr id="290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AF3373E-FA5D-5B4F-BFF8-E108971F32C3}" type="slidenum">
              <a:rPr lang="en-US" sz="1200" smtClean="0">
                <a:solidFill>
                  <a:srgbClr val="000000"/>
                </a:solidFill>
              </a:rPr>
              <a:pPr algn="r" eaLnBrk="1" hangingPunct="1"/>
              <a:t>36</a:t>
            </a:fld>
            <a:endParaRPr lang="en-US" sz="1200" smtClean="0">
              <a:solidFill>
                <a:srgbClr val="000000"/>
              </a:solidFill>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noTextEdit="1"/>
          </p:cNvSpPr>
          <p:nvPr>
            <p:ph type="sldImg"/>
          </p:nvPr>
        </p:nvSpPr>
        <p:spPr>
          <a:ln/>
        </p:spPr>
      </p:sp>
      <p:sp>
        <p:nvSpPr>
          <p:cNvPr id="182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 Woman with the shopping cart</a:t>
            </a:r>
          </a:p>
        </p:txBody>
      </p:sp>
      <p:sp>
        <p:nvSpPr>
          <p:cNvPr id="182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F92A79-13D9-2C4C-82FF-03A1FB439CD9}" type="slidenum">
              <a:rPr lang="en-US" sz="1200">
                <a:solidFill>
                  <a:srgbClr val="000000"/>
                </a:solidFill>
              </a:rPr>
              <a:pPr eaLnBrk="1" hangingPunct="1"/>
              <a:t>37</a:t>
            </a:fld>
            <a:endParaRPr 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a:ln/>
        </p:spPr>
      </p:sp>
      <p:sp>
        <p:nvSpPr>
          <p:cNvPr id="218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Social anhedonia correlated with social adjustment and psychosis</a:t>
            </a:r>
          </a:p>
          <a:p>
            <a:endParaRPr lang="en-US">
              <a:ea typeface="ＭＳ Ｐゴシック" charset="0"/>
              <a:cs typeface="ＭＳ Ｐゴシック" charset="0"/>
            </a:endParaRPr>
          </a:p>
          <a:p>
            <a:r>
              <a:rPr lang="en-US">
                <a:ea typeface="ＭＳ Ｐゴシック" charset="0"/>
                <a:cs typeface="ＭＳ Ｐゴシック" charset="0"/>
              </a:rPr>
              <a:t>Why would people not care about being with others?</a:t>
            </a:r>
          </a:p>
          <a:p>
            <a:endParaRPr lang="en-US">
              <a:ea typeface="ＭＳ Ｐゴシック" charset="0"/>
              <a:cs typeface="ＭＳ Ｐゴシック" charset="0"/>
            </a:endParaRPr>
          </a:p>
          <a:p>
            <a:r>
              <a:rPr lang="en-US">
                <a:ea typeface="ＭＳ Ｐゴシック" charset="0"/>
                <a:cs typeface="ＭＳ Ｐゴシック" charset="0"/>
              </a:rPr>
              <a:t>Well it hurts. So what, well Experiential avoidance.  But then why does it hurt?</a:t>
            </a:r>
          </a:p>
          <a:p>
            <a:r>
              <a:rPr lang="en-US">
                <a:ea typeface="ＭＳ Ｐゴシック" charset="0"/>
                <a:cs typeface="ＭＳ Ｐゴシック" charset="0"/>
              </a:rPr>
              <a:t>Well empathy. But why? Well you can take the perspective of others.</a:t>
            </a:r>
          </a:p>
          <a:p>
            <a:endParaRPr lang="en-US">
              <a:ea typeface="ＭＳ Ｐゴシック" charset="0"/>
              <a:cs typeface="ＭＳ Ｐゴシック" charset="0"/>
            </a:endParaRPr>
          </a:p>
          <a:p>
            <a:r>
              <a:rPr lang="en-US">
                <a:ea typeface="ＭＳ Ｐゴシック" charset="0"/>
                <a:cs typeface="ＭＳ Ｐゴシック" charset="0"/>
              </a:rPr>
              <a:t>So you get a model like this</a:t>
            </a:r>
          </a:p>
        </p:txBody>
      </p:sp>
      <p:sp>
        <p:nvSpPr>
          <p:cNvPr id="218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67C77-949A-4040-B9E5-533A1EDC5FD2}" type="slidenum">
              <a:rPr lang="en-US" sz="1200">
                <a:solidFill>
                  <a:srgbClr val="000000"/>
                </a:solidFill>
                <a:cs typeface="Arial" charset="0"/>
              </a:rPr>
              <a:pPr eaLnBrk="1" hangingPunct="1"/>
              <a:t>38</a:t>
            </a:fld>
            <a:endParaRPr lang="en-US" sz="1200">
              <a:solidFill>
                <a:srgbClr val="000000"/>
              </a:solidFill>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a:ln/>
        </p:spPr>
      </p:sp>
      <p:sp>
        <p:nvSpPr>
          <p:cNvPr id="220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Social anhedonia correlated with social adjustment and psychosis</a:t>
            </a:r>
          </a:p>
          <a:p>
            <a:endParaRPr lang="en-US">
              <a:ea typeface="ＭＳ Ｐゴシック" charset="0"/>
              <a:cs typeface="ＭＳ Ｐゴシック" charset="0"/>
            </a:endParaRPr>
          </a:p>
          <a:p>
            <a:r>
              <a:rPr lang="en-US">
                <a:ea typeface="ＭＳ Ｐゴシック" charset="0"/>
                <a:cs typeface="ＭＳ Ｐゴシック" charset="0"/>
              </a:rPr>
              <a:t>Why would people not care about being with others?</a:t>
            </a:r>
          </a:p>
          <a:p>
            <a:endParaRPr lang="en-US">
              <a:ea typeface="ＭＳ Ｐゴシック" charset="0"/>
              <a:cs typeface="ＭＳ Ｐゴシック" charset="0"/>
            </a:endParaRPr>
          </a:p>
          <a:p>
            <a:r>
              <a:rPr lang="en-US">
                <a:ea typeface="ＭＳ Ｐゴシック" charset="0"/>
                <a:cs typeface="ＭＳ Ｐゴシック" charset="0"/>
              </a:rPr>
              <a:t>Well it hurts. So what, well Experiential avoidance.  But then why does it hurt?</a:t>
            </a:r>
          </a:p>
          <a:p>
            <a:r>
              <a:rPr lang="en-US">
                <a:ea typeface="ＭＳ Ｐゴシック" charset="0"/>
                <a:cs typeface="ＭＳ Ｐゴシック" charset="0"/>
              </a:rPr>
              <a:t>Well empathy. But why? Well you can take the perspective of others.</a:t>
            </a:r>
          </a:p>
          <a:p>
            <a:endParaRPr lang="en-US">
              <a:ea typeface="ＭＳ Ｐゴシック" charset="0"/>
              <a:cs typeface="ＭＳ Ｐゴシック" charset="0"/>
            </a:endParaRPr>
          </a:p>
          <a:p>
            <a:r>
              <a:rPr lang="en-US">
                <a:ea typeface="ＭＳ Ｐゴシック" charset="0"/>
                <a:cs typeface="ＭＳ Ｐゴシック" charset="0"/>
              </a:rPr>
              <a:t>So you get a model like this</a:t>
            </a:r>
          </a:p>
        </p:txBody>
      </p:sp>
      <p:sp>
        <p:nvSpPr>
          <p:cNvPr id="220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8747A1-CE32-C64D-89B0-A2685B2275FC}" type="slidenum">
              <a:rPr lang="en-US" sz="1200">
                <a:solidFill>
                  <a:srgbClr val="000000"/>
                </a:solidFill>
                <a:cs typeface="Arial" charset="0"/>
              </a:rPr>
              <a:pPr eaLnBrk="1" hangingPunct="1"/>
              <a:t>39</a:t>
            </a:fld>
            <a:endParaRPr lang="en-US" sz="1200">
              <a:solidFill>
                <a:srgbClr val="000000"/>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8A3B96-B311-7B42-BE4F-310205B7EAC0}" type="slidenum">
              <a:rPr lang="en-US" sz="120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543D4C-A614-0F49-ACBD-865A88CC7A63}" type="slidenum">
              <a:rPr lang="en-US" sz="1200">
                <a:solidFill>
                  <a:srgbClr val="000000"/>
                </a:solidFill>
              </a:rPr>
              <a:pPr eaLnBrk="1" hangingPunct="1"/>
              <a:t>40</a:t>
            </a:fld>
            <a:endParaRPr 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8A3B96-B311-7B42-BE4F-310205B7EAC0}" type="slidenum">
              <a:rPr lang="en-US" sz="1200"/>
              <a:pPr/>
              <a:t>41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8A3B96-B311-7B42-BE4F-310205B7EAC0}" type="slidenum">
              <a:rPr lang="en-US" sz="1200"/>
              <a:pPr/>
              <a:t>42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8B00A-68B1-6E43-9FFC-261068559AC0}" type="slidenum">
              <a:rPr lang="en-US" sz="1200">
                <a:solidFill>
                  <a:srgbClr val="000000"/>
                </a:solidFill>
              </a:rPr>
              <a:pPr eaLnBrk="1" hangingPunct="1"/>
              <a:t>43</a:t>
            </a:fld>
            <a:endParaRPr lang="en-US" sz="1200">
              <a:solidFill>
                <a:srgbClr val="000000"/>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9950" tIns="44975" rIns="89950" bIns="44975"/>
          <a:lstStyle/>
          <a:p>
            <a:pPr eaLnBrk="1" hangingPunct="1"/>
            <a:endParaRPr lang="en-GB">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noChangeArrowheads="1" noTextEdit="1"/>
          </p:cNvSpPr>
          <p:nvPr>
            <p:ph type="sldImg"/>
          </p:nvPr>
        </p:nvSpPr>
        <p:spPr>
          <a:ln/>
        </p:spPr>
      </p:sp>
      <p:sp>
        <p:nvSpPr>
          <p:cNvPr id="1679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77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EE0D2A-288A-D547-B007-AB3A4E37BA54}" type="slidenum">
              <a:rPr lang="en-US" sz="1200">
                <a:solidFill>
                  <a:srgbClr val="000000"/>
                </a:solidFill>
              </a:rPr>
              <a:pPr eaLnBrk="1" hangingPunct="1"/>
              <a:t>46</a:t>
            </a:fld>
            <a:endParaRPr 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1C2D8D-FF2D-CD4E-B52F-19ADC8916709}" type="slidenum">
              <a:rPr lang="en-US" sz="1200">
                <a:solidFill>
                  <a:srgbClr val="000000"/>
                </a:solidFill>
              </a:rPr>
              <a:pPr eaLnBrk="1" hangingPunct="1"/>
              <a:t>47</a:t>
            </a:fld>
            <a:endParaRPr lang="en-US" sz="1200">
              <a:solidFill>
                <a:srgbClr val="000000"/>
              </a:solidFill>
            </a:endParaRPr>
          </a:p>
        </p:txBody>
      </p:sp>
      <p:sp>
        <p:nvSpPr>
          <p:cNvPr id="187394" name="Rectangle 2"/>
          <p:cNvSpPr>
            <a:spLocks noGrp="1" noRot="1" noChangeAspect="1" noChangeArrowheads="1" noTextEdit="1"/>
          </p:cNvSpPr>
          <p:nvPr>
            <p:ph type="sldImg"/>
          </p:nvPr>
        </p:nvSpPr>
        <p:spPr>
          <a:xfrm>
            <a:off x="1146175" y="687388"/>
            <a:ext cx="4567238" cy="3427412"/>
          </a:xfrm>
          <a:ln/>
        </p:spPr>
      </p:sp>
      <p:sp>
        <p:nvSpPr>
          <p:cNvPr id="187395"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04" tIns="44701" rIns="89404" bIns="44701"/>
          <a:lstStyle/>
          <a:p>
            <a:r>
              <a:rPr lang="en-US">
                <a:latin typeface="Arial Unicode MS" charset="0"/>
                <a:ea typeface="ＭＳ Ｐゴシック" charset="0"/>
                <a:cs typeface="Arial Unicode MS" charset="0"/>
              </a:rPr>
              <a:t>what can happen when we let the monster dictate how we live.  Nobody wants to spend their time and energy on this roundabout, but it is so easy to do.  In fact, this cartoon doesn</a:t>
            </a:r>
            <a:r>
              <a:rPr lang="ja-JP" altLang="en-US">
                <a:latin typeface="Arial Unicode MS" charset="0"/>
                <a:ea typeface="ＭＳ Ｐゴシック" charset="0"/>
                <a:cs typeface="Arial Unicode MS" charset="0"/>
              </a:rPr>
              <a:t>’</a:t>
            </a:r>
            <a:r>
              <a:rPr lang="en-US" altLang="ja-JP">
                <a:latin typeface="Arial Unicode MS" charset="0"/>
                <a:ea typeface="ＭＳ Ｐゴシック" charset="0"/>
                <a:cs typeface="Arial Unicode MS" charset="0"/>
              </a:rPr>
              <a:t>t even show how crowded this round about really is?</a:t>
            </a:r>
          </a:p>
          <a:p>
            <a:endParaRPr lang="en-US">
              <a:latin typeface="Arial Unicode MS" charset="0"/>
              <a:ea typeface="ＭＳ Ｐゴシック" charset="0"/>
              <a:cs typeface="Arial Unicode M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543D4C-A614-0F49-ACBD-865A88CC7A63}" type="slidenum">
              <a:rPr lang="en-US" sz="1200">
                <a:solidFill>
                  <a:srgbClr val="000000"/>
                </a:solidFill>
              </a:rPr>
              <a:pPr eaLnBrk="1" hangingPunct="1"/>
              <a:t>48</a:t>
            </a:fld>
            <a:endParaRPr lang="en-US"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8A3B96-B311-7B42-BE4F-310205B7EAC0}" type="slidenum">
              <a:rPr lang="en-US" sz="1200"/>
              <a:pPr/>
              <a:t>58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Rot="1" noChangeAspect="1" noChangeArrowheads="1" noTextEdit="1"/>
          </p:cNvSpPr>
          <p:nvPr>
            <p:ph type="sldImg"/>
          </p:nvPr>
        </p:nvSpPr>
        <p:spPr>
          <a:ln/>
        </p:spPr>
      </p:sp>
      <p:sp>
        <p:nvSpPr>
          <p:cNvPr id="2017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We try to be the cartoon our narratives make of ourselves</a:t>
            </a:r>
          </a:p>
        </p:txBody>
      </p:sp>
      <p:sp>
        <p:nvSpPr>
          <p:cNvPr id="15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09F250-9842-7947-BF94-C70592A6B101}" type="slidenum">
              <a:rPr lang="en-US" sz="1200">
                <a:solidFill>
                  <a:srgbClr val="000000"/>
                </a:solidFill>
              </a:rPr>
              <a:pPr eaLnBrk="1" hangingPunct="1"/>
              <a:t>12</a:t>
            </a:fld>
            <a:endParaRPr 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noTextEdit="1"/>
          </p:cNvSpPr>
          <p:nvPr>
            <p:ph type="sldImg"/>
          </p:nvPr>
        </p:nvSpPr>
        <p:spPr>
          <a:ln/>
        </p:spPr>
      </p:sp>
      <p:sp>
        <p:nvSpPr>
          <p:cNvPr id="203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03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513D9B-D3A5-DA4C-A110-43B9BFDAB640}" type="slidenum">
              <a:rPr lang="en-US" sz="1200">
                <a:solidFill>
                  <a:srgbClr val="000000"/>
                </a:solidFill>
              </a:rPr>
              <a:pPr eaLnBrk="1" hangingPunct="1"/>
              <a:t>61</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noTextEdit="1"/>
          </p:cNvSpPr>
          <p:nvPr>
            <p:ph type="sldImg"/>
          </p:nvPr>
        </p:nvSpPr>
        <p:spPr>
          <a:ln/>
        </p:spPr>
      </p:sp>
      <p:sp>
        <p:nvSpPr>
          <p:cNvPr id="205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05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85759C-8AE5-5A44-BE79-6AB24E16B8B2}" type="slidenum">
              <a:rPr lang="en-US" sz="1200">
                <a:solidFill>
                  <a:srgbClr val="000000"/>
                </a:solidFill>
              </a:rPr>
              <a:pPr eaLnBrk="1" hangingPunct="1"/>
              <a:t>62</a:t>
            </a:fld>
            <a:endParaRPr 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C8CEC9-C9E9-D746-8BB2-2F62CF415CBC}" type="slidenum">
              <a:rPr lang="en-US" sz="1200">
                <a:cs typeface="Arial" charset="0"/>
              </a:rPr>
              <a:pPr eaLnBrk="1" hangingPunct="1"/>
              <a:t>63</a:t>
            </a:fld>
            <a:endParaRPr lang="en-US" sz="1200">
              <a:cs typeface="Arial"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p:cNvSpPr>
          <p:nvPr>
            <p:ph type="sldImg"/>
          </p:nvPr>
        </p:nvSpPr>
        <p:spPr>
          <a:ln/>
        </p:spPr>
      </p:sp>
      <p:sp>
        <p:nvSpPr>
          <p:cNvPr id="221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If applied folks do not have the basic stuff they need, they need to develop it</a:t>
            </a:r>
          </a:p>
          <a:p>
            <a:endParaRPr lang="en-US">
              <a:ea typeface="ＭＳ Ｐゴシック" charset="0"/>
              <a:cs typeface="ＭＳ Ｐゴシック" charset="0"/>
            </a:endParaRPr>
          </a:p>
          <a:p>
            <a:r>
              <a:rPr lang="en-US">
                <a:ea typeface="ＭＳ Ｐゴシック" charset="0"/>
                <a:cs typeface="ＭＳ Ｐゴシック" charset="0"/>
              </a:rPr>
              <a:t>If basic folks are frustrated at the application of their ideas, they need to create them</a:t>
            </a:r>
          </a:p>
          <a:p>
            <a:endParaRPr lang="en-US">
              <a:ea typeface="ＭＳ Ｐゴシック" charset="0"/>
              <a:cs typeface="ＭＳ Ｐゴシック" charset="0"/>
            </a:endParaRPr>
          </a:p>
          <a:p>
            <a:r>
              <a:rPr lang="en-US">
                <a:ea typeface="ＭＳ Ｐゴシック" charset="0"/>
                <a:cs typeface="ＭＳ Ｐゴシック" charset="0"/>
              </a:rPr>
              <a:t>No more farming it out</a:t>
            </a:r>
          </a:p>
          <a:p>
            <a:endParaRPr lang="en-US">
              <a:ea typeface="ＭＳ Ｐゴシック" charset="0"/>
              <a:cs typeface="ＭＳ Ｐゴシック" charset="0"/>
            </a:endParaRPr>
          </a:p>
          <a:p>
            <a:r>
              <a:rPr lang="en-US">
                <a:ea typeface="ＭＳ Ｐゴシック" charset="0"/>
                <a:cs typeface="ＭＳ Ｐゴシック" charset="0"/>
              </a:rPr>
              <a:t>Especially given our goal</a:t>
            </a:r>
          </a:p>
        </p:txBody>
      </p:sp>
      <p:sp>
        <p:nvSpPr>
          <p:cNvPr id="221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ADDB34-5A9C-7A4B-B9B3-296376C52BEF}" type="slidenum">
              <a:rPr lang="en-US" sz="1200">
                <a:cs typeface="Arial" charset="0"/>
              </a:rPr>
              <a:pPr eaLnBrk="1" hangingPunct="1"/>
              <a:t>64</a:t>
            </a:fld>
            <a:endParaRPr lang="en-US" sz="120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1164BB-33F3-E340-A9A5-02D6BAB050E9}" type="slidenum">
              <a:rPr lang="en-US" sz="1200">
                <a:solidFill>
                  <a:srgbClr val="000000"/>
                </a:solidFill>
              </a:rPr>
              <a:pPr eaLnBrk="1" hangingPunct="1"/>
              <a:t>65</a:t>
            </a:fld>
            <a:endParaRPr lang="en-US" sz="1200">
              <a:solidFill>
                <a:srgbClr val="000000"/>
              </a:solidFill>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151" tIns="45075" rIns="90151" bIns="45075"/>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DDD459-4D2D-894C-A302-20ABF296A3B6}" type="slidenum">
              <a:rPr lang="en-US" sz="1200">
                <a:solidFill>
                  <a:srgbClr val="000000"/>
                </a:solidFill>
                <a:latin typeface="Calibri" charset="0"/>
                <a:cs typeface="Arial" charset="0"/>
              </a:rPr>
              <a:pPr eaLnBrk="1" hangingPunct="1"/>
              <a:t>66</a:t>
            </a:fld>
            <a:endParaRPr lang="en-US" sz="1200">
              <a:solidFill>
                <a:srgbClr val="000000"/>
              </a:solidFill>
              <a:latin typeface="Calibri" charset="0"/>
              <a:cs typeface="Arial"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151" tIns="45075" rIns="90151" bIns="45075"/>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812C06-4FD9-554D-B7F1-D2E32A737109}" type="slidenum">
              <a:rPr lang="en-US" sz="1200">
                <a:solidFill>
                  <a:srgbClr val="000000"/>
                </a:solidFill>
              </a:rPr>
              <a:pPr eaLnBrk="1" hangingPunct="1"/>
              <a:t>67</a:t>
            </a:fld>
            <a:endParaRPr lang="en-US" sz="1200">
              <a:solidFill>
                <a:srgbClr val="000000"/>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US">
                <a:ea typeface="ＭＳ Ｐゴシック" charset="0"/>
                <a:cs typeface="ＭＳ Ｐゴシック" charset="0"/>
              </a:rPr>
              <a:t>Previous research has reported elevated levels of psychological distress (e.g. Stanton, et al, 2000), depression (e.g., Andersen &amp; Golden-Kreutz, 2001), and anxiety (e.g. Epping-Jordon, et al, 1999) in various oncology populations.  However, only one study has attempted to differentiate the prevalence of psychological distress across cancer sites.  Based upon results of that single project, 29.6% of the individuals with gynecological cancers report psychological distress (Zabora, Brintzenofeszoc, Curbow, Hooker, &amp; Piantadosi, 2001). </a:t>
            </a:r>
          </a:p>
          <a:p>
            <a:pPr algn="just" eaLnBrk="1" hangingPunct="1">
              <a:spcBef>
                <a:spcPct val="0"/>
              </a:spcBef>
            </a:pPr>
            <a:endParaRPr lang="en-US">
              <a:ea typeface="ＭＳ Ｐゴシック" charset="0"/>
              <a:cs typeface="ＭＳ Ｐゴシック" charset="0"/>
            </a:endParaRPr>
          </a:p>
          <a:p>
            <a:pPr algn="just" eaLnBrk="1" hangingPunct="1">
              <a:spcBef>
                <a:spcPct val="0"/>
              </a:spcBef>
            </a:pPr>
            <a:r>
              <a:rPr lang="en-US">
                <a:ea typeface="ＭＳ Ｐゴシック" charset="0"/>
                <a:cs typeface="ＭＳ Ｐゴシック" charset="0"/>
              </a:rPr>
              <a:t>The results from this sample were consistent with those previous findings of general levels of psychological distress.  Remember, these patients were not chosen for participation because of their distress, but merely due to their diagnosis.  That is a issue that will be address in future reseach.</a:t>
            </a:r>
          </a:p>
          <a:p>
            <a:pPr eaLnBrk="1" hangingPunct="1"/>
            <a:r>
              <a:rPr lang="en-US">
                <a:ea typeface="ＭＳ Ｐゴシック" charset="0"/>
                <a:cs typeface="ＭＳ Ｐゴシック" charset="0"/>
              </a:rPr>
              <a:t>Based on BDI of 22-37</a:t>
            </a:r>
          </a:p>
          <a:p>
            <a:pPr eaLnBrk="1" hangingPunct="1"/>
            <a:r>
              <a:rPr lang="en-US">
                <a:ea typeface="ＭＳ Ｐゴシック" charset="0"/>
                <a:cs typeface="ＭＳ Ｐゴシック" charset="0"/>
              </a:rPr>
              <a:t>BAI of 22-37, and POMS above 55</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noTextEdit="1"/>
          </p:cNvSpPr>
          <p:nvPr>
            <p:ph type="sldImg"/>
          </p:nvPr>
        </p:nvSpPr>
        <p:spPr>
          <a:ln/>
        </p:spPr>
      </p:sp>
      <p:sp>
        <p:nvSpPr>
          <p:cNvPr id="273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73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0C0836-0D98-714F-80B6-CA3A6109DB96}" type="slidenum">
              <a:rPr lang="en-US" sz="1200">
                <a:solidFill>
                  <a:srgbClr val="000000"/>
                </a:solidFill>
                <a:cs typeface="Arial" charset="0"/>
              </a:rPr>
              <a:pPr eaLnBrk="1" hangingPunct="1"/>
              <a:t>68</a:t>
            </a:fld>
            <a:endParaRPr lang="en-US" sz="1200">
              <a:solidFill>
                <a:srgbClr val="000000"/>
              </a:solidFill>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9D66FE-EFB4-094D-AC0A-54444B2DAC56}" type="slidenum">
              <a:rPr lang="en-US" sz="1200">
                <a:solidFill>
                  <a:srgbClr val="000000"/>
                </a:solidFill>
                <a:cs typeface="Arial" charset="0"/>
              </a:rPr>
              <a:pPr eaLnBrk="1" hangingPunct="1"/>
              <a:t>69</a:t>
            </a:fld>
            <a:endParaRPr lang="en-US" sz="1200">
              <a:solidFill>
                <a:srgbClr val="000000"/>
              </a:solidFill>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BBFF80-20A9-9447-AB4B-FB31E821081B}" type="slidenum">
              <a:rPr lang="en-US" sz="1200">
                <a:solidFill>
                  <a:srgbClr val="000000"/>
                </a:solidFill>
              </a:rPr>
              <a:pPr eaLnBrk="1" hangingPunct="1"/>
              <a:t>70</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US">
                <a:ea typeface="ＭＳ Ｐゴシック" charset="0"/>
                <a:cs typeface="ＭＳ Ｐゴシック" charset="0"/>
              </a:rPr>
              <a:t>Previous research has reported elevated levels of psychological distress (e.g. Stanton, et al, 2000), depression (e.g., Andersen &amp; Golden-Kreutz, 2001), and anxiety (e.g. Epping-Jordon, et al, 1999) in various oncology populations.  However, only one study has attempted to differentiate the prevalence of psychological distress across cancer sites.  Based upon results of that single project, 29.6% of the individuals with gynecological cancers report psychological distress (Zabora, Brintzenofeszoc, Curbow, Hooker, &amp; Piantadosi, 2001). </a:t>
            </a:r>
          </a:p>
          <a:p>
            <a:pPr algn="just" eaLnBrk="1" hangingPunct="1">
              <a:spcBef>
                <a:spcPct val="0"/>
              </a:spcBef>
            </a:pPr>
            <a:endParaRPr lang="en-US">
              <a:ea typeface="ＭＳ Ｐゴシック" charset="0"/>
              <a:cs typeface="ＭＳ Ｐゴシック" charset="0"/>
            </a:endParaRPr>
          </a:p>
          <a:p>
            <a:pPr algn="just" eaLnBrk="1" hangingPunct="1">
              <a:spcBef>
                <a:spcPct val="0"/>
              </a:spcBef>
            </a:pPr>
            <a:r>
              <a:rPr lang="en-US">
                <a:ea typeface="ＭＳ Ｐゴシック" charset="0"/>
                <a:cs typeface="ＭＳ Ｐゴシック" charset="0"/>
              </a:rPr>
              <a:t>The results from this sample were consistent with those previous findings of general levels of psychological distress.  Remember, these patients were not chosen for participation because of their distress, but merely due to their diagnosis.  That is a issue that will be address in future reseach.</a:t>
            </a:r>
          </a:p>
          <a:p>
            <a:pPr eaLnBrk="1" hangingPunct="1"/>
            <a:r>
              <a:rPr lang="en-US">
                <a:ea typeface="ＭＳ Ｐゴシック" charset="0"/>
                <a:cs typeface="ＭＳ Ｐゴシック" charset="0"/>
              </a:rPr>
              <a:t>Based on BDI of 22-37</a:t>
            </a:r>
          </a:p>
          <a:p>
            <a:pPr eaLnBrk="1" hangingPunct="1"/>
            <a:r>
              <a:rPr lang="en-US">
                <a:ea typeface="ＭＳ Ｐゴシック" charset="0"/>
                <a:cs typeface="ＭＳ Ｐゴシック" charset="0"/>
              </a:rPr>
              <a:t>BAI of 22-37, and POMS above 55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4C7F6-7DE0-DB4A-B0FE-BC8AC54336E4}" type="slidenum">
              <a:rPr lang="en-US" sz="1200">
                <a:solidFill>
                  <a:srgbClr val="000000"/>
                </a:solidFill>
              </a:rPr>
              <a:pPr eaLnBrk="1" hangingPunct="1"/>
              <a:t>14</a:t>
            </a:fld>
            <a:endParaRPr lang="en-US" sz="1200">
              <a:solidFill>
                <a:srgbClr val="000000"/>
              </a:solidFill>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151" tIns="45075" rIns="90151" bIns="45075"/>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2D3266-463D-B946-8D9B-37120C2BA935}" type="slidenum">
              <a:rPr lang="en-US" sz="1200">
                <a:solidFill>
                  <a:srgbClr val="000000"/>
                </a:solidFill>
              </a:rPr>
              <a:pPr eaLnBrk="1" hangingPunct="1"/>
              <a:t>71</a:t>
            </a:fld>
            <a:endParaRPr lang="en-US"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US">
                <a:ea typeface="ＭＳ Ｐゴシック" charset="0"/>
                <a:cs typeface="ＭＳ Ｐゴシック" charset="0"/>
              </a:rPr>
              <a:t>Previous research has reported elevated levels of psychological distress (e.g. Stanton, et al, 2000), depression (e.g., Andersen &amp; Golden-Kreutz, 2001), and anxiety (e.g. Epping-Jordon, et al, 1999) in various oncology populations.  However, only one study has attempted to differentiate the prevalence of psychological distress across cancer sites.  Based upon results of that single project, 29.6% of the individuals with gynecological cancers report psychological distress (Zabora, Brintzenofeszoc, Curbow, Hooker, &amp; Piantadosi, 2001). </a:t>
            </a:r>
          </a:p>
          <a:p>
            <a:pPr algn="just" eaLnBrk="1" hangingPunct="1">
              <a:spcBef>
                <a:spcPct val="0"/>
              </a:spcBef>
            </a:pPr>
            <a:endParaRPr lang="en-US">
              <a:ea typeface="ＭＳ Ｐゴシック" charset="0"/>
              <a:cs typeface="ＭＳ Ｐゴシック" charset="0"/>
            </a:endParaRPr>
          </a:p>
          <a:p>
            <a:pPr algn="just" eaLnBrk="1" hangingPunct="1">
              <a:spcBef>
                <a:spcPct val="0"/>
              </a:spcBef>
            </a:pPr>
            <a:r>
              <a:rPr lang="en-US">
                <a:ea typeface="ＭＳ Ｐゴシック" charset="0"/>
                <a:cs typeface="ＭＳ Ｐゴシック" charset="0"/>
              </a:rPr>
              <a:t>The results from this sample were consistent with those previous findings of general levels of psychological distress.  Remember, these patients were not chosen for participation because of their distress, but merely due to their diagnosis.  That is a issue that will be address in future reseach.</a:t>
            </a:r>
          </a:p>
          <a:p>
            <a:pPr eaLnBrk="1" hangingPunct="1"/>
            <a:r>
              <a:rPr lang="en-US">
                <a:ea typeface="ＭＳ Ｐゴシック" charset="0"/>
                <a:cs typeface="ＭＳ Ｐゴシック" charset="0"/>
              </a:rPr>
              <a:t>Based on BDI of 22-37</a:t>
            </a:r>
          </a:p>
          <a:p>
            <a:pPr eaLnBrk="1" hangingPunct="1"/>
            <a:r>
              <a:rPr lang="en-US">
                <a:ea typeface="ＭＳ Ｐゴシック" charset="0"/>
                <a:cs typeface="ＭＳ Ｐゴシック" charset="0"/>
              </a:rPr>
              <a:t>BAI of 22-37, and POMS above 55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B01C68-C04E-204B-A479-4152802F488E}" type="slidenum">
              <a:rPr lang="en-US" sz="1200">
                <a:cs typeface="Arial" charset="0"/>
              </a:rPr>
              <a:pPr eaLnBrk="1" hangingPunct="1"/>
              <a:t>72</a:t>
            </a:fld>
            <a:endParaRPr lang="en-US" sz="1200">
              <a:cs typeface="Arial"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50C61D-A334-1C42-A4FE-CCD8C45BB42D}" type="slidenum">
              <a:rPr lang="en-US" sz="1200">
                <a:cs typeface="Arial" charset="0"/>
              </a:rPr>
              <a:pPr eaLnBrk="1" hangingPunct="1"/>
              <a:t>73</a:t>
            </a:fld>
            <a:endParaRPr lang="en-US" sz="1200">
              <a:cs typeface="Arial"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a:ln/>
        </p:spPr>
      </p:sp>
      <p:sp>
        <p:nvSpPr>
          <p:cNvPr id="281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81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A88561-89EB-494C-A7A7-959289EF0D99}" type="slidenum">
              <a:rPr lang="en-US" sz="1200">
                <a:cs typeface="Arial" charset="0"/>
              </a:rPr>
              <a:pPr eaLnBrk="1" hangingPunct="1"/>
              <a:t>74</a:t>
            </a:fld>
            <a:endParaRPr lang="en-US" sz="120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ln/>
        </p:spPr>
      </p:sp>
      <p:sp>
        <p:nvSpPr>
          <p:cNvPr id="283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9BFD7D-16F5-7840-A2D0-4023ACE5CF94}" type="slidenum">
              <a:rPr lang="en-US" sz="1200">
                <a:cs typeface="Arial" charset="0"/>
              </a:rPr>
              <a:pPr eaLnBrk="1" hangingPunct="1"/>
              <a:t>75</a:t>
            </a:fld>
            <a:endParaRPr lang="en-US" sz="120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E2FF08-7B17-4A4F-8BE1-EBDF4BFF352B}" type="slidenum">
              <a:rPr lang="en-US" sz="1200">
                <a:cs typeface="Arial" charset="0"/>
              </a:rPr>
              <a:pPr eaLnBrk="1" hangingPunct="1"/>
              <a:t>76</a:t>
            </a:fld>
            <a:endParaRPr lang="en-US" sz="120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97F584-30B2-5341-AC05-6747A3216EE4}" type="slidenum">
              <a:rPr lang="en-US" sz="1200">
                <a:cs typeface="Arial" charset="0"/>
              </a:rPr>
              <a:pPr eaLnBrk="1" hangingPunct="1"/>
              <a:t>77</a:t>
            </a:fld>
            <a:endParaRPr lang="en-US" sz="120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55F10F-53D4-6445-99A2-5792F373E75E}" type="slidenum">
              <a:rPr lang="en-US" sz="1200">
                <a:cs typeface="Arial" charset="0"/>
              </a:rPr>
              <a:pPr eaLnBrk="1" hangingPunct="1"/>
              <a:t>78</a:t>
            </a:fld>
            <a:endParaRPr lang="en-US" sz="120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91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B0487D-2F29-E04E-BA4B-1455A5408D99}" type="slidenum">
              <a:rPr lang="en-US" sz="1200">
                <a:cs typeface="Arial" charset="0"/>
              </a:rPr>
              <a:pPr eaLnBrk="1" hangingPunct="1"/>
              <a:t>79</a:t>
            </a:fld>
            <a:endParaRPr lang="en-US" sz="120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a:ln/>
        </p:spPr>
      </p:sp>
      <p:sp>
        <p:nvSpPr>
          <p:cNvPr id="293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93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FA31A4-3A84-6042-B4A4-368D96C17D4E}" type="slidenum">
              <a:rPr lang="en-US" sz="1200">
                <a:cs typeface="Arial" charset="0"/>
              </a:rPr>
              <a:pPr eaLnBrk="1" hangingPunct="1"/>
              <a:t>80</a:t>
            </a:fld>
            <a:endParaRPr lang="en-US" sz="120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solidFill>
                <a:srgbClr val="000000"/>
              </a:solidFill>
              <a:latin typeface="Times New Roman" charset="0"/>
              <a:ea typeface="ＭＳ Ｐゴシック" charset="0"/>
              <a:cs typeface="ＭＳ Ｐゴシック" charset="0"/>
            </a:endParaRPr>
          </a:p>
          <a:p>
            <a:pPr lvl="1" eaLnBrk="1" hangingPunct="1">
              <a:spcBef>
                <a:spcPct val="0"/>
              </a:spcBef>
            </a:pPr>
            <a:r>
              <a:rPr lang="en-US">
                <a:solidFill>
                  <a:srgbClr val="000000"/>
                </a:solidFill>
                <a:latin typeface="Times New Roman" charset="0"/>
                <a:ea typeface="ＭＳ Ｐゴシック" charset="0"/>
              </a:rPr>
              <a:t>what is the purpose of scientific analysis?</a:t>
            </a:r>
          </a:p>
          <a:p>
            <a:pPr lvl="1" eaLnBrk="1" hangingPunct="1">
              <a:spcBef>
                <a:spcPct val="0"/>
              </a:spcBef>
            </a:pPr>
            <a:r>
              <a:rPr lang="en-US">
                <a:solidFill>
                  <a:srgbClr val="000000"/>
                </a:solidFill>
                <a:latin typeface="Times New Roman" charset="0"/>
                <a:ea typeface="ＭＳ Ｐゴシック" charset="0"/>
              </a:rPr>
              <a:t>how do we know we have learned something?</a:t>
            </a:r>
          </a:p>
          <a:p>
            <a:pPr lvl="1" eaLnBrk="1" hangingPunct="1">
              <a:spcBef>
                <a:spcPct val="0"/>
              </a:spcBef>
            </a:pPr>
            <a:r>
              <a:rPr lang="en-US">
                <a:solidFill>
                  <a:srgbClr val="000000"/>
                </a:solidFill>
                <a:latin typeface="Times New Roman" charset="0"/>
                <a:ea typeface="ＭＳ Ｐゴシック" charset="0"/>
              </a:rPr>
              <a:t>what kinds of concepts and methods are needed?</a:t>
            </a:r>
            <a:endParaRPr lang="en-US">
              <a:latin typeface="Calibri" charset="0"/>
              <a:ea typeface="ＭＳ Ｐゴシック"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2C8D24-5AFD-EA4A-B1FC-E8A9FD71D611}"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204518-30E5-6946-A5ED-A77B576B503A}" type="slidenum">
              <a:rPr lang="en-US" sz="1200">
                <a:cs typeface="Arial" charset="0"/>
              </a:rPr>
              <a:pPr eaLnBrk="1" hangingPunct="1"/>
              <a:t>81</a:t>
            </a:fld>
            <a:endParaRPr lang="en-US" sz="1200">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83</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84</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85</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86</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88</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FBFC80-2BD3-F349-BF4D-7BEC098FB220}" type="slidenum">
              <a:rPr lang="en-US" sz="1200">
                <a:solidFill>
                  <a:prstClr val="black"/>
                </a:solidFill>
              </a:rPr>
              <a:pPr/>
              <a:t>89</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Do a hexaflexifility </a:t>
            </a: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F3DECC-4651-FB4C-A1FD-AD3219304A15}" type="slidenum">
              <a:rPr lang="en-US" sz="1200" i="1">
                <a:solidFill>
                  <a:srgbClr val="000000"/>
                </a:solidFill>
                <a:latin typeface="Times New Roman" charset="0"/>
              </a:rPr>
              <a:pPr/>
              <a:t>16</a:t>
            </a:fld>
            <a:endParaRPr lang="en-US" sz="1200" i="1">
              <a:solidFill>
                <a:srgbClr val="000000"/>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746666-6143-DC46-8814-E0E4B8EF3ACE}" type="slidenum">
              <a:rPr lang="en-US" sz="1200">
                <a:solidFill>
                  <a:srgbClr val="000000"/>
                </a:solidFill>
              </a:rPr>
              <a:pPr eaLnBrk="1" hangingPunct="1"/>
              <a:t>17</a:t>
            </a:fld>
            <a:endParaRPr lang="en-US" sz="120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DD2A3C-C1D8-0A47-87D4-0D2923892320}" type="slidenum">
              <a:rPr lang="en-US" sz="1200">
                <a:solidFill>
                  <a:srgbClr val="000000"/>
                </a:solidFill>
              </a:rPr>
              <a:pPr eaLnBrk="1" hangingPunct="1"/>
              <a:t>18</a:t>
            </a:fld>
            <a:endParaRPr lang="en-US" sz="1200">
              <a:solidFill>
                <a:srgbClr val="000000"/>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473A27-4B07-AE40-BF14-98805D4C2107}" type="slidenum">
              <a:rPr lang="en-US"/>
              <a:pPr>
                <a:defRPr/>
              </a:pPr>
              <a:t>‹#›</a:t>
            </a:fld>
            <a:endParaRPr lang="en-US"/>
          </a:p>
        </p:txBody>
      </p:sp>
    </p:spTree>
    <p:extLst>
      <p:ext uri="{BB962C8B-B14F-4D97-AF65-F5344CB8AC3E}">
        <p14:creationId xmlns:p14="http://schemas.microsoft.com/office/powerpoint/2010/main" val="207794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FA7DF2-C806-0942-8178-45B083B9B04A}" type="slidenum">
              <a:rPr lang="en-US"/>
              <a:pPr>
                <a:defRPr/>
              </a:pPr>
              <a:t>‹#›</a:t>
            </a:fld>
            <a:endParaRPr lang="en-US"/>
          </a:p>
        </p:txBody>
      </p:sp>
    </p:spTree>
    <p:extLst>
      <p:ext uri="{BB962C8B-B14F-4D97-AF65-F5344CB8AC3E}">
        <p14:creationId xmlns:p14="http://schemas.microsoft.com/office/powerpoint/2010/main" val="2988694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153400" y="6172200"/>
            <a:ext cx="762000" cy="549275"/>
          </a:xfrm>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293041469"/>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36003103"/>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43053724"/>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87879539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73C0C9-6CA0-7547-8B72-93599902A2C2}" type="slidenum">
              <a:rPr lang="en-US"/>
              <a:pPr>
                <a:defRPr/>
              </a:pPr>
              <a:t>‹#›</a:t>
            </a:fld>
            <a:endParaRPr lang="en-US"/>
          </a:p>
        </p:txBody>
      </p:sp>
    </p:spTree>
    <p:extLst>
      <p:ext uri="{BB962C8B-B14F-4D97-AF65-F5344CB8AC3E}">
        <p14:creationId xmlns:p14="http://schemas.microsoft.com/office/powerpoint/2010/main" val="1079083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A0E517-32E8-6048-B030-90F9AC006815}" type="slidenum">
              <a:rPr lang="en-US"/>
              <a:pPr>
                <a:defRPr/>
              </a:pPr>
              <a:t>‹#›</a:t>
            </a:fld>
            <a:endParaRPr lang="en-US"/>
          </a:p>
        </p:txBody>
      </p:sp>
    </p:spTree>
    <p:extLst>
      <p:ext uri="{BB962C8B-B14F-4D97-AF65-F5344CB8AC3E}">
        <p14:creationId xmlns:p14="http://schemas.microsoft.com/office/powerpoint/2010/main" val="1477332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EBEA8-88F0-AC45-816F-663A34DF3BB4}" type="slidenum">
              <a:rPr lang="en-US"/>
              <a:pPr>
                <a:defRPr/>
              </a:pPr>
              <a:t>‹#›</a:t>
            </a:fld>
            <a:endParaRPr lang="en-US"/>
          </a:p>
        </p:txBody>
      </p:sp>
    </p:spTree>
    <p:extLst>
      <p:ext uri="{BB962C8B-B14F-4D97-AF65-F5344CB8AC3E}">
        <p14:creationId xmlns:p14="http://schemas.microsoft.com/office/powerpoint/2010/main" val="241686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FD5164-A1C6-B645-9FC5-666ED55C9544}" type="slidenum">
              <a:rPr lang="en-US"/>
              <a:pPr>
                <a:defRPr/>
              </a:pPr>
              <a:t>‹#›</a:t>
            </a:fld>
            <a:endParaRPr lang="en-US"/>
          </a:p>
        </p:txBody>
      </p:sp>
    </p:spTree>
    <p:extLst>
      <p:ext uri="{BB962C8B-B14F-4D97-AF65-F5344CB8AC3E}">
        <p14:creationId xmlns:p14="http://schemas.microsoft.com/office/powerpoint/2010/main" val="2624300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9A5D33-CA04-4C43-80B7-ED760F3CE791}" type="slidenum">
              <a:rPr lang="en-US"/>
              <a:pPr>
                <a:defRPr/>
              </a:pPr>
              <a:t>‹#›</a:t>
            </a:fld>
            <a:endParaRPr lang="en-US"/>
          </a:p>
        </p:txBody>
      </p:sp>
    </p:spTree>
    <p:extLst>
      <p:ext uri="{BB962C8B-B14F-4D97-AF65-F5344CB8AC3E}">
        <p14:creationId xmlns:p14="http://schemas.microsoft.com/office/powerpoint/2010/main" val="2076198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8E09BF7-747D-A74E-9C38-9C06E5EF5844}" type="slidenum">
              <a:rPr lang="en-US"/>
              <a:pPr>
                <a:defRPr/>
              </a:pPr>
              <a:t>‹#›</a:t>
            </a:fld>
            <a:endParaRPr lang="en-US"/>
          </a:p>
        </p:txBody>
      </p:sp>
    </p:spTree>
    <p:extLst>
      <p:ext uri="{BB962C8B-B14F-4D97-AF65-F5344CB8AC3E}">
        <p14:creationId xmlns:p14="http://schemas.microsoft.com/office/powerpoint/2010/main" val="103177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189C42D-C9FE-D042-AC88-C471D15FCBAD}" type="slidenum">
              <a:rPr lang="en-US"/>
              <a:pPr>
                <a:defRPr/>
              </a:pPr>
              <a:t>‹#›</a:t>
            </a:fld>
            <a:endParaRPr lang="en-US"/>
          </a:p>
        </p:txBody>
      </p:sp>
    </p:spTree>
    <p:extLst>
      <p:ext uri="{BB962C8B-B14F-4D97-AF65-F5344CB8AC3E}">
        <p14:creationId xmlns:p14="http://schemas.microsoft.com/office/powerpoint/2010/main" val="780281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3AA17C-18D3-124D-8C03-2615EA8E7BE6}" type="slidenum">
              <a:rPr lang="en-US"/>
              <a:pPr>
                <a:defRPr/>
              </a:pPr>
              <a:t>‹#›</a:t>
            </a:fld>
            <a:endParaRPr lang="en-US"/>
          </a:p>
        </p:txBody>
      </p:sp>
    </p:spTree>
    <p:extLst>
      <p:ext uri="{BB962C8B-B14F-4D97-AF65-F5344CB8AC3E}">
        <p14:creationId xmlns:p14="http://schemas.microsoft.com/office/powerpoint/2010/main" val="2169611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ECA7573-DE58-5749-BD38-C72178DF0811}" type="slidenum">
              <a:rPr lang="en-US"/>
              <a:pPr>
                <a:defRPr/>
              </a:pPr>
              <a:t>‹#›</a:t>
            </a:fld>
            <a:endParaRPr lang="en-US"/>
          </a:p>
        </p:txBody>
      </p:sp>
    </p:spTree>
    <p:extLst>
      <p:ext uri="{BB962C8B-B14F-4D97-AF65-F5344CB8AC3E}">
        <p14:creationId xmlns:p14="http://schemas.microsoft.com/office/powerpoint/2010/main" val="745131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1F7567-BD17-E641-8DA0-6AE88584EE86}" type="slidenum">
              <a:rPr lang="en-US"/>
              <a:pPr>
                <a:defRPr/>
              </a:pPr>
              <a:t>‹#›</a:t>
            </a:fld>
            <a:endParaRPr lang="en-US"/>
          </a:p>
        </p:txBody>
      </p:sp>
    </p:spTree>
    <p:extLst>
      <p:ext uri="{BB962C8B-B14F-4D97-AF65-F5344CB8AC3E}">
        <p14:creationId xmlns:p14="http://schemas.microsoft.com/office/powerpoint/2010/main" val="3637671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01DD08-1EEA-514B-A3E7-2D0EBF18AA09}" type="slidenum">
              <a:rPr lang="en-US"/>
              <a:pPr>
                <a:defRPr/>
              </a:pPr>
              <a:t>‹#›</a:t>
            </a:fld>
            <a:endParaRPr lang="en-US"/>
          </a:p>
        </p:txBody>
      </p:sp>
    </p:spTree>
    <p:extLst>
      <p:ext uri="{BB962C8B-B14F-4D97-AF65-F5344CB8AC3E}">
        <p14:creationId xmlns:p14="http://schemas.microsoft.com/office/powerpoint/2010/main" val="1640483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B859F08-E73A-F543-853D-6B1F2C5F0ED1}" type="slidenum">
              <a:rPr lang="en-US"/>
              <a:pPr>
                <a:defRPr/>
              </a:pPr>
              <a:t>‹#›</a:t>
            </a:fld>
            <a:endParaRPr lang="en-US"/>
          </a:p>
        </p:txBody>
      </p:sp>
    </p:spTree>
    <p:extLst>
      <p:ext uri="{BB962C8B-B14F-4D97-AF65-F5344CB8AC3E}">
        <p14:creationId xmlns:p14="http://schemas.microsoft.com/office/powerpoint/2010/main" val="475340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67645-42A9-C544-AD67-C192B5EF6B39}" type="slidenum">
              <a:rPr lang="en-US"/>
              <a:pPr>
                <a:defRPr/>
              </a:pPr>
              <a:t>‹#›</a:t>
            </a:fld>
            <a:endParaRPr lang="en-US"/>
          </a:p>
        </p:txBody>
      </p:sp>
    </p:spTree>
    <p:extLst>
      <p:ext uri="{BB962C8B-B14F-4D97-AF65-F5344CB8AC3E}">
        <p14:creationId xmlns:p14="http://schemas.microsoft.com/office/powerpoint/2010/main" val="3581451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C5B95F-C507-A245-A283-E98A85925051}" type="slidenum">
              <a:rPr lang="en-US"/>
              <a:pPr>
                <a:defRPr/>
              </a:pPr>
              <a:t>‹#›</a:t>
            </a:fld>
            <a:endParaRPr lang="en-US"/>
          </a:p>
        </p:txBody>
      </p:sp>
    </p:spTree>
    <p:extLst>
      <p:ext uri="{BB962C8B-B14F-4D97-AF65-F5344CB8AC3E}">
        <p14:creationId xmlns:p14="http://schemas.microsoft.com/office/powerpoint/2010/main" val="3749905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597CBB-1DCC-1142-A1D2-AD15177B3960}" type="slidenum">
              <a:rPr lang="en-US"/>
              <a:pPr>
                <a:defRPr/>
              </a:pPr>
              <a:t>‹#›</a:t>
            </a:fld>
            <a:endParaRPr lang="en-US"/>
          </a:p>
        </p:txBody>
      </p:sp>
    </p:spTree>
    <p:extLst>
      <p:ext uri="{BB962C8B-B14F-4D97-AF65-F5344CB8AC3E}">
        <p14:creationId xmlns:p14="http://schemas.microsoft.com/office/powerpoint/2010/main" val="4191810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6CF0F-F341-F84F-9B2F-6CD7AE5D2E7A}" type="slidenum">
              <a:rPr lang="en-US"/>
              <a:pPr>
                <a:defRPr/>
              </a:pPr>
              <a:t>‹#›</a:t>
            </a:fld>
            <a:endParaRPr lang="en-US"/>
          </a:p>
        </p:txBody>
      </p:sp>
    </p:spTree>
    <p:extLst>
      <p:ext uri="{BB962C8B-B14F-4D97-AF65-F5344CB8AC3E}">
        <p14:creationId xmlns:p14="http://schemas.microsoft.com/office/powerpoint/2010/main" val="426527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81C2F-FD70-2145-9DEE-D4DB7AD9340A}" type="slidenum">
              <a:rPr lang="en-US"/>
              <a:pPr>
                <a:defRPr/>
              </a:pPr>
              <a:t>‹#›</a:t>
            </a:fld>
            <a:endParaRPr lang="en-US"/>
          </a:p>
        </p:txBody>
      </p:sp>
    </p:spTree>
    <p:extLst>
      <p:ext uri="{BB962C8B-B14F-4D97-AF65-F5344CB8AC3E}">
        <p14:creationId xmlns:p14="http://schemas.microsoft.com/office/powerpoint/2010/main" val="923458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297283-BE95-1B4D-AB55-86C43AF3D4AE}" type="slidenum">
              <a:rPr lang="en-US"/>
              <a:pPr>
                <a:defRPr/>
              </a:pPr>
              <a:t>‹#›</a:t>
            </a:fld>
            <a:endParaRPr lang="en-US"/>
          </a:p>
        </p:txBody>
      </p:sp>
    </p:spTree>
    <p:extLst>
      <p:ext uri="{BB962C8B-B14F-4D97-AF65-F5344CB8AC3E}">
        <p14:creationId xmlns:p14="http://schemas.microsoft.com/office/powerpoint/2010/main" val="1364176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66C413-9A4A-B341-9109-FAF9BA3E6C35}" type="slidenum">
              <a:rPr lang="en-US"/>
              <a:pPr>
                <a:defRPr/>
              </a:pPr>
              <a:t>‹#›</a:t>
            </a:fld>
            <a:endParaRPr lang="en-US"/>
          </a:p>
        </p:txBody>
      </p:sp>
    </p:spTree>
    <p:extLst>
      <p:ext uri="{BB962C8B-B14F-4D97-AF65-F5344CB8AC3E}">
        <p14:creationId xmlns:p14="http://schemas.microsoft.com/office/powerpoint/2010/main" val="2654651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95E17EE-C6B8-8647-93AD-4D45955CD338}" type="slidenum">
              <a:rPr lang="en-US"/>
              <a:pPr>
                <a:defRPr/>
              </a:pPr>
              <a:t>‹#›</a:t>
            </a:fld>
            <a:endParaRPr lang="en-US"/>
          </a:p>
        </p:txBody>
      </p:sp>
    </p:spTree>
    <p:extLst>
      <p:ext uri="{BB962C8B-B14F-4D97-AF65-F5344CB8AC3E}">
        <p14:creationId xmlns:p14="http://schemas.microsoft.com/office/powerpoint/2010/main" val="254496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ACF19D-B39F-6F41-A846-5C28168986A1}" type="slidenum">
              <a:rPr lang="en-US"/>
              <a:pPr>
                <a:defRPr/>
              </a:pPr>
              <a:t>‹#›</a:t>
            </a:fld>
            <a:endParaRPr lang="en-US"/>
          </a:p>
        </p:txBody>
      </p:sp>
    </p:spTree>
    <p:extLst>
      <p:ext uri="{BB962C8B-B14F-4D97-AF65-F5344CB8AC3E}">
        <p14:creationId xmlns:p14="http://schemas.microsoft.com/office/powerpoint/2010/main" val="3948952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4BB27D-6902-C948-BBF4-2BEFCBA9ED16}" type="slidenum">
              <a:rPr lang="en-US"/>
              <a:pPr>
                <a:defRPr/>
              </a:pPr>
              <a:t>‹#›</a:t>
            </a:fld>
            <a:endParaRPr lang="en-US"/>
          </a:p>
        </p:txBody>
      </p:sp>
    </p:spTree>
    <p:extLst>
      <p:ext uri="{BB962C8B-B14F-4D97-AF65-F5344CB8AC3E}">
        <p14:creationId xmlns:p14="http://schemas.microsoft.com/office/powerpoint/2010/main" val="159516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0EFF0F-471F-984D-89F1-35425077E37E}" type="slidenum">
              <a:rPr lang="en-US"/>
              <a:pPr>
                <a:defRPr/>
              </a:pPr>
              <a:t>‹#›</a:t>
            </a:fld>
            <a:endParaRPr lang="en-US"/>
          </a:p>
        </p:txBody>
      </p:sp>
    </p:spTree>
    <p:extLst>
      <p:ext uri="{BB962C8B-B14F-4D97-AF65-F5344CB8AC3E}">
        <p14:creationId xmlns:p14="http://schemas.microsoft.com/office/powerpoint/2010/main" val="810930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A60F24-EF40-CA47-A44B-2B20D981F5D2}" type="slidenum">
              <a:rPr lang="en-US"/>
              <a:pPr>
                <a:defRPr/>
              </a:pPr>
              <a:t>‹#›</a:t>
            </a:fld>
            <a:endParaRPr lang="en-US"/>
          </a:p>
        </p:txBody>
      </p:sp>
    </p:spTree>
    <p:extLst>
      <p:ext uri="{BB962C8B-B14F-4D97-AF65-F5344CB8AC3E}">
        <p14:creationId xmlns:p14="http://schemas.microsoft.com/office/powerpoint/2010/main" val="1359108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A2805-0D99-1E4F-8DB1-1C43A7C4CF39}" type="slidenum">
              <a:rPr lang="en-US"/>
              <a:pPr>
                <a:defRPr/>
              </a:pPr>
              <a:t>‹#›</a:t>
            </a:fld>
            <a:endParaRPr lang="en-US"/>
          </a:p>
        </p:txBody>
      </p:sp>
    </p:spTree>
    <p:extLst>
      <p:ext uri="{BB962C8B-B14F-4D97-AF65-F5344CB8AC3E}">
        <p14:creationId xmlns:p14="http://schemas.microsoft.com/office/powerpoint/2010/main" val="2506855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C395E7-12B7-F14D-8F98-FCD777853589}" type="slidenum">
              <a:rPr lang="en-US"/>
              <a:pPr>
                <a:defRPr/>
              </a:pPr>
              <a:t>‹#›</a:t>
            </a:fld>
            <a:endParaRPr lang="en-US"/>
          </a:p>
        </p:txBody>
      </p:sp>
    </p:spTree>
    <p:extLst>
      <p:ext uri="{BB962C8B-B14F-4D97-AF65-F5344CB8AC3E}">
        <p14:creationId xmlns:p14="http://schemas.microsoft.com/office/powerpoint/2010/main" val="2917904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B321F5-BAB9-E349-80DE-7FEA86ADBA3C}" type="slidenum">
              <a:rPr lang="en-US"/>
              <a:pPr>
                <a:defRPr/>
              </a:pPr>
              <a:t>‹#›</a:t>
            </a:fld>
            <a:endParaRPr lang="en-US"/>
          </a:p>
        </p:txBody>
      </p:sp>
    </p:spTree>
    <p:extLst>
      <p:ext uri="{BB962C8B-B14F-4D97-AF65-F5344CB8AC3E}">
        <p14:creationId xmlns:p14="http://schemas.microsoft.com/office/powerpoint/2010/main" val="3976392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8BB6D3-CA16-4449-8006-13D5AFCA416D}" type="slidenum">
              <a:rPr lang="en-US"/>
              <a:pPr>
                <a:defRPr/>
              </a:pPr>
              <a:t>‹#›</a:t>
            </a:fld>
            <a:endParaRPr lang="en-US"/>
          </a:p>
        </p:txBody>
      </p:sp>
    </p:spTree>
    <p:extLst>
      <p:ext uri="{BB962C8B-B14F-4D97-AF65-F5344CB8AC3E}">
        <p14:creationId xmlns:p14="http://schemas.microsoft.com/office/powerpoint/2010/main" val="3570302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7483A3-F186-D045-BB23-1373FD6CCA39}" type="slidenum">
              <a:rPr lang="en-US"/>
              <a:pPr>
                <a:defRPr/>
              </a:pPr>
              <a:t>‹#›</a:t>
            </a:fld>
            <a:endParaRPr lang="en-US"/>
          </a:p>
        </p:txBody>
      </p:sp>
    </p:spTree>
    <p:extLst>
      <p:ext uri="{BB962C8B-B14F-4D97-AF65-F5344CB8AC3E}">
        <p14:creationId xmlns:p14="http://schemas.microsoft.com/office/powerpoint/2010/main" val="4293375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2B921A-D530-0B43-9C5C-DDE85428FF58}" type="slidenum">
              <a:rPr lang="en-US"/>
              <a:pPr>
                <a:defRPr/>
              </a:pPr>
              <a:t>‹#›</a:t>
            </a:fld>
            <a:endParaRPr lang="en-US"/>
          </a:p>
        </p:txBody>
      </p:sp>
    </p:spTree>
    <p:extLst>
      <p:ext uri="{BB962C8B-B14F-4D97-AF65-F5344CB8AC3E}">
        <p14:creationId xmlns:p14="http://schemas.microsoft.com/office/powerpoint/2010/main" val="238374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76DE662-EB2F-5A46-9709-BA64140A38EB}" type="slidenum">
              <a:rPr lang="en-US"/>
              <a:pPr>
                <a:defRPr/>
              </a:pPr>
              <a:t>‹#›</a:t>
            </a:fld>
            <a:endParaRPr lang="en-US"/>
          </a:p>
        </p:txBody>
      </p:sp>
    </p:spTree>
    <p:extLst>
      <p:ext uri="{BB962C8B-B14F-4D97-AF65-F5344CB8AC3E}">
        <p14:creationId xmlns:p14="http://schemas.microsoft.com/office/powerpoint/2010/main" val="41446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CAE495-068E-E644-8493-E76F569384B3}" type="slidenum">
              <a:rPr lang="en-US"/>
              <a:pPr>
                <a:defRPr/>
              </a:pPr>
              <a:t>‹#›</a:t>
            </a:fld>
            <a:endParaRPr lang="en-US"/>
          </a:p>
        </p:txBody>
      </p:sp>
    </p:spTree>
    <p:extLst>
      <p:ext uri="{BB962C8B-B14F-4D97-AF65-F5344CB8AC3E}">
        <p14:creationId xmlns:p14="http://schemas.microsoft.com/office/powerpoint/2010/main" val="151119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A44642E-5D25-F548-975C-8F4EA6F360C8}" type="slidenum">
              <a:rPr lang="en-US"/>
              <a:pPr>
                <a:defRPr/>
              </a:pPr>
              <a:t>‹#›</a:t>
            </a:fld>
            <a:endParaRPr lang="en-US"/>
          </a:p>
        </p:txBody>
      </p:sp>
    </p:spTree>
    <p:extLst>
      <p:ext uri="{BB962C8B-B14F-4D97-AF65-F5344CB8AC3E}">
        <p14:creationId xmlns:p14="http://schemas.microsoft.com/office/powerpoint/2010/main" val="1114080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4EA33CB-F29C-4A48-8546-F2B7CE09AAAE}" type="slidenum">
              <a:rPr lang="en-US"/>
              <a:pPr>
                <a:defRPr/>
              </a:pPr>
              <a:t>‹#›</a:t>
            </a:fld>
            <a:endParaRPr lang="en-US"/>
          </a:p>
        </p:txBody>
      </p:sp>
    </p:spTree>
    <p:extLst>
      <p:ext uri="{BB962C8B-B14F-4D97-AF65-F5344CB8AC3E}">
        <p14:creationId xmlns:p14="http://schemas.microsoft.com/office/powerpoint/2010/main" val="677666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87B21CD-12F1-1443-80C9-A4701501C3A4}" type="slidenum">
              <a:rPr lang="en-US"/>
              <a:pPr>
                <a:defRPr/>
              </a:pPr>
              <a:t>‹#›</a:t>
            </a:fld>
            <a:endParaRPr lang="en-US"/>
          </a:p>
        </p:txBody>
      </p:sp>
    </p:spTree>
    <p:extLst>
      <p:ext uri="{BB962C8B-B14F-4D97-AF65-F5344CB8AC3E}">
        <p14:creationId xmlns:p14="http://schemas.microsoft.com/office/powerpoint/2010/main" val="1513955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C6BD02-FB64-B64C-9315-FC6A401CEA37}" type="slidenum">
              <a:rPr lang="en-US"/>
              <a:pPr>
                <a:defRPr/>
              </a:pPr>
              <a:t>‹#›</a:t>
            </a:fld>
            <a:endParaRPr lang="en-US"/>
          </a:p>
        </p:txBody>
      </p:sp>
    </p:spTree>
    <p:extLst>
      <p:ext uri="{BB962C8B-B14F-4D97-AF65-F5344CB8AC3E}">
        <p14:creationId xmlns:p14="http://schemas.microsoft.com/office/powerpoint/2010/main" val="3110143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1F5DD8-9DD5-E34A-965C-BD491EDBE746}" type="slidenum">
              <a:rPr lang="en-US"/>
              <a:pPr>
                <a:defRPr/>
              </a:pPr>
              <a:t>‹#›</a:t>
            </a:fld>
            <a:endParaRPr lang="en-US"/>
          </a:p>
        </p:txBody>
      </p:sp>
    </p:spTree>
    <p:extLst>
      <p:ext uri="{BB962C8B-B14F-4D97-AF65-F5344CB8AC3E}">
        <p14:creationId xmlns:p14="http://schemas.microsoft.com/office/powerpoint/2010/main" val="3708684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2FA01A6-3A63-6043-995D-89746A87C216}" type="slidenum">
              <a:rPr lang="en-US"/>
              <a:pPr>
                <a:defRPr/>
              </a:pPr>
              <a:t>‹#›</a:t>
            </a:fld>
            <a:endParaRPr lang="en-US"/>
          </a:p>
        </p:txBody>
      </p:sp>
    </p:spTree>
    <p:extLst>
      <p:ext uri="{BB962C8B-B14F-4D97-AF65-F5344CB8AC3E}">
        <p14:creationId xmlns:p14="http://schemas.microsoft.com/office/powerpoint/2010/main" val="1990401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85A194-D27E-7446-8249-E0AC8BA7FC25}" type="slidenum">
              <a:rPr lang="en-US"/>
              <a:pPr>
                <a:defRPr/>
              </a:pPr>
              <a:t>‹#›</a:t>
            </a:fld>
            <a:endParaRPr lang="en-US"/>
          </a:p>
        </p:txBody>
      </p:sp>
    </p:spTree>
    <p:extLst>
      <p:ext uri="{BB962C8B-B14F-4D97-AF65-F5344CB8AC3E}">
        <p14:creationId xmlns:p14="http://schemas.microsoft.com/office/powerpoint/2010/main" val="1222508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E1CEE0-086F-6943-B84B-3402896F4C25}" type="slidenum">
              <a:rPr lang="en-US"/>
              <a:pPr>
                <a:defRPr/>
              </a:pPr>
              <a:t>‹#›</a:t>
            </a:fld>
            <a:endParaRPr lang="en-US"/>
          </a:p>
        </p:txBody>
      </p:sp>
    </p:spTree>
    <p:extLst>
      <p:ext uri="{BB962C8B-B14F-4D97-AF65-F5344CB8AC3E}">
        <p14:creationId xmlns:p14="http://schemas.microsoft.com/office/powerpoint/2010/main" val="1943539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4583F6-1DA5-E445-9F0F-F8221C6A31D7}" type="slidenum">
              <a:rPr lang="en-US"/>
              <a:pPr>
                <a:defRPr/>
              </a:pPr>
              <a:t>‹#›</a:t>
            </a:fld>
            <a:endParaRPr lang="en-US"/>
          </a:p>
        </p:txBody>
      </p:sp>
    </p:spTree>
    <p:extLst>
      <p:ext uri="{BB962C8B-B14F-4D97-AF65-F5344CB8AC3E}">
        <p14:creationId xmlns:p14="http://schemas.microsoft.com/office/powerpoint/2010/main" val="2541881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59187D-8441-AD4C-8ABA-F5F64301E3AE}" type="slidenum">
              <a:rPr lang="en-US"/>
              <a:pPr>
                <a:defRPr/>
              </a:pPr>
              <a:t>‹#›</a:t>
            </a:fld>
            <a:endParaRPr lang="en-US"/>
          </a:p>
        </p:txBody>
      </p:sp>
    </p:spTree>
    <p:extLst>
      <p:ext uri="{BB962C8B-B14F-4D97-AF65-F5344CB8AC3E}">
        <p14:creationId xmlns:p14="http://schemas.microsoft.com/office/powerpoint/2010/main" val="242160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CF3BD-ABCF-2548-ADA6-D8C29E7D830E}" type="slidenum">
              <a:rPr lang="en-US"/>
              <a:pPr>
                <a:defRPr/>
              </a:pPr>
              <a:t>‹#›</a:t>
            </a:fld>
            <a:endParaRPr lang="en-US"/>
          </a:p>
        </p:txBody>
      </p:sp>
    </p:spTree>
    <p:extLst>
      <p:ext uri="{BB962C8B-B14F-4D97-AF65-F5344CB8AC3E}">
        <p14:creationId xmlns:p14="http://schemas.microsoft.com/office/powerpoint/2010/main" val="1935611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3D9F9F-80A1-9B43-94CE-FB14243A7E63}" type="slidenum">
              <a:rPr lang="en-US"/>
              <a:pPr>
                <a:defRPr/>
              </a:pPr>
              <a:t>‹#›</a:t>
            </a:fld>
            <a:endParaRPr lang="en-US"/>
          </a:p>
        </p:txBody>
      </p:sp>
    </p:spTree>
    <p:extLst>
      <p:ext uri="{BB962C8B-B14F-4D97-AF65-F5344CB8AC3E}">
        <p14:creationId xmlns:p14="http://schemas.microsoft.com/office/powerpoint/2010/main" val="3938646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A766D5-F7EF-3641-8F05-E762C92C61D4}" type="slidenum">
              <a:rPr lang="en-US"/>
              <a:pPr>
                <a:defRPr/>
              </a:pPr>
              <a:t>‹#›</a:t>
            </a:fld>
            <a:endParaRPr lang="en-US"/>
          </a:p>
        </p:txBody>
      </p:sp>
    </p:spTree>
    <p:extLst>
      <p:ext uri="{BB962C8B-B14F-4D97-AF65-F5344CB8AC3E}">
        <p14:creationId xmlns:p14="http://schemas.microsoft.com/office/powerpoint/2010/main" val="40376956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E42496-5B45-AC4F-B55F-643AB9F1935C}" type="slidenum">
              <a:rPr lang="en-US"/>
              <a:pPr>
                <a:defRPr/>
              </a:pPr>
              <a:t>‹#›</a:t>
            </a:fld>
            <a:endParaRPr lang="en-US"/>
          </a:p>
        </p:txBody>
      </p:sp>
    </p:spTree>
    <p:extLst>
      <p:ext uri="{BB962C8B-B14F-4D97-AF65-F5344CB8AC3E}">
        <p14:creationId xmlns:p14="http://schemas.microsoft.com/office/powerpoint/2010/main" val="3292845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47CEA74-3C97-E04F-9B71-8B9D722D26BA}" type="slidenum">
              <a:rPr lang="en-US"/>
              <a:pPr>
                <a:defRPr/>
              </a:pPr>
              <a:t>‹#›</a:t>
            </a:fld>
            <a:endParaRPr lang="en-US"/>
          </a:p>
        </p:txBody>
      </p:sp>
    </p:spTree>
    <p:extLst>
      <p:ext uri="{BB962C8B-B14F-4D97-AF65-F5344CB8AC3E}">
        <p14:creationId xmlns:p14="http://schemas.microsoft.com/office/powerpoint/2010/main" val="3974125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F3A58B-D56A-2242-83FD-C98AD47D5EFA}" type="slidenum">
              <a:rPr lang="en-US"/>
              <a:pPr>
                <a:defRPr/>
              </a:pPr>
              <a:t>‹#›</a:t>
            </a:fld>
            <a:endParaRPr lang="en-US"/>
          </a:p>
        </p:txBody>
      </p:sp>
    </p:spTree>
    <p:extLst>
      <p:ext uri="{BB962C8B-B14F-4D97-AF65-F5344CB8AC3E}">
        <p14:creationId xmlns:p14="http://schemas.microsoft.com/office/powerpoint/2010/main" val="1217052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ECC35A-D5B6-5A4B-917B-21C50358B1E8}" type="slidenum">
              <a:rPr lang="en-US"/>
              <a:pPr>
                <a:defRPr/>
              </a:pPr>
              <a:t>‹#›</a:t>
            </a:fld>
            <a:endParaRPr lang="en-US"/>
          </a:p>
        </p:txBody>
      </p:sp>
    </p:spTree>
    <p:extLst>
      <p:ext uri="{BB962C8B-B14F-4D97-AF65-F5344CB8AC3E}">
        <p14:creationId xmlns:p14="http://schemas.microsoft.com/office/powerpoint/2010/main" val="612594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2E9692-43E4-5F46-A01C-53A7E2396839}" type="slidenum">
              <a:rPr lang="en-US"/>
              <a:pPr>
                <a:defRPr/>
              </a:pPr>
              <a:t>‹#›</a:t>
            </a:fld>
            <a:endParaRPr lang="en-US"/>
          </a:p>
        </p:txBody>
      </p:sp>
    </p:spTree>
    <p:extLst>
      <p:ext uri="{BB962C8B-B14F-4D97-AF65-F5344CB8AC3E}">
        <p14:creationId xmlns:p14="http://schemas.microsoft.com/office/powerpoint/2010/main" val="2041929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A5D5B-03E9-B34C-B709-E7CDCFD452E9}" type="slidenum">
              <a:rPr lang="en-US"/>
              <a:pPr>
                <a:defRPr/>
              </a:pPr>
              <a:t>‹#›</a:t>
            </a:fld>
            <a:endParaRPr lang="en-US"/>
          </a:p>
        </p:txBody>
      </p:sp>
    </p:spTree>
    <p:extLst>
      <p:ext uri="{BB962C8B-B14F-4D97-AF65-F5344CB8AC3E}">
        <p14:creationId xmlns:p14="http://schemas.microsoft.com/office/powerpoint/2010/main" val="38987731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E82E3C-1A7E-DC47-A46E-5262F66057B0}" type="slidenum">
              <a:rPr lang="en-US"/>
              <a:pPr>
                <a:defRPr/>
              </a:pPr>
              <a:t>‹#›</a:t>
            </a:fld>
            <a:endParaRPr lang="en-US"/>
          </a:p>
        </p:txBody>
      </p:sp>
    </p:spTree>
    <p:extLst>
      <p:ext uri="{BB962C8B-B14F-4D97-AF65-F5344CB8AC3E}">
        <p14:creationId xmlns:p14="http://schemas.microsoft.com/office/powerpoint/2010/main" val="145037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60C73-57B5-594E-B4C9-652524FFB06C}" type="slidenum">
              <a:rPr lang="en-US"/>
              <a:pPr>
                <a:defRPr/>
              </a:pPr>
              <a:t>‹#›</a:t>
            </a:fld>
            <a:endParaRPr lang="en-US"/>
          </a:p>
        </p:txBody>
      </p:sp>
    </p:spTree>
    <p:extLst>
      <p:ext uri="{BB962C8B-B14F-4D97-AF65-F5344CB8AC3E}">
        <p14:creationId xmlns:p14="http://schemas.microsoft.com/office/powerpoint/2010/main" val="527468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E1312F-A308-AA4E-9C9F-498338278292}" type="slidenum">
              <a:rPr lang="en-US"/>
              <a:pPr>
                <a:defRPr/>
              </a:pPr>
              <a:t>‹#›</a:t>
            </a:fld>
            <a:endParaRPr lang="en-US"/>
          </a:p>
        </p:txBody>
      </p:sp>
    </p:spTree>
    <p:extLst>
      <p:ext uri="{BB962C8B-B14F-4D97-AF65-F5344CB8AC3E}">
        <p14:creationId xmlns:p14="http://schemas.microsoft.com/office/powerpoint/2010/main" val="2473024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495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A000E1-DDEF-2D43-B825-4FE47DB42C88}" type="slidenum">
              <a:rPr lang="en-US"/>
              <a:pPr>
                <a:defRPr/>
              </a:pPr>
              <a:t>‹#›</a:t>
            </a:fld>
            <a:endParaRPr lang="en-US"/>
          </a:p>
        </p:txBody>
      </p:sp>
    </p:spTree>
    <p:extLst>
      <p:ext uri="{BB962C8B-B14F-4D97-AF65-F5344CB8AC3E}">
        <p14:creationId xmlns:p14="http://schemas.microsoft.com/office/powerpoint/2010/main" val="960559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5"/>
          <p:cNvSpPr>
            <a:spLocks noGrp="1"/>
          </p:cNvSpPr>
          <p:nvPr>
            <p:ph type="ftr" sz="quarter" idx="10"/>
          </p:nvPr>
        </p:nvSpPr>
        <p:spPr/>
        <p:txBody>
          <a:bodyPr/>
          <a:lstStyle>
            <a:lvl1pPr fontAlgn="base">
              <a:spcBef>
                <a:spcPct val="0"/>
              </a:spcBef>
              <a:spcAft>
                <a:spcPct val="0"/>
              </a:spcAft>
              <a:defRPr sz="2400">
                <a:solidFill>
                  <a:prstClr val="white">
                    <a:lumMod val="50000"/>
                  </a:prstClr>
                </a:solidFill>
                <a:latin typeface="Gotham Light" pitchFamily="50" charset="0"/>
                <a:ea typeface="ＭＳ Ｐゴシック" charset="0"/>
                <a:cs typeface="Gotham Light" pitchFamily="50" charset="0"/>
              </a:defRPr>
            </a:lvl1pPr>
          </a:lstStyle>
          <a:p>
            <a:pPr>
              <a:defRPr/>
            </a:pPr>
            <a:r>
              <a:rPr lang="en-US"/>
              <a:t>PRAXISCET.com</a:t>
            </a:r>
          </a:p>
        </p:txBody>
      </p:sp>
    </p:spTree>
    <p:extLst>
      <p:ext uri="{BB962C8B-B14F-4D97-AF65-F5344CB8AC3E}">
        <p14:creationId xmlns:p14="http://schemas.microsoft.com/office/powerpoint/2010/main" val="17006450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FDE5F7-BA2B-E941-AA93-85F8E70D27F7}" type="slidenum">
              <a:rPr lang="en-US"/>
              <a:pPr>
                <a:defRPr/>
              </a:pPr>
              <a:t>‹#›</a:t>
            </a:fld>
            <a:endParaRPr lang="en-US"/>
          </a:p>
        </p:txBody>
      </p:sp>
      <p:sp>
        <p:nvSpPr>
          <p:cNvPr id="5" name="Footer Placeholder 5"/>
          <p:cNvSpPr>
            <a:spLocks noGrp="1"/>
          </p:cNvSpPr>
          <p:nvPr>
            <p:ph type="ftr" sz="quarter" idx="11"/>
          </p:nvPr>
        </p:nvSpPr>
        <p:spPr/>
        <p:txBody>
          <a:bodyPr/>
          <a:lstStyle>
            <a:lvl1pPr fontAlgn="base">
              <a:spcBef>
                <a:spcPct val="0"/>
              </a:spcBef>
              <a:spcAft>
                <a:spcPct val="0"/>
              </a:spcAft>
              <a:defRPr sz="2400">
                <a:solidFill>
                  <a:prstClr val="white">
                    <a:lumMod val="50000"/>
                  </a:prstClr>
                </a:solidFill>
                <a:latin typeface="Gotham Light" pitchFamily="50" charset="0"/>
                <a:ea typeface="ＭＳ Ｐゴシック" charset="0"/>
                <a:cs typeface="Gotham Light" pitchFamily="50" charset="0"/>
              </a:defRPr>
            </a:lvl1pPr>
          </a:lstStyle>
          <a:p>
            <a:pPr>
              <a:defRPr/>
            </a:pPr>
            <a:r>
              <a:rPr lang="en-US"/>
              <a:t>PRAXISCET.com</a:t>
            </a:r>
          </a:p>
        </p:txBody>
      </p:sp>
    </p:spTree>
    <p:extLst>
      <p:ext uri="{BB962C8B-B14F-4D97-AF65-F5344CB8AC3E}">
        <p14:creationId xmlns:p14="http://schemas.microsoft.com/office/powerpoint/2010/main" val="2063169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mtClean="0">
                <a:solidFill>
                  <a:prstClr val="white">
                    <a:lumMod val="50000"/>
                  </a:prstClr>
                </a:solidFill>
              </a:rPr>
              <a:t>PRAXISCET.com</a:t>
            </a:r>
            <a:endParaRPr lang="en-US" dirty="0">
              <a:solidFill>
                <a:prstClr val="white">
                  <a:lumMod val="50000"/>
                </a:prstClr>
              </a:solidFill>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B89D114-464C-484A-A3A9-F72ABC077419}" type="slidenum">
              <a:rPr lang="en-US"/>
              <a:pPr>
                <a:defRPr/>
              </a:pPr>
              <a:t>‹#›</a:t>
            </a:fld>
            <a:endParaRPr lang="en-US"/>
          </a:p>
        </p:txBody>
      </p:sp>
    </p:spTree>
    <p:extLst>
      <p:ext uri="{BB962C8B-B14F-4D97-AF65-F5344CB8AC3E}">
        <p14:creationId xmlns:p14="http://schemas.microsoft.com/office/powerpoint/2010/main" val="411214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6D1127-3E7B-1A4A-8670-4B7FB1BBFADD}" type="slidenum">
              <a:rPr lang="en-US"/>
              <a:pPr>
                <a:defRPr/>
              </a:pPr>
              <a:t>‹#›</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sz="2400">
                <a:solidFill>
                  <a:prstClr val="white">
                    <a:lumMod val="50000"/>
                  </a:prstClr>
                </a:solidFill>
                <a:latin typeface="Gotham Light" pitchFamily="50" charset="0"/>
                <a:ea typeface="ＭＳ Ｐゴシック" charset="0"/>
                <a:cs typeface="Gotham Light" pitchFamily="50" charset="0"/>
              </a:defRPr>
            </a:lvl1pPr>
          </a:lstStyle>
          <a:p>
            <a:pPr>
              <a:defRPr/>
            </a:pPr>
            <a:r>
              <a:rPr lang="en-US"/>
              <a:t>PRAXISCET.com</a:t>
            </a:r>
          </a:p>
        </p:txBody>
      </p:sp>
    </p:spTree>
    <p:extLst>
      <p:ext uri="{BB962C8B-B14F-4D97-AF65-F5344CB8AC3E}">
        <p14:creationId xmlns:p14="http://schemas.microsoft.com/office/powerpoint/2010/main" val="1052738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mtClean="0">
                <a:solidFill>
                  <a:prstClr val="white">
                    <a:lumMod val="50000"/>
                  </a:prstClr>
                </a:solidFill>
              </a:rPr>
              <a:t>PRAXISCET.com</a:t>
            </a:r>
            <a:endParaRPr lang="en-US" dirty="0">
              <a:solidFill>
                <a:prstClr val="white">
                  <a:lumMod val="50000"/>
                </a:prstClr>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8"/>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450FFD-F105-CE48-A406-27A67A8BD661}" type="slidenum">
              <a:rPr lang="en-US"/>
              <a:pPr>
                <a:defRPr/>
              </a:pPr>
              <a:t>‹#›</a:t>
            </a:fld>
            <a:endParaRPr lang="en-US"/>
          </a:p>
        </p:txBody>
      </p:sp>
    </p:spTree>
    <p:extLst>
      <p:ext uri="{BB962C8B-B14F-4D97-AF65-F5344CB8AC3E}">
        <p14:creationId xmlns:p14="http://schemas.microsoft.com/office/powerpoint/2010/main" val="1726037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a:xfrm>
            <a:off x="8001000" y="6172200"/>
            <a:ext cx="838200" cy="549275"/>
          </a:xfrm>
        </p:spPr>
        <p:txBody>
          <a:bodyPr/>
          <a:lstStyle>
            <a:lvl1pPr fontAlgn="base">
              <a:spcBef>
                <a:spcPct val="0"/>
              </a:spcBef>
              <a:spcAft>
                <a:spcPct val="0"/>
              </a:spcAft>
              <a:defRPr>
                <a:ea typeface="ＭＳ Ｐゴシック" charset="0"/>
                <a:cs typeface="ＭＳ Ｐゴシック" charset="0"/>
              </a:defRPr>
            </a:lvl1pPr>
          </a:lstStyle>
          <a:p>
            <a:pPr>
              <a:defRPr/>
            </a:pPr>
            <a:fld id="{04F89629-5CC0-6349-9872-87A3AFF76A5E}" type="slidenum">
              <a:rPr lang="en-US"/>
              <a:pPr>
                <a:defRPr/>
              </a:pPr>
              <a:t>‹#›</a:t>
            </a:fld>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sz="2400">
                <a:solidFill>
                  <a:prstClr val="white">
                    <a:lumMod val="50000"/>
                  </a:prstClr>
                </a:solidFill>
                <a:latin typeface="Gotham Light" pitchFamily="50" charset="0"/>
                <a:ea typeface="ＭＳ Ｐゴシック" charset="0"/>
                <a:cs typeface="Gotham Light" pitchFamily="50" charset="0"/>
              </a:defRPr>
            </a:lvl1pPr>
          </a:lstStyle>
          <a:p>
            <a:pPr>
              <a:defRPr/>
            </a:pPr>
            <a:r>
              <a:rPr lang="en-US"/>
              <a:t>PRAXISCET.com</a:t>
            </a:r>
          </a:p>
        </p:txBody>
      </p:sp>
    </p:spTree>
    <p:extLst>
      <p:ext uri="{BB962C8B-B14F-4D97-AF65-F5344CB8AC3E}">
        <p14:creationId xmlns:p14="http://schemas.microsoft.com/office/powerpoint/2010/main" val="1426064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9C73F8C-6C78-0A42-8CE7-D7EFC23D7068}" type="slidenum">
              <a:rPr lang="en-US"/>
              <a:pPr>
                <a:defRPr/>
              </a:pPr>
              <a:t>‹#›</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sz="2400">
                <a:solidFill>
                  <a:prstClr val="white">
                    <a:lumMod val="50000"/>
                  </a:prstClr>
                </a:solidFill>
                <a:latin typeface="Gotham Light" pitchFamily="50" charset="0"/>
                <a:ea typeface="ＭＳ Ｐゴシック" charset="0"/>
                <a:cs typeface="Gotham Light" pitchFamily="50" charset="0"/>
              </a:defRPr>
            </a:lvl1pPr>
          </a:lstStyle>
          <a:p>
            <a:pPr>
              <a:defRPr/>
            </a:pPr>
            <a:r>
              <a:rPr lang="en-US"/>
              <a:t>PRAXISCET.com</a:t>
            </a:r>
          </a:p>
        </p:txBody>
      </p:sp>
    </p:spTree>
    <p:extLst>
      <p:ext uri="{BB962C8B-B14F-4D97-AF65-F5344CB8AC3E}">
        <p14:creationId xmlns:p14="http://schemas.microsoft.com/office/powerpoint/2010/main" val="37732789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A52C98-CE10-5348-886A-574193576C39}" type="slidenum">
              <a:rPr lang="en-US"/>
              <a:pPr>
                <a:defRPr/>
              </a:pPr>
              <a:t>‹#›</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sz="2400">
                <a:solidFill>
                  <a:prstClr val="white">
                    <a:lumMod val="50000"/>
                  </a:prstClr>
                </a:solidFill>
                <a:latin typeface="Gotham Light" pitchFamily="50" charset="0"/>
                <a:ea typeface="ＭＳ Ｐゴシック" charset="0"/>
                <a:cs typeface="Gotham Light" pitchFamily="50" charset="0"/>
              </a:defRPr>
            </a:lvl1pPr>
          </a:lstStyle>
          <a:p>
            <a:pPr>
              <a:defRPr/>
            </a:pPr>
            <a:r>
              <a:rPr lang="en-US"/>
              <a:t>PRAXISCET.com</a:t>
            </a:r>
          </a:p>
        </p:txBody>
      </p:sp>
    </p:spTree>
    <p:extLst>
      <p:ext uri="{BB962C8B-B14F-4D97-AF65-F5344CB8AC3E}">
        <p14:creationId xmlns:p14="http://schemas.microsoft.com/office/powerpoint/2010/main" val="3821018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mtClean="0">
                <a:solidFill>
                  <a:prstClr val="white">
                    <a:lumMod val="50000"/>
                  </a:prstClr>
                </a:solidFill>
              </a:rPr>
              <a:t>PRAXISCET.com</a:t>
            </a:r>
            <a:endParaRPr lang="en-US" dirty="0">
              <a:solidFill>
                <a:prstClr val="white">
                  <a:lumMod val="50000"/>
                </a:prstClr>
              </a:solidFill>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a:xfrm>
            <a:off x="8153400" y="6172200"/>
            <a:ext cx="762000" cy="549275"/>
          </a:xfrm>
        </p:spPr>
        <p:txBody>
          <a:bodyPr/>
          <a:lstStyle>
            <a:lvl1pPr fontAlgn="base">
              <a:spcBef>
                <a:spcPct val="0"/>
              </a:spcBef>
              <a:spcAft>
                <a:spcPct val="0"/>
              </a:spcAft>
              <a:defRPr>
                <a:ea typeface="ＭＳ Ｐゴシック" charset="0"/>
                <a:cs typeface="ＭＳ Ｐゴシック" charset="0"/>
              </a:defRPr>
            </a:lvl1pPr>
          </a:lstStyle>
          <a:p>
            <a:pPr>
              <a:defRPr/>
            </a:pPr>
            <a:fld id="{EB8D3433-205F-8A41-95C7-52D8772FB215}" type="slidenum">
              <a:rPr lang="en-US"/>
              <a:pPr>
                <a:defRPr/>
              </a:pPr>
              <a:t>‹#›</a:t>
            </a:fld>
            <a:endParaRPr lang="en-US"/>
          </a:p>
        </p:txBody>
      </p:sp>
    </p:spTree>
    <p:extLst>
      <p:ext uri="{BB962C8B-B14F-4D97-AF65-F5344CB8AC3E}">
        <p14:creationId xmlns:p14="http://schemas.microsoft.com/office/powerpoint/2010/main" val="2656457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2E44B6-A75F-944D-A7AE-C66FCB562711}" type="slidenum">
              <a:rPr lang="en-US"/>
              <a:pPr>
                <a:defRPr/>
              </a:pPr>
              <a:t>‹#›</a:t>
            </a:fld>
            <a:endParaRPr lang="en-US"/>
          </a:p>
        </p:txBody>
      </p:sp>
    </p:spTree>
    <p:extLst>
      <p:ext uri="{BB962C8B-B14F-4D97-AF65-F5344CB8AC3E}">
        <p14:creationId xmlns:p14="http://schemas.microsoft.com/office/powerpoint/2010/main" val="31699328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54E58-CD00-E940-B2FF-237048D78CF7}" type="slidenum">
              <a:rPr lang="en-US"/>
              <a:pPr>
                <a:defRPr/>
              </a:pPr>
              <a:t>‹#›</a:t>
            </a:fld>
            <a:endParaRPr lang="en-US"/>
          </a:p>
        </p:txBody>
      </p:sp>
      <p:sp>
        <p:nvSpPr>
          <p:cNvPr id="5" name="Footer Placeholder 5"/>
          <p:cNvSpPr>
            <a:spLocks noGrp="1"/>
          </p:cNvSpPr>
          <p:nvPr>
            <p:ph type="ftr" sz="quarter" idx="11"/>
          </p:nvPr>
        </p:nvSpPr>
        <p:spPr/>
        <p:txBody>
          <a:bodyPr/>
          <a:lstStyle>
            <a:lvl1pPr fontAlgn="base">
              <a:spcBef>
                <a:spcPct val="0"/>
              </a:spcBef>
              <a:spcAft>
                <a:spcPct val="0"/>
              </a:spcAft>
              <a:defRPr sz="2400">
                <a:solidFill>
                  <a:prstClr val="white">
                    <a:lumMod val="50000"/>
                  </a:prstClr>
                </a:solidFill>
                <a:latin typeface="Gotham Light" pitchFamily="50" charset="0"/>
                <a:ea typeface="ＭＳ Ｐゴシック" charset="0"/>
                <a:cs typeface="Gotham Light" pitchFamily="50" charset="0"/>
              </a:defRPr>
            </a:lvl1pPr>
          </a:lstStyle>
          <a:p>
            <a:pPr>
              <a:defRPr/>
            </a:pPr>
            <a:r>
              <a:rPr lang="en-US"/>
              <a:t>PRAXISCET.com</a:t>
            </a:r>
          </a:p>
        </p:txBody>
      </p:sp>
    </p:spTree>
    <p:extLst>
      <p:ext uri="{BB962C8B-B14F-4D97-AF65-F5344CB8AC3E}">
        <p14:creationId xmlns:p14="http://schemas.microsoft.com/office/powerpoint/2010/main" val="4815309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5A8D1C5-18D8-D943-82CD-EB2B70BAC36D}" type="slidenum">
              <a:rPr lang="en-US"/>
              <a:pPr>
                <a:defRPr/>
              </a:pPr>
              <a:t>‹#›</a:t>
            </a:fld>
            <a:endParaRPr lang="en-US"/>
          </a:p>
        </p:txBody>
      </p:sp>
      <p:sp>
        <p:nvSpPr>
          <p:cNvPr id="5" name="Footer Placeholder 5"/>
          <p:cNvSpPr>
            <a:spLocks noGrp="1"/>
          </p:cNvSpPr>
          <p:nvPr>
            <p:ph type="ftr" sz="quarter" idx="11"/>
          </p:nvPr>
        </p:nvSpPr>
        <p:spPr/>
        <p:txBody>
          <a:bodyPr/>
          <a:lstStyle>
            <a:lvl1pPr fontAlgn="base">
              <a:spcBef>
                <a:spcPct val="0"/>
              </a:spcBef>
              <a:spcAft>
                <a:spcPct val="0"/>
              </a:spcAft>
              <a:defRPr sz="2400">
                <a:solidFill>
                  <a:prstClr val="white">
                    <a:lumMod val="50000"/>
                  </a:prstClr>
                </a:solidFill>
                <a:latin typeface="Gotham Light" pitchFamily="50" charset="0"/>
                <a:ea typeface="ＭＳ Ｐゴシック" charset="0"/>
                <a:cs typeface="Gotham Light" pitchFamily="50" charset="0"/>
              </a:defRPr>
            </a:lvl1pPr>
          </a:lstStyle>
          <a:p>
            <a:pPr>
              <a:defRPr/>
            </a:pPr>
            <a:r>
              <a:rPr lang="en-US"/>
              <a:t>PRAXISCET.com</a:t>
            </a:r>
          </a:p>
        </p:txBody>
      </p:sp>
    </p:spTree>
    <p:extLst>
      <p:ext uri="{BB962C8B-B14F-4D97-AF65-F5344CB8AC3E}">
        <p14:creationId xmlns:p14="http://schemas.microsoft.com/office/powerpoint/2010/main" val="2585114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71843-6BD5-954B-AFDC-B42070B929FE}" type="slidenum">
              <a:rPr lang="en-US"/>
              <a:pPr>
                <a:defRPr/>
              </a:pPr>
              <a:t>‹#›</a:t>
            </a:fld>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sz="2400">
                <a:solidFill>
                  <a:prstClr val="white">
                    <a:lumMod val="50000"/>
                  </a:prstClr>
                </a:solidFill>
                <a:latin typeface="Gotham Light" pitchFamily="50" charset="0"/>
                <a:ea typeface="ＭＳ Ｐゴシック" charset="0"/>
                <a:cs typeface="Gotham Light" pitchFamily="50" charset="0"/>
              </a:defRPr>
            </a:lvl1pPr>
          </a:lstStyle>
          <a:p>
            <a:pPr>
              <a:defRPr/>
            </a:pPr>
            <a:r>
              <a:rPr lang="en-US"/>
              <a:t>PRAXISCET.com</a:t>
            </a:r>
          </a:p>
        </p:txBody>
      </p:sp>
    </p:spTree>
    <p:extLst>
      <p:ext uri="{BB962C8B-B14F-4D97-AF65-F5344CB8AC3E}">
        <p14:creationId xmlns:p14="http://schemas.microsoft.com/office/powerpoint/2010/main" val="3941282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495800"/>
          </a:xfrm>
        </p:spPr>
        <p:txBody>
          <a:bodyPr/>
          <a:lstStyle/>
          <a:p>
            <a:pPr lvl="0"/>
            <a:endParaRPr lang="en-US" noProof="0" smtClean="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A703236-2486-8E4C-89AB-B76E4E39B85E}" type="slidenum">
              <a:rPr lang="en-US"/>
              <a:pPr>
                <a:defRPr/>
              </a:pPr>
              <a:t>‹#›</a:t>
            </a:fld>
            <a:endParaRPr lang="en-US"/>
          </a:p>
        </p:txBody>
      </p:sp>
    </p:spTree>
    <p:extLst>
      <p:ext uri="{BB962C8B-B14F-4D97-AF65-F5344CB8AC3E}">
        <p14:creationId xmlns:p14="http://schemas.microsoft.com/office/powerpoint/2010/main" val="29532981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fontAlgn="auto">
              <a:spcBef>
                <a:spcPts val="0"/>
              </a:spcBef>
              <a:spcAft>
                <a:spcPts val="0"/>
              </a:spcAft>
              <a:defRPr sz="1800">
                <a:solidFill>
                  <a:prstClr val="black"/>
                </a:solidFill>
                <a:latin typeface="Gotham Medium"/>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sz="2400">
                <a:ea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59E6F05-878D-1C46-8C87-F22A000A6039}" type="slidenum">
              <a:rPr lang="en-US"/>
              <a:pPr>
                <a:defRPr/>
              </a:pPr>
              <a:t>‹#›</a:t>
            </a:fld>
            <a:endParaRPr lang="en-US"/>
          </a:p>
        </p:txBody>
      </p:sp>
    </p:spTree>
    <p:extLst>
      <p:ext uri="{BB962C8B-B14F-4D97-AF65-F5344CB8AC3E}">
        <p14:creationId xmlns:p14="http://schemas.microsoft.com/office/powerpoint/2010/main" val="2575174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5505 w 6027"/>
                <a:gd name="T1" fmla="*/ 678 h 2296"/>
                <a:gd name="T2" fmla="*/ 0 w 6027"/>
                <a:gd name="T3" fmla="*/ 678 h 2296"/>
                <a:gd name="T4" fmla="*/ 0 w 6027"/>
                <a:gd name="T5" fmla="*/ 0 h 2296"/>
                <a:gd name="T6" fmla="*/ 5505 w 6027"/>
                <a:gd name="T7" fmla="*/ 0 h 2296"/>
                <a:gd name="T8" fmla="*/ 5505 w 6027"/>
                <a:gd name="T9" fmla="*/ 678 h 2296"/>
                <a:gd name="T10" fmla="*/ 5505 w 6027"/>
                <a:gd name="T11" fmla="*/ 67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b="1">
                <a:solidFill>
                  <a:srgbClr val="FFFFFF"/>
                </a:solidFill>
                <a:latin typeface="Arial" charset="0"/>
                <a:ea typeface="ＭＳ Ｐゴシック" charset="0"/>
                <a:cs typeface="ＭＳ Ｐゴシック" charset="0"/>
              </a:endParaRPr>
            </a:p>
          </p:txBody>
        </p:sp>
      </p:grpSp>
      <p:sp>
        <p:nvSpPr>
          <p:cNvPr id="7" name="Freeform 5"/>
          <p:cNvSpPr>
            <a:spLocks/>
          </p:cNvSpPr>
          <p:nvPr/>
        </p:nvSpPr>
        <p:spPr bwMode="hidden">
          <a:xfrm>
            <a:off x="6242050" y="6269038"/>
            <a:ext cx="2895600" cy="609600"/>
          </a:xfrm>
          <a:custGeom>
            <a:avLst/>
            <a:gdLst>
              <a:gd name="T0" fmla="*/ 1458681169 w 5748"/>
              <a:gd name="T1" fmla="*/ 1510618537 h 246"/>
              <a:gd name="T2" fmla="*/ 0 w 5748"/>
              <a:gd name="T3" fmla="*/ 1510618537 h 246"/>
              <a:gd name="T4" fmla="*/ 0 w 5748"/>
              <a:gd name="T5" fmla="*/ 0 h 246"/>
              <a:gd name="T6" fmla="*/ 1458681169 w 5748"/>
              <a:gd name="T7" fmla="*/ 0 h 246"/>
              <a:gd name="T8" fmla="*/ 1458681169 w 5748"/>
              <a:gd name="T9" fmla="*/ 1510618537 h 246"/>
              <a:gd name="T10" fmla="*/ 1458681169 w 5748"/>
              <a:gd name="T11" fmla="*/ 151061853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b="1">
                <a:solidFill>
                  <a:srgbClr val="FFFFFF"/>
                </a:solidFill>
                <a:latin typeface="Arial" charset="0"/>
                <a:ea typeface="ＭＳ Ｐゴシック" charset="0"/>
                <a:cs typeface="ＭＳ Ｐゴシック"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22 h 353"/>
                  <a:gd name="T4" fmla="*/ 24 w 186"/>
                  <a:gd name="T5" fmla="*/ 38 h 353"/>
                  <a:gd name="T6" fmla="*/ 18 w 186"/>
                  <a:gd name="T7" fmla="*/ 83 h 353"/>
                  <a:gd name="T8" fmla="*/ 42 w 186"/>
                  <a:gd name="T9" fmla="*/ 143 h 353"/>
                  <a:gd name="T10" fmla="*/ 48 w 186"/>
                  <a:gd name="T11" fmla="*/ 203 h 353"/>
                  <a:gd name="T12" fmla="*/ 0 w 186"/>
                  <a:gd name="T13" fmla="*/ 442 h 353"/>
                  <a:gd name="T14" fmla="*/ 54 w 186"/>
                  <a:gd name="T15" fmla="*/ 292 h 353"/>
                  <a:gd name="T16" fmla="*/ 84 w 186"/>
                  <a:gd name="T17" fmla="*/ 271 h 353"/>
                  <a:gd name="T18" fmla="*/ 126 w 186"/>
                  <a:gd name="T19" fmla="*/ 158 h 353"/>
                  <a:gd name="T20" fmla="*/ 144 w 186"/>
                  <a:gd name="T21" fmla="*/ 150 h 353"/>
                  <a:gd name="T22" fmla="*/ 144 w 186"/>
                  <a:gd name="T23" fmla="*/ 113 h 353"/>
                  <a:gd name="T24" fmla="*/ 186 w 186"/>
                  <a:gd name="T25" fmla="*/ 83 h 353"/>
                  <a:gd name="T26" fmla="*/ 162 w 186"/>
                  <a:gd name="T27" fmla="*/ 7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8 h 66"/>
                  <a:gd name="T8" fmla="*/ 6 w 155"/>
                  <a:gd name="T9" fmla="*/ 22 h 66"/>
                  <a:gd name="T10" fmla="*/ 0 w 155"/>
                  <a:gd name="T11" fmla="*/ 30 h 66"/>
                  <a:gd name="T12" fmla="*/ 78 w 155"/>
                  <a:gd name="T13" fmla="*/ 75 h 66"/>
                  <a:gd name="T14" fmla="*/ 96 w 155"/>
                  <a:gd name="T15" fmla="*/ 53 h 66"/>
                  <a:gd name="T16" fmla="*/ 155 w 155"/>
                  <a:gd name="T17" fmla="*/ 83 h 66"/>
                  <a:gd name="T18" fmla="*/ 126 w 155"/>
                  <a:gd name="T19" fmla="*/ 3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16" name="Freeform 13"/>
              <p:cNvSpPr>
                <a:spLocks/>
              </p:cNvSpPr>
              <p:nvPr userDrawn="1"/>
            </p:nvSpPr>
            <p:spPr bwMode="ltGray">
              <a:xfrm>
                <a:off x="2486" y="3859"/>
                <a:ext cx="42" cy="81"/>
              </a:xfrm>
              <a:custGeom>
                <a:avLst/>
                <a:gdLst>
                  <a:gd name="T0" fmla="*/ 6 w 42"/>
                  <a:gd name="T1" fmla="*/ 46 h 72"/>
                  <a:gd name="T2" fmla="*/ 0 w 42"/>
                  <a:gd name="T3" fmla="*/ 23 h 72"/>
                  <a:gd name="T4" fmla="*/ 12 w 42"/>
                  <a:gd name="T5" fmla="*/ 8 h 72"/>
                  <a:gd name="T6" fmla="*/ 0 w 42"/>
                  <a:gd name="T7" fmla="*/ 8 h 72"/>
                  <a:gd name="T8" fmla="*/ 12 w 42"/>
                  <a:gd name="T9" fmla="*/ 8 h 72"/>
                  <a:gd name="T10" fmla="*/ 24 w 42"/>
                  <a:gd name="T11" fmla="*/ 8 h 72"/>
                  <a:gd name="T12" fmla="*/ 36 w 42"/>
                  <a:gd name="T13" fmla="*/ 8 h 72"/>
                  <a:gd name="T14" fmla="*/ 42 w 42"/>
                  <a:gd name="T15" fmla="*/ 0 h 72"/>
                  <a:gd name="T16" fmla="*/ 30 w 42"/>
                  <a:gd name="T17" fmla="*/ 23 h 72"/>
                  <a:gd name="T18" fmla="*/ 42 w 42"/>
                  <a:gd name="T19" fmla="*/ 61 h 72"/>
                  <a:gd name="T20" fmla="*/ 12 w 42"/>
                  <a:gd name="T21" fmla="*/ 91 h 72"/>
                  <a:gd name="T22" fmla="*/ 6 w 42"/>
                  <a:gd name="T23" fmla="*/ 46 h 72"/>
                  <a:gd name="T24" fmla="*/ 6 w 42"/>
                  <a:gd name="T25" fmla="*/ 4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b="1">
                <a:solidFill>
                  <a:srgbClr val="FFFFFF"/>
                </a:solidFill>
                <a:latin typeface="Arial" charset="0"/>
                <a:ea typeface="ＭＳ Ｐゴシック" charset="0"/>
                <a:cs typeface="ＭＳ Ｐゴシック"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2 h 287"/>
                <a:gd name="T4" fmla="*/ 66 w 365"/>
                <a:gd name="T5" fmla="*/ 112 h 287"/>
                <a:gd name="T6" fmla="*/ 143 w 365"/>
                <a:gd name="T7" fmla="*/ 186 h 287"/>
                <a:gd name="T8" fmla="*/ 191 w 365"/>
                <a:gd name="T9" fmla="*/ 172 h 287"/>
                <a:gd name="T10" fmla="*/ 341 w 365"/>
                <a:gd name="T11" fmla="*/ 295 h 287"/>
                <a:gd name="T12" fmla="*/ 305 w 365"/>
                <a:gd name="T13" fmla="*/ 178 h 287"/>
                <a:gd name="T14" fmla="*/ 365 w 365"/>
                <a:gd name="T15" fmla="*/ 136 h 287"/>
                <a:gd name="T16" fmla="*/ 359 w 365"/>
                <a:gd name="T17" fmla="*/ 130 h 287"/>
                <a:gd name="T18" fmla="*/ 335 w 365"/>
                <a:gd name="T19" fmla="*/ 118 h 287"/>
                <a:gd name="T20" fmla="*/ 299 w 365"/>
                <a:gd name="T21" fmla="*/ 92 h 287"/>
                <a:gd name="T22" fmla="*/ 257 w 365"/>
                <a:gd name="T23" fmla="*/ 74 h 287"/>
                <a:gd name="T24" fmla="*/ 215 w 365"/>
                <a:gd name="T25" fmla="*/ 56 h 287"/>
                <a:gd name="T26" fmla="*/ 173 w 365"/>
                <a:gd name="T27" fmla="*/ 3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2 h 60"/>
                <a:gd name="T16" fmla="*/ 65 w 71"/>
                <a:gd name="T17" fmla="*/ 44 h 60"/>
                <a:gd name="T18" fmla="*/ 71 w 71"/>
                <a:gd name="T19" fmla="*/ 56 h 60"/>
                <a:gd name="T20" fmla="*/ 71 w 71"/>
                <a:gd name="T21" fmla="*/ 62 h 60"/>
                <a:gd name="T22" fmla="*/ 59 w 71"/>
                <a:gd name="T23" fmla="*/ 56 h 60"/>
                <a:gd name="T24" fmla="*/ 47 w 71"/>
                <a:gd name="T25" fmla="*/ 44 h 60"/>
                <a:gd name="T26" fmla="*/ 23 w 71"/>
                <a:gd name="T27" fmla="*/ 32 h 60"/>
                <a:gd name="T28" fmla="*/ 23 w 71"/>
                <a:gd name="T29" fmla="*/ 38 h 60"/>
                <a:gd name="T30" fmla="*/ 18 w 71"/>
                <a:gd name="T31" fmla="*/ 44 h 60"/>
                <a:gd name="T32" fmla="*/ 12 w 71"/>
                <a:gd name="T33" fmla="*/ 50 h 60"/>
                <a:gd name="T34" fmla="*/ 6 w 71"/>
                <a:gd name="T35" fmla="*/ 50 h 60"/>
                <a:gd name="T36" fmla="*/ 6 w 71"/>
                <a:gd name="T37" fmla="*/ 50 h 60"/>
                <a:gd name="T38" fmla="*/ 6 w 71"/>
                <a:gd name="T39" fmla="*/ 3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6 h 162"/>
                <a:gd name="T10" fmla="*/ 96 w 161"/>
                <a:gd name="T11" fmla="*/ 62 h 162"/>
                <a:gd name="T12" fmla="*/ 102 w 161"/>
                <a:gd name="T13" fmla="*/ 74 h 162"/>
                <a:gd name="T14" fmla="*/ 108 w 161"/>
                <a:gd name="T15" fmla="*/ 86 h 162"/>
                <a:gd name="T16" fmla="*/ 120 w 161"/>
                <a:gd name="T17" fmla="*/ 98 h 162"/>
                <a:gd name="T18" fmla="*/ 143 w 161"/>
                <a:gd name="T19" fmla="*/ 116 h 162"/>
                <a:gd name="T20" fmla="*/ 155 w 161"/>
                <a:gd name="T21" fmla="*/ 142 h 162"/>
                <a:gd name="T22" fmla="*/ 161 w 161"/>
                <a:gd name="T23" fmla="*/ 160 h 162"/>
                <a:gd name="T24" fmla="*/ 161 w 161"/>
                <a:gd name="T25" fmla="*/ 166 h 162"/>
                <a:gd name="T26" fmla="*/ 96 w 161"/>
                <a:gd name="T27" fmla="*/ 104 h 162"/>
                <a:gd name="T28" fmla="*/ 30 w 161"/>
                <a:gd name="T29" fmla="*/ 5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2 h 60"/>
                <a:gd name="T4" fmla="*/ 41 w 59"/>
                <a:gd name="T5" fmla="*/ 38 h 60"/>
                <a:gd name="T6" fmla="*/ 47 w 59"/>
                <a:gd name="T7" fmla="*/ 44 h 60"/>
                <a:gd name="T8" fmla="*/ 53 w 59"/>
                <a:gd name="T9" fmla="*/ 56 h 60"/>
                <a:gd name="T10" fmla="*/ 53 w 59"/>
                <a:gd name="T11" fmla="*/ 62 h 60"/>
                <a:gd name="T12" fmla="*/ 47 w 59"/>
                <a:gd name="T13" fmla="*/ 56 h 60"/>
                <a:gd name="T14" fmla="*/ 35 w 59"/>
                <a:gd name="T15" fmla="*/ 50 h 60"/>
                <a:gd name="T16" fmla="*/ 23 w 59"/>
                <a:gd name="T17" fmla="*/ 38 h 60"/>
                <a:gd name="T18" fmla="*/ 17 w 59"/>
                <a:gd name="T19" fmla="*/ 3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23" name="Freeform 21"/>
            <p:cNvSpPr>
              <a:spLocks/>
            </p:cNvSpPr>
            <p:nvPr userDrawn="1"/>
          </p:nvSpPr>
          <p:spPr bwMode="auto">
            <a:xfrm>
              <a:off x="395" y="3811"/>
              <a:ext cx="245" cy="207"/>
            </a:xfrm>
            <a:custGeom>
              <a:avLst/>
              <a:gdLst>
                <a:gd name="T0" fmla="*/ 233 w 245"/>
                <a:gd name="T1" fmla="*/ 38 h 204"/>
                <a:gd name="T2" fmla="*/ 245 w 245"/>
                <a:gd name="T3" fmla="*/ 44 h 204"/>
                <a:gd name="T4" fmla="*/ 209 w 245"/>
                <a:gd name="T5" fmla="*/ 86 h 204"/>
                <a:gd name="T6" fmla="*/ 143 w 245"/>
                <a:gd name="T7" fmla="*/ 136 h 204"/>
                <a:gd name="T8" fmla="*/ 167 w 245"/>
                <a:gd name="T9" fmla="*/ 160 h 204"/>
                <a:gd name="T10" fmla="*/ 179 w 245"/>
                <a:gd name="T11" fmla="*/ 210 h 204"/>
                <a:gd name="T12" fmla="*/ 77 w 245"/>
                <a:gd name="T13" fmla="*/ 136 h 204"/>
                <a:gd name="T14" fmla="*/ 47 w 245"/>
                <a:gd name="T15" fmla="*/ 86 h 204"/>
                <a:gd name="T16" fmla="*/ 89 w 245"/>
                <a:gd name="T17" fmla="*/ 68 h 204"/>
                <a:gd name="T18" fmla="*/ 59 w 245"/>
                <a:gd name="T19" fmla="*/ 3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8 h 204"/>
                <a:gd name="T50" fmla="*/ 233 w 245"/>
                <a:gd name="T51" fmla="*/ 3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grpSp>
      <p:sp>
        <p:nvSpPr>
          <p:cNvPr id="51222"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n-US" noProof="0" smtClean="0"/>
              <a:t>Click to edit Master title style</a:t>
            </a:r>
          </a:p>
        </p:txBody>
      </p:sp>
      <p:sp>
        <p:nvSpPr>
          <p:cNvPr id="5122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n-US" noProof="0" smtClean="0"/>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753744FA-527E-1F43-B35F-E99722A7A0A7}"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81182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2AB618-1B16-CF49-AC02-CEF657858860}" type="slidenum">
              <a:rPr lang="en-US"/>
              <a:pPr>
                <a:defRPr/>
              </a:pPr>
              <a:t>‹#›</a:t>
            </a:fld>
            <a:endParaRPr lang="en-US"/>
          </a:p>
        </p:txBody>
      </p:sp>
    </p:spTree>
    <p:extLst>
      <p:ext uri="{BB962C8B-B14F-4D97-AF65-F5344CB8AC3E}">
        <p14:creationId xmlns:p14="http://schemas.microsoft.com/office/powerpoint/2010/main" val="36663185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14D3DF-F918-E24B-B015-AA49ED8E18F4}" type="slidenum">
              <a:rPr lang="en-US"/>
              <a:pPr>
                <a:defRPr/>
              </a:pPr>
              <a:t>‹#›</a:t>
            </a:fld>
            <a:endParaRPr lang="en-US"/>
          </a:p>
        </p:txBody>
      </p:sp>
    </p:spTree>
    <p:extLst>
      <p:ext uri="{BB962C8B-B14F-4D97-AF65-F5344CB8AC3E}">
        <p14:creationId xmlns:p14="http://schemas.microsoft.com/office/powerpoint/2010/main" val="5682487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232E4DB-7FA1-A842-9B0D-CD65FBDC0DFC}" type="slidenum">
              <a:rPr lang="en-US"/>
              <a:pPr>
                <a:defRPr/>
              </a:pPr>
              <a:t>‹#›</a:t>
            </a:fld>
            <a:endParaRPr lang="en-US"/>
          </a:p>
        </p:txBody>
      </p:sp>
    </p:spTree>
    <p:extLst>
      <p:ext uri="{BB962C8B-B14F-4D97-AF65-F5344CB8AC3E}">
        <p14:creationId xmlns:p14="http://schemas.microsoft.com/office/powerpoint/2010/main" val="2517491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22A20F5B-CC43-CB48-87D6-E613F16FD4F5}" type="slidenum">
              <a:rPr lang="en-US"/>
              <a:pPr>
                <a:defRPr/>
              </a:pPr>
              <a:t>‹#›</a:t>
            </a:fld>
            <a:endParaRPr lang="en-US"/>
          </a:p>
        </p:txBody>
      </p:sp>
    </p:spTree>
    <p:extLst>
      <p:ext uri="{BB962C8B-B14F-4D97-AF65-F5344CB8AC3E}">
        <p14:creationId xmlns:p14="http://schemas.microsoft.com/office/powerpoint/2010/main" val="378162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EF970C-08AA-4746-B0A9-A175AF97DBC6}" type="slidenum">
              <a:rPr lang="en-US"/>
              <a:pPr>
                <a:defRPr/>
              </a:pPr>
              <a:t>‹#›</a:t>
            </a:fld>
            <a:endParaRPr lang="en-US"/>
          </a:p>
        </p:txBody>
      </p:sp>
    </p:spTree>
    <p:extLst>
      <p:ext uri="{BB962C8B-B14F-4D97-AF65-F5344CB8AC3E}">
        <p14:creationId xmlns:p14="http://schemas.microsoft.com/office/powerpoint/2010/main" val="4059101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2A751F8-B023-9140-A5C2-E74D0B943046}" type="slidenum">
              <a:rPr lang="en-US"/>
              <a:pPr>
                <a:defRPr/>
              </a:pPr>
              <a:t>‹#›</a:t>
            </a:fld>
            <a:endParaRPr lang="en-US"/>
          </a:p>
        </p:txBody>
      </p:sp>
    </p:spTree>
    <p:extLst>
      <p:ext uri="{BB962C8B-B14F-4D97-AF65-F5344CB8AC3E}">
        <p14:creationId xmlns:p14="http://schemas.microsoft.com/office/powerpoint/2010/main" val="1662956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E87893F-12E5-DC4D-B77C-83B3384F30F5}" type="slidenum">
              <a:rPr lang="en-US"/>
              <a:pPr>
                <a:defRPr/>
              </a:pPr>
              <a:t>‹#›</a:t>
            </a:fld>
            <a:endParaRPr lang="en-US"/>
          </a:p>
        </p:txBody>
      </p:sp>
    </p:spTree>
    <p:extLst>
      <p:ext uri="{BB962C8B-B14F-4D97-AF65-F5344CB8AC3E}">
        <p14:creationId xmlns:p14="http://schemas.microsoft.com/office/powerpoint/2010/main" val="26302605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6CEA36A-CDB4-9545-9824-ADE939358CC2}" type="slidenum">
              <a:rPr lang="en-US"/>
              <a:pPr>
                <a:defRPr/>
              </a:pPr>
              <a:t>‹#›</a:t>
            </a:fld>
            <a:endParaRPr lang="en-US"/>
          </a:p>
        </p:txBody>
      </p:sp>
    </p:spTree>
    <p:extLst>
      <p:ext uri="{BB962C8B-B14F-4D97-AF65-F5344CB8AC3E}">
        <p14:creationId xmlns:p14="http://schemas.microsoft.com/office/powerpoint/2010/main" val="2468015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0141BF-4F13-B34F-82FE-EFFF19A12202}" type="slidenum">
              <a:rPr lang="en-US"/>
              <a:pPr>
                <a:defRPr/>
              </a:pPr>
              <a:t>‹#›</a:t>
            </a:fld>
            <a:endParaRPr lang="en-US"/>
          </a:p>
        </p:txBody>
      </p:sp>
    </p:spTree>
    <p:extLst>
      <p:ext uri="{BB962C8B-B14F-4D97-AF65-F5344CB8AC3E}">
        <p14:creationId xmlns:p14="http://schemas.microsoft.com/office/powerpoint/2010/main" val="15786345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22C7DF-B80F-984C-88A8-944F7639BC1D}" type="slidenum">
              <a:rPr lang="en-US"/>
              <a:pPr>
                <a:defRPr/>
              </a:pPr>
              <a:t>‹#›</a:t>
            </a:fld>
            <a:endParaRPr lang="en-US"/>
          </a:p>
        </p:txBody>
      </p:sp>
    </p:spTree>
    <p:extLst>
      <p:ext uri="{BB962C8B-B14F-4D97-AF65-F5344CB8AC3E}">
        <p14:creationId xmlns:p14="http://schemas.microsoft.com/office/powerpoint/2010/main" val="14464814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DCDF9-FCB5-0D42-9942-124F6A34871D}" type="slidenum">
              <a:rPr lang="en-US"/>
              <a:pPr>
                <a:defRPr/>
              </a:pPr>
              <a:t>‹#›</a:t>
            </a:fld>
            <a:endParaRPr lang="en-US"/>
          </a:p>
        </p:txBody>
      </p:sp>
    </p:spTree>
    <p:extLst>
      <p:ext uri="{BB962C8B-B14F-4D97-AF65-F5344CB8AC3E}">
        <p14:creationId xmlns:p14="http://schemas.microsoft.com/office/powerpoint/2010/main" val="404350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7FB2E34-46F5-C043-995E-26DB760D2C06}" type="slidenum">
              <a:rPr lang="en-US"/>
              <a:pPr>
                <a:defRPr/>
              </a:pPr>
              <a:t>‹#›</a:t>
            </a:fld>
            <a:endParaRPr lang="en-US"/>
          </a:p>
        </p:txBody>
      </p:sp>
    </p:spTree>
    <p:extLst>
      <p:ext uri="{BB962C8B-B14F-4D97-AF65-F5344CB8AC3E}">
        <p14:creationId xmlns:p14="http://schemas.microsoft.com/office/powerpoint/2010/main" val="9486451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039812B-234C-664A-91B5-F527CA3D97D8}" type="slidenum">
              <a:rPr lang="en-US"/>
              <a:pPr>
                <a:defRPr/>
              </a:pPr>
              <a:t>‹#›</a:t>
            </a:fld>
            <a:endParaRPr lang="en-US"/>
          </a:p>
        </p:txBody>
      </p:sp>
    </p:spTree>
    <p:extLst>
      <p:ext uri="{BB962C8B-B14F-4D97-AF65-F5344CB8AC3E}">
        <p14:creationId xmlns:p14="http://schemas.microsoft.com/office/powerpoint/2010/main" val="29866250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C12D0461-53D0-AE47-BB31-73849625E471}" type="slidenum">
              <a:rPr lang="en-US"/>
              <a:pPr>
                <a:defRPr/>
              </a:pPr>
              <a:t>‹#›</a:t>
            </a:fld>
            <a:endParaRPr lang="en-US"/>
          </a:p>
        </p:txBody>
      </p:sp>
    </p:spTree>
    <p:extLst>
      <p:ext uri="{BB962C8B-B14F-4D97-AF65-F5344CB8AC3E}">
        <p14:creationId xmlns:p14="http://schemas.microsoft.com/office/powerpoint/2010/main" val="22494754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495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AC9B15-E030-D946-AEB8-7A7DB0DB77F6}" type="slidenum">
              <a:rPr lang="en-US"/>
              <a:pPr>
                <a:defRPr/>
              </a:pPr>
              <a:t>‹#›</a:t>
            </a:fld>
            <a:endParaRPr lang="en-US"/>
          </a:p>
        </p:txBody>
      </p:sp>
    </p:spTree>
    <p:extLst>
      <p:ext uri="{BB962C8B-B14F-4D97-AF65-F5344CB8AC3E}">
        <p14:creationId xmlns:p14="http://schemas.microsoft.com/office/powerpoint/2010/main" val="896686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7ECF6D-3A1D-8249-A676-21AF94704E04}" type="slidenum">
              <a:rPr lang="en-US"/>
              <a:pPr>
                <a:defRPr/>
              </a:pPr>
              <a:t>‹#›</a:t>
            </a:fld>
            <a:endParaRPr lang="en-US"/>
          </a:p>
        </p:txBody>
      </p:sp>
    </p:spTree>
    <p:extLst>
      <p:ext uri="{BB962C8B-B14F-4D97-AF65-F5344CB8AC3E}">
        <p14:creationId xmlns:p14="http://schemas.microsoft.com/office/powerpoint/2010/main" val="28048684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D599CF-0EF1-9849-B5C7-558A8E36CAC5}" type="slidenum">
              <a:rPr lang="en-US"/>
              <a:pPr>
                <a:defRPr/>
              </a:pPr>
              <a:t>‹#›</a:t>
            </a:fld>
            <a:endParaRPr lang="en-US"/>
          </a:p>
        </p:txBody>
      </p:sp>
    </p:spTree>
    <p:extLst>
      <p:ext uri="{BB962C8B-B14F-4D97-AF65-F5344CB8AC3E}">
        <p14:creationId xmlns:p14="http://schemas.microsoft.com/office/powerpoint/2010/main" val="10676068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86D94E7-F310-4141-8ED9-6E4A44A7EEDD}" type="slidenum">
              <a:rPr lang="en-US"/>
              <a:pPr>
                <a:defRPr/>
              </a:pPr>
              <a:t>‹#›</a:t>
            </a:fld>
            <a:endParaRPr lang="en-US"/>
          </a:p>
        </p:txBody>
      </p:sp>
    </p:spTree>
    <p:extLst>
      <p:ext uri="{BB962C8B-B14F-4D97-AF65-F5344CB8AC3E}">
        <p14:creationId xmlns:p14="http://schemas.microsoft.com/office/powerpoint/2010/main" val="36789855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878767855"/>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910292941"/>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194397070"/>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056783084"/>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10"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955096135"/>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001000" y="6172200"/>
            <a:ext cx="838200" cy="549275"/>
          </a:xfrm>
        </p:spPr>
        <p:txBody>
          <a:bodyPr/>
          <a:lstStyle/>
          <a:p>
            <a:fld id="{8CBF9FDF-A31E-4C73-AD3C-25B1EEC5AB59}" type="slidenum">
              <a:rPr lang="en-US" smtClean="0">
                <a:solidFill>
                  <a:prstClr val="black">
                    <a:tint val="75000"/>
                  </a:prstClr>
                </a:solidFill>
                <a:latin typeface="Gotham Medium"/>
              </a:rPr>
              <a:pPr/>
              <a:t>‹#›</a:t>
            </a:fld>
            <a:endParaRPr lang="en-US" dirty="0">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91847153"/>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5"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40210317"/>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12476348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slideLayout" Target="../slideLayouts/slideLayout73.xml"/><Relationship Id="rId14" Type="http://schemas.openxmlformats.org/officeDocument/2006/relationships/slideLayout" Target="../slideLayouts/slideLayout74.xml"/><Relationship Id="rId15" Type="http://schemas.openxmlformats.org/officeDocument/2006/relationships/theme" Target="../theme/theme6.xml"/><Relationship Id="rId16" Type="http://schemas.openxmlformats.org/officeDocument/2006/relationships/image" Target="../media/image1.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slideLayout" Target="../slideLayouts/slideLayout88.xml"/><Relationship Id="rId15" Type="http://schemas.openxmlformats.org/officeDocument/2006/relationships/slideLayout" Target="../slideLayouts/slideLayout89.xml"/><Relationship Id="rId16" Type="http://schemas.openxmlformats.org/officeDocument/2006/relationships/slideLayout" Target="../slideLayouts/slideLayout90.xml"/><Relationship Id="rId17" Type="http://schemas.openxmlformats.org/officeDocument/2006/relationships/slideLayout" Target="../slideLayouts/slideLayout91.xml"/><Relationship Id="rId18" Type="http://schemas.openxmlformats.org/officeDocument/2006/relationships/theme" Target="../theme/theme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theme" Target="../theme/theme8.xml"/><Relationship Id="rId14" Type="http://schemas.openxmlformats.org/officeDocument/2006/relationships/image" Target="../media/image1.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i="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i="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A62F92F-E48E-E64F-A287-707BEC722E7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ea typeface="+mn-ea"/>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cs typeface="Arial" charset="0"/>
              </a:defRPr>
            </a:lvl1pPr>
          </a:lstStyle>
          <a:p>
            <a:pPr>
              <a:defRPr/>
            </a:pPr>
            <a:fld id="{FB3ACF4B-54FB-6142-AFF2-103F5A520FC3}" type="slidenum">
              <a:rPr lang="en-US">
                <a:latin typeface="Arial" charset="0"/>
                <a:ea typeface="ＭＳ Ｐゴシック" charset="0"/>
              </a:rPr>
              <a:pPr>
                <a:defRPr/>
              </a:pPr>
              <a:t>‹#›</a:t>
            </a:fld>
            <a:endParaRPr lang="en-US">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4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i="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i="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E89B1BC-6397-3743-B96A-BF9CE1EED73D}"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ea typeface="+mn-ea"/>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cs typeface="Arial" charset="0"/>
              </a:defRPr>
            </a:lvl1pPr>
          </a:lstStyle>
          <a:p>
            <a:pPr>
              <a:defRPr/>
            </a:pPr>
            <a:fld id="{2C950D99-4E74-F14A-BE78-C5F5BFAF0242}" type="slidenum">
              <a:rPr lang="en-US">
                <a:latin typeface="Arial" charset="0"/>
                <a:ea typeface="ＭＳ Ｐゴシック" charset="0"/>
              </a:rPr>
              <a:pPr>
                <a:defRPr/>
              </a:pPr>
              <a:t>‹#›</a:t>
            </a:fld>
            <a:endParaRPr lang="en-US">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7"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i="0">
                <a:solidFill>
                  <a:srgbClr val="000000"/>
                </a:solidFill>
                <a:latin typeface="Times New Roman" pitchFamily="-107" charset="0"/>
                <a:ea typeface="ＭＳ Ｐゴシック" pitchFamily="-107"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i="0">
                <a:solidFill>
                  <a:srgbClr val="000000"/>
                </a:solidFill>
                <a:latin typeface="Times New Roman" pitchFamily="-107" charset="0"/>
                <a:ea typeface="ＭＳ Ｐゴシック" pitchFamily="-107"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C04F888-214D-2841-9F57-5A4A2986D54B}"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82000" y="6400800"/>
            <a:ext cx="609600" cy="33337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Gotham Medium"/>
                <a:ea typeface="+mn-ea"/>
                <a:cs typeface="+mn-cs"/>
              </a:defRPr>
            </a:lvl1pPr>
          </a:lstStyle>
          <a:p>
            <a:pPr>
              <a:defRPr/>
            </a:pPr>
            <a:fld id="{FD176BDC-2795-E442-A739-AB4F5CCD2F25}" type="slidenum">
              <a:rPr lang="en-US"/>
              <a:pPr>
                <a:defRPr/>
              </a:pPr>
              <a:t>‹#›</a:t>
            </a:fld>
            <a:endParaRPr lang="en-US" dirty="0"/>
          </a:p>
        </p:txBody>
      </p:sp>
      <p:pic>
        <p:nvPicPr>
          <p:cNvPr id="45061"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00" y="6200775"/>
            <a:ext cx="57150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5"/>
          <p:cNvSpPr>
            <a:spLocks noGrp="1"/>
          </p:cNvSpPr>
          <p:nvPr>
            <p:ph type="ftr" sz="quarter" idx="3"/>
          </p:nvPr>
        </p:nvSpPr>
        <p:spPr>
          <a:xfrm>
            <a:off x="5943600" y="6391275"/>
            <a:ext cx="2057400" cy="314325"/>
          </a:xfrm>
          <a:prstGeom prst="rect">
            <a:avLst/>
          </a:prstGeom>
        </p:spPr>
        <p:txBody>
          <a:bodyPr/>
          <a:lstStyle>
            <a:lvl1pPr fontAlgn="auto">
              <a:spcBef>
                <a:spcPts val="0"/>
              </a:spcBef>
              <a:spcAft>
                <a:spcPts val="0"/>
              </a:spcAft>
              <a:defRPr sz="1800">
                <a:solidFill>
                  <a:prstClr val="white">
                    <a:lumMod val="50000"/>
                  </a:prstClr>
                </a:solidFill>
                <a:latin typeface="Gotham Light" pitchFamily="50" charset="0"/>
                <a:ea typeface="+mn-ea"/>
                <a:cs typeface="Gotham Light" pitchFamily="50" charset="0"/>
              </a:defRPr>
            </a:lvl1pPr>
          </a:lstStyle>
          <a:p>
            <a:pPr>
              <a:defRPr/>
            </a:pPr>
            <a:r>
              <a:rPr lang="en-US"/>
              <a:t>PRAXISCET.com</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8" r:id="rId14"/>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Gotham Bold"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Gotham Bold"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Gotham Bold"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Gotham Bold"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Gotham Bold"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Gotham Bold"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Gotham Bold"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Gotham Bold"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0"/>
            <a:ext cx="9144000" cy="6858000"/>
            <a:chOff x="0" y="0"/>
            <a:chExt cx="5760" cy="4320"/>
          </a:xfrm>
        </p:grpSpPr>
        <p:sp>
          <p:nvSpPr>
            <p:cNvPr id="83993" name="Freeform 3"/>
            <p:cNvSpPr>
              <a:spLocks/>
            </p:cNvSpPr>
            <p:nvPr/>
          </p:nvSpPr>
          <p:spPr bwMode="hidden">
            <a:xfrm>
              <a:off x="0" y="3072"/>
              <a:ext cx="5760" cy="1248"/>
            </a:xfrm>
            <a:custGeom>
              <a:avLst/>
              <a:gdLst>
                <a:gd name="T0" fmla="*/ 5505 w 6027"/>
                <a:gd name="T1" fmla="*/ 678 h 2296"/>
                <a:gd name="T2" fmla="*/ 0 w 6027"/>
                <a:gd name="T3" fmla="*/ 678 h 2296"/>
                <a:gd name="T4" fmla="*/ 0 w 6027"/>
                <a:gd name="T5" fmla="*/ 0 h 2296"/>
                <a:gd name="T6" fmla="*/ 5505 w 6027"/>
                <a:gd name="T7" fmla="*/ 0 h 2296"/>
                <a:gd name="T8" fmla="*/ 5505 w 6027"/>
                <a:gd name="T9" fmla="*/ 678 h 2296"/>
                <a:gd name="T10" fmla="*/ 5505 w 6027"/>
                <a:gd name="T11" fmla="*/ 67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50180"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b="1">
                <a:solidFill>
                  <a:srgbClr val="FFFFFF"/>
                </a:solidFill>
                <a:latin typeface="Arial" charset="0"/>
                <a:ea typeface="ＭＳ Ｐゴシック" charset="0"/>
                <a:cs typeface="ＭＳ Ｐゴシック" charset="0"/>
              </a:endParaRPr>
            </a:p>
          </p:txBody>
        </p:sp>
      </p:grpSp>
      <p:sp>
        <p:nvSpPr>
          <p:cNvPr id="83971" name="Freeform 5"/>
          <p:cNvSpPr>
            <a:spLocks/>
          </p:cNvSpPr>
          <p:nvPr/>
        </p:nvSpPr>
        <p:spPr bwMode="hidden">
          <a:xfrm>
            <a:off x="6248400" y="6262688"/>
            <a:ext cx="2895600" cy="609600"/>
          </a:xfrm>
          <a:custGeom>
            <a:avLst/>
            <a:gdLst>
              <a:gd name="T0" fmla="*/ 1458681169 w 5748"/>
              <a:gd name="T1" fmla="*/ 1510618537 h 246"/>
              <a:gd name="T2" fmla="*/ 0 w 5748"/>
              <a:gd name="T3" fmla="*/ 1510618537 h 246"/>
              <a:gd name="T4" fmla="*/ 0 w 5748"/>
              <a:gd name="T5" fmla="*/ 0 h 246"/>
              <a:gd name="T6" fmla="*/ 1458681169 w 5748"/>
              <a:gd name="T7" fmla="*/ 0 h 246"/>
              <a:gd name="T8" fmla="*/ 1458681169 w 5748"/>
              <a:gd name="T9" fmla="*/ 1510618537 h 246"/>
              <a:gd name="T10" fmla="*/ 1458681169 w 5748"/>
              <a:gd name="T11" fmla="*/ 151061853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grpSp>
        <p:nvGrpSpPr>
          <p:cNvPr id="83972" name="Group 6"/>
          <p:cNvGrpSpPr>
            <a:grpSpLocks/>
          </p:cNvGrpSpPr>
          <p:nvPr/>
        </p:nvGrpSpPr>
        <p:grpSpPr bwMode="auto">
          <a:xfrm>
            <a:off x="0" y="6019800"/>
            <a:ext cx="7848600" cy="857250"/>
            <a:chOff x="0" y="3792"/>
            <a:chExt cx="4944" cy="540"/>
          </a:xfrm>
        </p:grpSpPr>
        <p:sp>
          <p:nvSpPr>
            <p:cNvPr id="50183"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b="1">
                <a:solidFill>
                  <a:srgbClr val="FFFFFF"/>
                </a:solidFill>
                <a:latin typeface="Arial" charset="0"/>
                <a:ea typeface="ＭＳ Ｐゴシック" charset="0"/>
                <a:cs typeface="ＭＳ Ｐゴシック" charset="0"/>
              </a:endParaRPr>
            </a:p>
          </p:txBody>
        </p:sp>
        <p:grpSp>
          <p:nvGrpSpPr>
            <p:cNvPr id="83986" name="Group 8"/>
            <p:cNvGrpSpPr>
              <a:grpSpLocks/>
            </p:cNvGrpSpPr>
            <p:nvPr userDrawn="1"/>
          </p:nvGrpSpPr>
          <p:grpSpPr bwMode="auto">
            <a:xfrm>
              <a:off x="2486" y="3792"/>
              <a:ext cx="2458" cy="540"/>
              <a:chOff x="2486" y="3792"/>
              <a:chExt cx="2458" cy="540"/>
            </a:xfrm>
          </p:grpSpPr>
          <p:sp>
            <p:nvSpPr>
              <p:cNvPr id="83988"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83989" name="Freeform 10"/>
              <p:cNvSpPr>
                <a:spLocks/>
              </p:cNvSpPr>
              <p:nvPr userDrawn="1"/>
            </p:nvSpPr>
            <p:spPr bwMode="ltGray">
              <a:xfrm>
                <a:off x="2677" y="3792"/>
                <a:ext cx="186" cy="395"/>
              </a:xfrm>
              <a:custGeom>
                <a:avLst/>
                <a:gdLst>
                  <a:gd name="T0" fmla="*/ 36 w 186"/>
                  <a:gd name="T1" fmla="*/ 0 h 353"/>
                  <a:gd name="T2" fmla="*/ 54 w 186"/>
                  <a:gd name="T3" fmla="*/ 22 h 353"/>
                  <a:gd name="T4" fmla="*/ 24 w 186"/>
                  <a:gd name="T5" fmla="*/ 38 h 353"/>
                  <a:gd name="T6" fmla="*/ 18 w 186"/>
                  <a:gd name="T7" fmla="*/ 83 h 353"/>
                  <a:gd name="T8" fmla="*/ 42 w 186"/>
                  <a:gd name="T9" fmla="*/ 143 h 353"/>
                  <a:gd name="T10" fmla="*/ 48 w 186"/>
                  <a:gd name="T11" fmla="*/ 203 h 353"/>
                  <a:gd name="T12" fmla="*/ 0 w 186"/>
                  <a:gd name="T13" fmla="*/ 442 h 353"/>
                  <a:gd name="T14" fmla="*/ 54 w 186"/>
                  <a:gd name="T15" fmla="*/ 292 h 353"/>
                  <a:gd name="T16" fmla="*/ 84 w 186"/>
                  <a:gd name="T17" fmla="*/ 271 h 353"/>
                  <a:gd name="T18" fmla="*/ 126 w 186"/>
                  <a:gd name="T19" fmla="*/ 158 h 353"/>
                  <a:gd name="T20" fmla="*/ 144 w 186"/>
                  <a:gd name="T21" fmla="*/ 150 h 353"/>
                  <a:gd name="T22" fmla="*/ 144 w 186"/>
                  <a:gd name="T23" fmla="*/ 113 h 353"/>
                  <a:gd name="T24" fmla="*/ 186 w 186"/>
                  <a:gd name="T25" fmla="*/ 83 h 353"/>
                  <a:gd name="T26" fmla="*/ 162 w 186"/>
                  <a:gd name="T27" fmla="*/ 7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83990"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83991"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8 h 66"/>
                  <a:gd name="T8" fmla="*/ 6 w 155"/>
                  <a:gd name="T9" fmla="*/ 22 h 66"/>
                  <a:gd name="T10" fmla="*/ 0 w 155"/>
                  <a:gd name="T11" fmla="*/ 30 h 66"/>
                  <a:gd name="T12" fmla="*/ 78 w 155"/>
                  <a:gd name="T13" fmla="*/ 75 h 66"/>
                  <a:gd name="T14" fmla="*/ 96 w 155"/>
                  <a:gd name="T15" fmla="*/ 53 h 66"/>
                  <a:gd name="T16" fmla="*/ 155 w 155"/>
                  <a:gd name="T17" fmla="*/ 83 h 66"/>
                  <a:gd name="T18" fmla="*/ 126 w 155"/>
                  <a:gd name="T19" fmla="*/ 3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83992" name="Freeform 13"/>
              <p:cNvSpPr>
                <a:spLocks/>
              </p:cNvSpPr>
              <p:nvPr userDrawn="1"/>
            </p:nvSpPr>
            <p:spPr bwMode="ltGray">
              <a:xfrm>
                <a:off x="2486" y="3859"/>
                <a:ext cx="42" cy="81"/>
              </a:xfrm>
              <a:custGeom>
                <a:avLst/>
                <a:gdLst>
                  <a:gd name="T0" fmla="*/ 6 w 42"/>
                  <a:gd name="T1" fmla="*/ 46 h 72"/>
                  <a:gd name="T2" fmla="*/ 0 w 42"/>
                  <a:gd name="T3" fmla="*/ 23 h 72"/>
                  <a:gd name="T4" fmla="*/ 12 w 42"/>
                  <a:gd name="T5" fmla="*/ 8 h 72"/>
                  <a:gd name="T6" fmla="*/ 0 w 42"/>
                  <a:gd name="T7" fmla="*/ 8 h 72"/>
                  <a:gd name="T8" fmla="*/ 12 w 42"/>
                  <a:gd name="T9" fmla="*/ 8 h 72"/>
                  <a:gd name="T10" fmla="*/ 24 w 42"/>
                  <a:gd name="T11" fmla="*/ 8 h 72"/>
                  <a:gd name="T12" fmla="*/ 36 w 42"/>
                  <a:gd name="T13" fmla="*/ 8 h 72"/>
                  <a:gd name="T14" fmla="*/ 42 w 42"/>
                  <a:gd name="T15" fmla="*/ 0 h 72"/>
                  <a:gd name="T16" fmla="*/ 30 w 42"/>
                  <a:gd name="T17" fmla="*/ 23 h 72"/>
                  <a:gd name="T18" fmla="*/ 42 w 42"/>
                  <a:gd name="T19" fmla="*/ 61 h 72"/>
                  <a:gd name="T20" fmla="*/ 12 w 42"/>
                  <a:gd name="T21" fmla="*/ 91 h 72"/>
                  <a:gd name="T22" fmla="*/ 6 w 42"/>
                  <a:gd name="T23" fmla="*/ 46 h 72"/>
                  <a:gd name="T24" fmla="*/ 6 w 42"/>
                  <a:gd name="T25" fmla="*/ 4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grpSp>
        <p:sp>
          <p:nvSpPr>
            <p:cNvPr id="50190"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b="1">
                <a:solidFill>
                  <a:srgbClr val="FFFFFF"/>
                </a:solidFill>
                <a:latin typeface="Arial" charset="0"/>
                <a:ea typeface="ＭＳ Ｐゴシック" charset="0"/>
                <a:cs typeface="ＭＳ Ｐゴシック" charset="0"/>
              </a:endParaRPr>
            </a:p>
          </p:txBody>
        </p:sp>
      </p:grpSp>
      <p:grpSp>
        <p:nvGrpSpPr>
          <p:cNvPr id="83973" name="Group 15"/>
          <p:cNvGrpSpPr>
            <a:grpSpLocks/>
          </p:cNvGrpSpPr>
          <p:nvPr/>
        </p:nvGrpSpPr>
        <p:grpSpPr bwMode="auto">
          <a:xfrm>
            <a:off x="627063" y="6021388"/>
            <a:ext cx="5684837" cy="849312"/>
            <a:chOff x="395" y="3793"/>
            <a:chExt cx="3581" cy="535"/>
          </a:xfrm>
        </p:grpSpPr>
        <p:sp>
          <p:nvSpPr>
            <p:cNvPr id="83979" name="Freeform 16"/>
            <p:cNvSpPr>
              <a:spLocks/>
            </p:cNvSpPr>
            <p:nvPr/>
          </p:nvSpPr>
          <p:spPr bwMode="auto">
            <a:xfrm>
              <a:off x="1196" y="3793"/>
              <a:ext cx="365" cy="291"/>
            </a:xfrm>
            <a:custGeom>
              <a:avLst/>
              <a:gdLst>
                <a:gd name="T0" fmla="*/ 24 w 365"/>
                <a:gd name="T1" fmla="*/ 24 h 287"/>
                <a:gd name="T2" fmla="*/ 0 w 365"/>
                <a:gd name="T3" fmla="*/ 62 h 287"/>
                <a:gd name="T4" fmla="*/ 66 w 365"/>
                <a:gd name="T5" fmla="*/ 112 h 287"/>
                <a:gd name="T6" fmla="*/ 143 w 365"/>
                <a:gd name="T7" fmla="*/ 186 h 287"/>
                <a:gd name="T8" fmla="*/ 191 w 365"/>
                <a:gd name="T9" fmla="*/ 172 h 287"/>
                <a:gd name="T10" fmla="*/ 341 w 365"/>
                <a:gd name="T11" fmla="*/ 295 h 287"/>
                <a:gd name="T12" fmla="*/ 305 w 365"/>
                <a:gd name="T13" fmla="*/ 178 h 287"/>
                <a:gd name="T14" fmla="*/ 365 w 365"/>
                <a:gd name="T15" fmla="*/ 136 h 287"/>
                <a:gd name="T16" fmla="*/ 359 w 365"/>
                <a:gd name="T17" fmla="*/ 130 h 287"/>
                <a:gd name="T18" fmla="*/ 335 w 365"/>
                <a:gd name="T19" fmla="*/ 118 h 287"/>
                <a:gd name="T20" fmla="*/ 299 w 365"/>
                <a:gd name="T21" fmla="*/ 92 h 287"/>
                <a:gd name="T22" fmla="*/ 257 w 365"/>
                <a:gd name="T23" fmla="*/ 74 h 287"/>
                <a:gd name="T24" fmla="*/ 215 w 365"/>
                <a:gd name="T25" fmla="*/ 56 h 287"/>
                <a:gd name="T26" fmla="*/ 173 w 365"/>
                <a:gd name="T27" fmla="*/ 3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83980"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83981"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2 h 60"/>
                <a:gd name="T16" fmla="*/ 65 w 71"/>
                <a:gd name="T17" fmla="*/ 44 h 60"/>
                <a:gd name="T18" fmla="*/ 71 w 71"/>
                <a:gd name="T19" fmla="*/ 56 h 60"/>
                <a:gd name="T20" fmla="*/ 71 w 71"/>
                <a:gd name="T21" fmla="*/ 62 h 60"/>
                <a:gd name="T22" fmla="*/ 59 w 71"/>
                <a:gd name="T23" fmla="*/ 56 h 60"/>
                <a:gd name="T24" fmla="*/ 47 w 71"/>
                <a:gd name="T25" fmla="*/ 44 h 60"/>
                <a:gd name="T26" fmla="*/ 23 w 71"/>
                <a:gd name="T27" fmla="*/ 32 h 60"/>
                <a:gd name="T28" fmla="*/ 23 w 71"/>
                <a:gd name="T29" fmla="*/ 38 h 60"/>
                <a:gd name="T30" fmla="*/ 18 w 71"/>
                <a:gd name="T31" fmla="*/ 44 h 60"/>
                <a:gd name="T32" fmla="*/ 12 w 71"/>
                <a:gd name="T33" fmla="*/ 50 h 60"/>
                <a:gd name="T34" fmla="*/ 6 w 71"/>
                <a:gd name="T35" fmla="*/ 50 h 60"/>
                <a:gd name="T36" fmla="*/ 6 w 71"/>
                <a:gd name="T37" fmla="*/ 50 h 60"/>
                <a:gd name="T38" fmla="*/ 6 w 71"/>
                <a:gd name="T39" fmla="*/ 3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83982"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6 h 162"/>
                <a:gd name="T10" fmla="*/ 96 w 161"/>
                <a:gd name="T11" fmla="*/ 62 h 162"/>
                <a:gd name="T12" fmla="*/ 102 w 161"/>
                <a:gd name="T13" fmla="*/ 74 h 162"/>
                <a:gd name="T14" fmla="*/ 108 w 161"/>
                <a:gd name="T15" fmla="*/ 86 h 162"/>
                <a:gd name="T16" fmla="*/ 120 w 161"/>
                <a:gd name="T17" fmla="*/ 98 h 162"/>
                <a:gd name="T18" fmla="*/ 143 w 161"/>
                <a:gd name="T19" fmla="*/ 116 h 162"/>
                <a:gd name="T20" fmla="*/ 155 w 161"/>
                <a:gd name="T21" fmla="*/ 142 h 162"/>
                <a:gd name="T22" fmla="*/ 161 w 161"/>
                <a:gd name="T23" fmla="*/ 160 h 162"/>
                <a:gd name="T24" fmla="*/ 161 w 161"/>
                <a:gd name="T25" fmla="*/ 166 h 162"/>
                <a:gd name="T26" fmla="*/ 96 w 161"/>
                <a:gd name="T27" fmla="*/ 104 h 162"/>
                <a:gd name="T28" fmla="*/ 30 w 161"/>
                <a:gd name="T29" fmla="*/ 5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83983" name="Freeform 20"/>
            <p:cNvSpPr>
              <a:spLocks/>
            </p:cNvSpPr>
            <p:nvPr/>
          </p:nvSpPr>
          <p:spPr bwMode="auto">
            <a:xfrm>
              <a:off x="706" y="3854"/>
              <a:ext cx="59" cy="61"/>
            </a:xfrm>
            <a:custGeom>
              <a:avLst/>
              <a:gdLst>
                <a:gd name="T0" fmla="*/ 59 w 59"/>
                <a:gd name="T1" fmla="*/ 6 h 60"/>
                <a:gd name="T2" fmla="*/ 41 w 59"/>
                <a:gd name="T3" fmla="*/ 32 h 60"/>
                <a:gd name="T4" fmla="*/ 41 w 59"/>
                <a:gd name="T5" fmla="*/ 38 h 60"/>
                <a:gd name="T6" fmla="*/ 47 w 59"/>
                <a:gd name="T7" fmla="*/ 44 h 60"/>
                <a:gd name="T8" fmla="*/ 53 w 59"/>
                <a:gd name="T9" fmla="*/ 56 h 60"/>
                <a:gd name="T10" fmla="*/ 53 w 59"/>
                <a:gd name="T11" fmla="*/ 62 h 60"/>
                <a:gd name="T12" fmla="*/ 47 w 59"/>
                <a:gd name="T13" fmla="*/ 56 h 60"/>
                <a:gd name="T14" fmla="*/ 35 w 59"/>
                <a:gd name="T15" fmla="*/ 50 h 60"/>
                <a:gd name="T16" fmla="*/ 23 w 59"/>
                <a:gd name="T17" fmla="*/ 38 h 60"/>
                <a:gd name="T18" fmla="*/ 17 w 59"/>
                <a:gd name="T19" fmla="*/ 3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sp>
          <p:nvSpPr>
            <p:cNvPr id="83984" name="Freeform 21"/>
            <p:cNvSpPr>
              <a:spLocks/>
            </p:cNvSpPr>
            <p:nvPr/>
          </p:nvSpPr>
          <p:spPr bwMode="auto">
            <a:xfrm>
              <a:off x="395" y="3811"/>
              <a:ext cx="245" cy="207"/>
            </a:xfrm>
            <a:custGeom>
              <a:avLst/>
              <a:gdLst>
                <a:gd name="T0" fmla="*/ 233 w 245"/>
                <a:gd name="T1" fmla="*/ 38 h 204"/>
                <a:gd name="T2" fmla="*/ 245 w 245"/>
                <a:gd name="T3" fmla="*/ 44 h 204"/>
                <a:gd name="T4" fmla="*/ 209 w 245"/>
                <a:gd name="T5" fmla="*/ 86 h 204"/>
                <a:gd name="T6" fmla="*/ 143 w 245"/>
                <a:gd name="T7" fmla="*/ 136 h 204"/>
                <a:gd name="T8" fmla="*/ 167 w 245"/>
                <a:gd name="T9" fmla="*/ 160 h 204"/>
                <a:gd name="T10" fmla="*/ 179 w 245"/>
                <a:gd name="T11" fmla="*/ 210 h 204"/>
                <a:gd name="T12" fmla="*/ 77 w 245"/>
                <a:gd name="T13" fmla="*/ 136 h 204"/>
                <a:gd name="T14" fmla="*/ 47 w 245"/>
                <a:gd name="T15" fmla="*/ 86 h 204"/>
                <a:gd name="T16" fmla="*/ 89 w 245"/>
                <a:gd name="T17" fmla="*/ 68 h 204"/>
                <a:gd name="T18" fmla="*/ 59 w 245"/>
                <a:gd name="T19" fmla="*/ 3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8 h 204"/>
                <a:gd name="T50" fmla="*/ 233 w 245"/>
                <a:gd name="T51" fmla="*/ 3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Arial" charset="0"/>
                <a:ea typeface="ＭＳ Ｐゴシック" charset="0"/>
                <a:cs typeface="ＭＳ Ｐゴシック" charset="0"/>
              </a:endParaRPr>
            </a:p>
          </p:txBody>
        </p:sp>
      </p:grpSp>
      <p:sp>
        <p:nvSpPr>
          <p:cNvPr id="50198" name="Rectangle 2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99" name="Rectangle 23"/>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200"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b="0">
                <a:solidFill>
                  <a:srgbClr val="FFFFFF"/>
                </a:solidFill>
                <a:effectLst>
                  <a:outerShdw blurRad="38100" dist="38100" dir="2700000" algn="tl">
                    <a:srgbClr val="000000"/>
                  </a:outerShdw>
                </a:effectLst>
                <a:cs typeface="+mn-cs"/>
              </a:defRPr>
            </a:lvl1pPr>
          </a:lstStyle>
          <a:p>
            <a:pPr>
              <a:defRPr/>
            </a:pPr>
            <a:endParaRPr lang="en-US">
              <a:latin typeface="Arial" charset="0"/>
              <a:ea typeface="ＭＳ Ｐゴシック" charset="0"/>
            </a:endParaRPr>
          </a:p>
        </p:txBody>
      </p:sp>
      <p:sp>
        <p:nvSpPr>
          <p:cNvPr id="50201"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cs typeface="+mn-cs"/>
              </a:defRPr>
            </a:lvl1pPr>
          </a:lstStyle>
          <a:p>
            <a:pPr>
              <a:defRPr/>
            </a:pPr>
            <a:endParaRPr lang="en-US">
              <a:latin typeface="Arial" charset="0"/>
              <a:ea typeface="ＭＳ Ｐゴシック" charset="0"/>
            </a:endParaRPr>
          </a:p>
        </p:txBody>
      </p:sp>
      <p:sp>
        <p:nvSpPr>
          <p:cNvPr id="50202"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cs typeface="+mn-cs"/>
              </a:defRPr>
            </a:lvl1pPr>
          </a:lstStyle>
          <a:p>
            <a:pPr>
              <a:defRPr/>
            </a:pPr>
            <a:fld id="{A684E8A8-6A4D-074C-80A8-795B486EB266}" type="slidenum">
              <a:rPr lang="en-US">
                <a:latin typeface="Arial" charset="0"/>
                <a:ea typeface="ＭＳ Ｐゴシック" charset="0"/>
              </a:rPr>
              <a:pPr>
                <a:defRPr/>
              </a:pPr>
              <a:t>‹#›</a:t>
            </a:fld>
            <a:endParaRPr lang="en-US">
              <a:latin typeface="Arial" charset="0"/>
              <a:ea typeface="ＭＳ Ｐゴシック" charset="0"/>
            </a:endParaRPr>
          </a:p>
        </p:txBody>
      </p:sp>
    </p:spTree>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419599"/>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382000" y="6400800"/>
            <a:ext cx="609600" cy="333296"/>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CBF9FDF-A31E-4C73-AD3C-25B1EEC5AB59}" type="slidenum">
              <a:rPr lang="en-US" smtClean="0">
                <a:solidFill>
                  <a:prstClr val="black">
                    <a:tint val="75000"/>
                  </a:prstClr>
                </a:solidFill>
                <a:latin typeface="Gotham Medium"/>
                <a:cs typeface="+mn-cs"/>
              </a:rPr>
              <a:pPr fontAlgn="auto">
                <a:spcBef>
                  <a:spcPts val="0"/>
                </a:spcBef>
                <a:spcAft>
                  <a:spcPts val="0"/>
                </a:spcAft>
              </a:pPr>
              <a:t>‹#›</a:t>
            </a:fld>
            <a:endParaRPr lang="en-US" dirty="0">
              <a:solidFill>
                <a:prstClr val="black">
                  <a:tint val="75000"/>
                </a:prstClr>
              </a:solidFill>
              <a:latin typeface="Gotham Medium"/>
              <a:cs typeface="+mn-cs"/>
            </a:endParaRPr>
          </a:p>
        </p:txBody>
      </p:sp>
      <p:pic>
        <p:nvPicPr>
          <p:cNvPr id="102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228600" y="6201288"/>
            <a:ext cx="5715000" cy="50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pPr fontAlgn="auto">
              <a:spcBef>
                <a:spcPts val="0"/>
              </a:spcBef>
              <a:spcAft>
                <a:spcPts val="0"/>
              </a:spcAft>
            </a:pPr>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08549689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iming>
    <p:tnLst>
      <p:par>
        <p:cTn xmlns:p14="http://schemas.microsoft.com/office/powerpoint/2010/mai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Excel_97_-_2004_Worksheet1.xls"/><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Excel_97_-_2004_Worksheet2.xls"/><Relationship Id="rId4"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Microsoft_Excel_97_-_2004_Worksheet3.xls"/><Relationship Id="rId5" Type="http://schemas.openxmlformats.org/officeDocument/2006/relationships/image" Target="../media/image21.png"/><Relationship Id="rId1" Type="http://schemas.openxmlformats.org/officeDocument/2006/relationships/vmlDrawing" Target="../drawings/vmlDrawing3.vml"/><Relationship Id="rId2"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37.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4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49.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42.xml"/><Relationship Id="rId2" Type="http://schemas.openxmlformats.org/officeDocument/2006/relationships/image" Target="../media/image3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6.xml"/><Relationship Id="rId3"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5.jpeg"/><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9.emf"/><Relationship Id="rId1" Type="http://schemas.openxmlformats.org/officeDocument/2006/relationships/vmlDrawing" Target="../drawings/vmlDrawing4.vml"/><Relationship Id="rId2"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0.jp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1.emf"/><Relationship Id="rId1" Type="http://schemas.openxmlformats.org/officeDocument/2006/relationships/vmlDrawing" Target="../drawings/vmlDrawing5.vml"/><Relationship Id="rId2"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4.emf"/><Relationship Id="rId1" Type="http://schemas.openxmlformats.org/officeDocument/2006/relationships/vmlDrawing" Target="../drawings/vmlDrawing6.vml"/><Relationship Id="rId2"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g"/><Relationship Id="rId3"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4.bin"/><Relationship Id="rId5" Type="http://schemas.openxmlformats.org/officeDocument/2006/relationships/image" Target="../media/image57.emf"/><Relationship Id="rId1" Type="http://schemas.openxmlformats.org/officeDocument/2006/relationships/vmlDrawing" Target="../drawings/vmlDrawing7.vml"/><Relationship Id="rId2"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3.xml"/><Relationship Id="rId3" Type="http://schemas.openxmlformats.org/officeDocument/2006/relationships/chart" Target="../charts/char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58.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2.xml"/><Relationship Id="rId3" Type="http://schemas.openxmlformats.org/officeDocument/2006/relationships/image" Target="../media/image59.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3.xml"/><Relationship Id="rId3" Type="http://schemas.openxmlformats.org/officeDocument/2006/relationships/image" Target="../media/image6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4.xml"/><Relationship Id="rId3" Type="http://schemas.openxmlformats.org/officeDocument/2006/relationships/image" Target="../media/image61.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5.xml"/><Relationship Id="rId3" Type="http://schemas.openxmlformats.org/officeDocument/2006/relationships/image" Target="../media/image6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6.xml"/><Relationship Id="rId3" Type="http://schemas.openxmlformats.org/officeDocument/2006/relationships/image" Target="../media/image6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6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67267" name="Content Placeholder 2"/>
          <p:cNvSpPr>
            <a:spLocks noGrp="1"/>
          </p:cNvSpPr>
          <p:nvPr>
            <p:ph idx="1"/>
          </p:nvPr>
        </p:nvSpPr>
        <p:spPr>
          <a:xfrm>
            <a:off x="685800" y="1447800"/>
            <a:ext cx="7772400" cy="4114800"/>
          </a:xfrm>
        </p:spPr>
        <p:txBody>
          <a:bodyPr/>
          <a:lstStyle/>
          <a:p>
            <a:pPr eaLnBrk="1" hangingPunct="1">
              <a:buFont typeface="Wingdings" charset="0"/>
              <a:buNone/>
            </a:pPr>
            <a:r>
              <a:rPr lang="en-US" sz="4400" dirty="0">
                <a:solidFill>
                  <a:schemeClr val="bg1"/>
                </a:solidFill>
              </a:rPr>
              <a:t>It's We, not Me: </a:t>
            </a:r>
            <a:r>
              <a:rPr lang="en-US" sz="4400" dirty="0" smtClean="0">
                <a:solidFill>
                  <a:schemeClr val="bg1"/>
                </a:solidFill>
              </a:rPr>
              <a:t>Building </a:t>
            </a:r>
            <a:r>
              <a:rPr lang="en-US" sz="4400" dirty="0">
                <a:solidFill>
                  <a:schemeClr val="bg1"/>
                </a:solidFill>
              </a:rPr>
              <a:t>on the Social Nature of Human </a:t>
            </a:r>
            <a:r>
              <a:rPr lang="en-US" sz="4400" dirty="0" smtClean="0">
                <a:solidFill>
                  <a:schemeClr val="bg1"/>
                </a:solidFill>
              </a:rPr>
              <a:t>Consciousness</a:t>
            </a:r>
          </a:p>
          <a:p>
            <a:pPr eaLnBrk="1" hangingPunct="1">
              <a:buFont typeface="Wingdings" charset="0"/>
              <a:buNone/>
            </a:pPr>
            <a:r>
              <a:rPr lang="en-US" sz="2800" i="1" dirty="0">
                <a:solidFill>
                  <a:srgbClr val="FFFFFF"/>
                </a:solidFill>
                <a:latin typeface="Verdana" charset="0"/>
                <a:ea typeface="ＭＳ Ｐゴシック" charset="0"/>
                <a:cs typeface="Verdana" charset="0"/>
              </a:rPr>
              <a:t>				</a:t>
            </a:r>
            <a:endParaRPr lang="en-US" sz="2800" i="1" dirty="0" smtClean="0">
              <a:solidFill>
                <a:srgbClr val="FFFFFF"/>
              </a:solidFill>
              <a:latin typeface="Verdana" charset="0"/>
              <a:ea typeface="ＭＳ Ｐゴシック" charset="0"/>
              <a:cs typeface="Verdana" charset="0"/>
            </a:endParaRPr>
          </a:p>
          <a:p>
            <a:pPr eaLnBrk="1" hangingPunct="1">
              <a:buFont typeface="Wingdings" charset="0"/>
              <a:buNone/>
            </a:pPr>
            <a:r>
              <a:rPr lang="en-US" sz="2800" i="1" dirty="0">
                <a:solidFill>
                  <a:srgbClr val="FFFFFF"/>
                </a:solidFill>
                <a:latin typeface="Verdana" charset="0"/>
                <a:ea typeface="ＭＳ Ｐゴシック" charset="0"/>
                <a:cs typeface="Verdana" charset="0"/>
              </a:rPr>
              <a:t>	</a:t>
            </a:r>
            <a:r>
              <a:rPr lang="en-US" sz="2800" i="1" dirty="0" smtClean="0">
                <a:solidFill>
                  <a:srgbClr val="FFFFFF"/>
                </a:solidFill>
                <a:latin typeface="Verdana" charset="0"/>
                <a:ea typeface="ＭＳ Ｐゴシック" charset="0"/>
                <a:cs typeface="Verdana" charset="0"/>
              </a:rPr>
              <a:t>			Steven C. Hayes</a:t>
            </a:r>
          </a:p>
          <a:p>
            <a:pPr eaLnBrk="1" hangingPunct="1">
              <a:buFont typeface="Wingdings" charset="0"/>
              <a:buNone/>
            </a:pPr>
            <a:r>
              <a:rPr lang="en-US" sz="2800" i="1" dirty="0" smtClean="0">
                <a:solidFill>
                  <a:srgbClr val="FFFFFF"/>
                </a:solidFill>
                <a:latin typeface="Verdana" charset="0"/>
                <a:ea typeface="ＭＳ Ｐゴシック" charset="0"/>
                <a:cs typeface="Verdana" charset="0"/>
              </a:rPr>
              <a:t>				University of Nevada</a:t>
            </a:r>
            <a:endParaRPr lang="en-US" sz="2800" i="1" dirty="0">
              <a:solidFill>
                <a:srgbClr val="FFFFFF"/>
              </a:solidFill>
              <a:latin typeface="Verdana" charset="0"/>
              <a:ea typeface="ＭＳ Ｐゴシック" charset="0"/>
              <a:cs typeface="Verdana" charset="0"/>
            </a:endParaRPr>
          </a:p>
          <a:p>
            <a:pPr eaLnBrk="1" hangingPunct="1"/>
            <a:endParaRPr lang="en-US" sz="2800" dirty="0">
              <a:solidFill>
                <a:srgbClr val="FFFFFF"/>
              </a:solidFill>
              <a:latin typeface="Verdana" charset="0"/>
              <a:ea typeface="ＭＳ Ｐゴシック" charset="0"/>
              <a:cs typeface="Verdan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74650"/>
            <a:ext cx="8042275" cy="1336675"/>
          </a:xfrm>
        </p:spPr>
        <p:txBody>
          <a:bodyPr rtlCol="0">
            <a:normAutofit fontScale="90000"/>
          </a:bodyPr>
          <a:lstStyle/>
          <a:p>
            <a:pPr eaLnBrk="1" fontAlgn="auto" hangingPunct="1">
              <a:spcAft>
                <a:spcPts val="0"/>
              </a:spcAft>
              <a:defRPr/>
            </a:pPr>
            <a:r>
              <a:rPr lang="en-US" dirty="0" smtClean="0">
                <a:ea typeface="+mj-ea"/>
                <a:cs typeface="+mj-cs"/>
              </a:rPr>
              <a:t>Enemies of Healthy Variation: </a:t>
            </a:r>
            <a:br>
              <a:rPr lang="en-US" dirty="0" smtClean="0">
                <a:ea typeface="+mj-ea"/>
                <a:cs typeface="+mj-cs"/>
              </a:rPr>
            </a:br>
            <a:r>
              <a:rPr lang="en-US" dirty="0" smtClean="0">
                <a:ea typeface="+mj-ea"/>
                <a:cs typeface="+mj-cs"/>
              </a:rPr>
              <a:t>Excessive Rule Following</a:t>
            </a:r>
            <a:endParaRPr lang="en-US" dirty="0">
              <a:ea typeface="+mj-ea"/>
              <a:cs typeface="+mj-cs"/>
            </a:endParaRPr>
          </a:p>
        </p:txBody>
      </p:sp>
      <p:pic>
        <p:nvPicPr>
          <p:cNvPr id="158722" name="Content Placeholder 4" descr="dots.tiff"/>
          <p:cNvPicPr>
            <a:picLocks noGrp="1" noChangeAspect="1"/>
          </p:cNvPicPr>
          <p:nvPr>
            <p:ph idx="1"/>
          </p:nvPr>
        </p:nvPicPr>
        <p:blipFill>
          <a:blip r:embed="rId2">
            <a:extLst>
              <a:ext uri="{28A0092B-C50C-407E-A947-70E740481C1C}">
                <a14:useLocalDpi xmlns:a14="http://schemas.microsoft.com/office/drawing/2010/main" val="0"/>
              </a:ext>
            </a:extLst>
          </a:blip>
          <a:srcRect t="6181" b="6181"/>
          <a:stretch>
            <a:fillRect/>
          </a:stretch>
        </p:blipFill>
        <p:spPr>
          <a:xfrm>
            <a:off x="549275" y="2055813"/>
            <a:ext cx="8042275" cy="43434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03238"/>
            <a:ext cx="8042275" cy="1336675"/>
          </a:xfrm>
        </p:spPr>
        <p:txBody>
          <a:bodyPr rtlCol="0">
            <a:normAutofit fontScale="90000"/>
          </a:bodyPr>
          <a:lstStyle/>
          <a:p>
            <a:pPr eaLnBrk="1" fontAlgn="auto" hangingPunct="1">
              <a:spcAft>
                <a:spcPts val="0"/>
              </a:spcAft>
              <a:defRPr/>
            </a:pPr>
            <a:r>
              <a:rPr lang="en-US" dirty="0" smtClean="0">
                <a:ea typeface="+mj-ea"/>
                <a:cs typeface="+mj-cs"/>
              </a:rPr>
              <a:t>These are Linked: Our Minds Puts Our Hearts on a Leash</a:t>
            </a:r>
            <a:endParaRPr lang="en-US" dirty="0">
              <a:ea typeface="+mj-ea"/>
              <a:cs typeface="+mj-cs"/>
            </a:endParaRPr>
          </a:p>
        </p:txBody>
      </p:sp>
      <p:pic>
        <p:nvPicPr>
          <p:cNvPr id="164866" name="Content Placeholder 3" descr="6831446637_eb139da363_o.jpg"/>
          <p:cNvPicPr>
            <a:picLocks noGrp="1" noChangeAspect="1"/>
          </p:cNvPicPr>
          <p:nvPr>
            <p:ph idx="1"/>
          </p:nvPr>
        </p:nvPicPr>
        <p:blipFill>
          <a:blip r:embed="rId2">
            <a:extLst>
              <a:ext uri="{28A0092B-C50C-407E-A947-70E740481C1C}">
                <a14:useLocalDpi xmlns:a14="http://schemas.microsoft.com/office/drawing/2010/main" val="0"/>
              </a:ext>
            </a:extLst>
          </a:blip>
          <a:srcRect t="8456" b="8456"/>
          <a:stretch>
            <a:fillRect/>
          </a:stretch>
        </p:blipFill>
        <p:spPr>
          <a:xfrm>
            <a:off x="873125" y="2057400"/>
            <a:ext cx="8042275" cy="4343400"/>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4" descr="3959756047_e829002fee_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2"/>
          <p:cNvSpPr txBox="1">
            <a:spLocks noChangeArrowheads="1"/>
          </p:cNvSpPr>
          <p:nvPr/>
        </p:nvSpPr>
        <p:spPr bwMode="auto">
          <a:xfrm>
            <a:off x="304800" y="4038600"/>
            <a:ext cx="533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smtClean="0">
                <a:solidFill>
                  <a:prstClr val="black"/>
                </a:solidFill>
              </a:rPr>
              <a:t>ME</a:t>
            </a:r>
            <a:br>
              <a:rPr lang="en-US" sz="4400" b="1" smtClean="0">
                <a:solidFill>
                  <a:prstClr val="black"/>
                </a:solidFill>
              </a:rPr>
            </a:br>
            <a:r>
              <a:rPr lang="en-US" sz="4400" b="1" smtClean="0">
                <a:solidFill>
                  <a:prstClr val="black"/>
                </a:solidFill>
              </a:rPr>
              <a:t/>
            </a:r>
            <a:br>
              <a:rPr lang="en-US" sz="4400" b="1" smtClean="0">
                <a:solidFill>
                  <a:prstClr val="black"/>
                </a:solidFill>
              </a:rPr>
            </a:br>
            <a:endParaRPr lang="en-US" sz="4400" b="1" smtClean="0">
              <a:solidFill>
                <a:prstClr val="black"/>
              </a:solidFill>
            </a:endParaRPr>
          </a:p>
        </p:txBody>
      </p:sp>
      <p:sp>
        <p:nvSpPr>
          <p:cNvPr id="3" name="Rounded Rectangle 2"/>
          <p:cNvSpPr/>
          <p:nvPr/>
        </p:nvSpPr>
        <p:spPr>
          <a:xfrm>
            <a:off x="990600" y="5638800"/>
            <a:ext cx="73152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57200" y="5715000"/>
            <a:ext cx="8229600" cy="646331"/>
          </a:xfrm>
          <a:prstGeom prst="rect">
            <a:avLst/>
          </a:prstGeom>
          <a:noFill/>
        </p:spPr>
        <p:txBody>
          <a:bodyPr wrap="square" rtlCol="0">
            <a:spAutoFit/>
          </a:bodyPr>
          <a:lstStyle/>
          <a:p>
            <a:pPr algn="ctr"/>
            <a:r>
              <a:rPr lang="en-US" sz="3600" b="1" dirty="0" smtClean="0"/>
              <a:t>MINDS TELL US WHO WE ARE</a:t>
            </a:r>
            <a:endParaRPr lang="en-US" sz="3600" b="1"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3354464798_9e9c119827_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731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extBox 2"/>
          <p:cNvSpPr txBox="1">
            <a:spLocks noChangeArrowheads="1"/>
          </p:cNvSpPr>
          <p:nvPr/>
        </p:nvSpPr>
        <p:spPr bwMode="auto">
          <a:xfrm>
            <a:off x="457200" y="762000"/>
            <a:ext cx="7375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dirty="0" smtClean="0">
                <a:solidFill>
                  <a:prstClr val="white"/>
                </a:solidFill>
              </a:rPr>
              <a:t>And Provide the Agenda</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n tohe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599"/>
            <a:ext cx="9144000" cy="4900705"/>
          </a:xfrm>
          <a:prstGeom prst="rect">
            <a:avLst/>
          </a:prstGeom>
        </p:spPr>
      </p:pic>
      <p:sp>
        <p:nvSpPr>
          <p:cNvPr id="4" name="TextBox 3"/>
          <p:cNvSpPr txBox="1"/>
          <p:nvPr/>
        </p:nvSpPr>
        <p:spPr>
          <a:xfrm>
            <a:off x="2133600" y="4930914"/>
            <a:ext cx="5181600" cy="707886"/>
          </a:xfrm>
          <a:prstGeom prst="rect">
            <a:avLst/>
          </a:prstGeom>
          <a:noFill/>
        </p:spPr>
        <p:txBody>
          <a:bodyPr wrap="square" rtlCol="0">
            <a:spAutoFit/>
          </a:bodyPr>
          <a:lstStyle/>
          <a:p>
            <a:pPr algn="ctr"/>
            <a:r>
              <a:rPr lang="en-US" sz="4000" dirty="0" smtClean="0">
                <a:solidFill>
                  <a:schemeClr val="bg1"/>
                </a:solidFill>
              </a:rPr>
              <a:t>Feel Good or Else</a:t>
            </a:r>
            <a:endParaRPr lang="en-US" sz="4000"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kinn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676400"/>
            <a:ext cx="2736304" cy="3816424"/>
          </a:xfrm>
          <a:prstGeom prst="rect">
            <a:avLst/>
          </a:prstGeom>
        </p:spPr>
      </p:pic>
      <p:sp>
        <p:nvSpPr>
          <p:cNvPr id="4" name="Rectangle 2"/>
          <p:cNvSpPr txBox="1">
            <a:spLocks noChangeArrowheads="1"/>
          </p:cNvSpPr>
          <p:nvPr/>
        </p:nvSpPr>
        <p:spPr bwMode="auto">
          <a:xfrm>
            <a:off x="609600" y="2819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algn="l"/>
            <a:r>
              <a:rPr lang="en-US" dirty="0" smtClean="0">
                <a:solidFill>
                  <a:schemeClr val="bg1"/>
                </a:solidFill>
                <a:latin typeface="Arial" charset="0"/>
                <a:ea typeface="ＭＳ Ｐゴシック" charset="0"/>
                <a:cs typeface="Arial" charset="0"/>
              </a:rPr>
              <a:t>Contingency </a:t>
            </a:r>
          </a:p>
          <a:p>
            <a:pPr algn="l"/>
            <a:r>
              <a:rPr lang="en-US" dirty="0" smtClean="0">
                <a:solidFill>
                  <a:schemeClr val="bg1"/>
                </a:solidFill>
                <a:latin typeface="Arial" charset="0"/>
                <a:ea typeface="ＭＳ Ｐゴシック" charset="0"/>
                <a:cs typeface="Arial" charset="0"/>
              </a:rPr>
              <a:t>Learning Drives   Development. </a:t>
            </a:r>
          </a:p>
          <a:p>
            <a:pPr algn="l"/>
            <a:r>
              <a:rPr lang="en-US" dirty="0" smtClean="0">
                <a:solidFill>
                  <a:schemeClr val="bg1"/>
                </a:solidFill>
                <a:latin typeface="Arial" charset="0"/>
                <a:ea typeface="ＭＳ Ｐゴシック" charset="0"/>
                <a:cs typeface="Arial" charset="0"/>
              </a:rPr>
              <a:t>It is Half a </a:t>
            </a:r>
          </a:p>
          <a:p>
            <a:pPr algn="l"/>
            <a:r>
              <a:rPr lang="en-US" dirty="0" smtClean="0">
                <a:solidFill>
                  <a:schemeClr val="bg1"/>
                </a:solidFill>
                <a:latin typeface="Arial" charset="0"/>
                <a:ea typeface="ＭＳ Ｐゴシック" charset="0"/>
                <a:cs typeface="Arial" charset="0"/>
              </a:rPr>
              <a:t>Billion Years Old</a:t>
            </a:r>
            <a:endParaRPr lang="en-US"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0089208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685800" y="2590800"/>
            <a:ext cx="7772400" cy="1143000"/>
          </a:xfrm>
        </p:spPr>
        <p:txBody>
          <a:bodyPr/>
          <a:lstStyle/>
          <a:p>
            <a:r>
              <a:rPr lang="en-US" dirty="0" smtClean="0">
                <a:solidFill>
                  <a:schemeClr val="bg1"/>
                </a:solidFill>
                <a:latin typeface="Arial" charset="0"/>
                <a:ea typeface="ＭＳ Ｐゴシック" charset="0"/>
                <a:cs typeface="Arial" charset="0"/>
              </a:rPr>
              <a:t>It is the Conflict Between that and Something that </a:t>
            </a:r>
            <a:br>
              <a:rPr lang="en-US" dirty="0" smtClean="0">
                <a:solidFill>
                  <a:schemeClr val="bg1"/>
                </a:solidFill>
                <a:latin typeface="Arial" charset="0"/>
                <a:ea typeface="ＭＳ Ｐゴシック" charset="0"/>
                <a:cs typeface="Arial" charset="0"/>
              </a:rPr>
            </a:br>
            <a:r>
              <a:rPr lang="en-US" dirty="0" smtClean="0">
                <a:solidFill>
                  <a:schemeClr val="bg1"/>
                </a:solidFill>
                <a:latin typeface="Arial" charset="0"/>
                <a:ea typeface="ＭＳ Ｐゴシック" charset="0"/>
                <a:cs typeface="Arial" charset="0"/>
              </a:rPr>
              <a:t>Happened Far </a:t>
            </a:r>
            <a:br>
              <a:rPr lang="en-US" dirty="0" smtClean="0">
                <a:solidFill>
                  <a:schemeClr val="bg1"/>
                </a:solidFill>
                <a:latin typeface="Arial" charset="0"/>
                <a:ea typeface="ＭＳ Ｐゴシック" charset="0"/>
                <a:cs typeface="Arial" charset="0"/>
              </a:rPr>
            </a:br>
            <a:r>
              <a:rPr lang="en-US" dirty="0" smtClean="0">
                <a:solidFill>
                  <a:schemeClr val="bg1"/>
                </a:solidFill>
                <a:latin typeface="Arial" charset="0"/>
                <a:ea typeface="ＭＳ Ｐゴシック" charset="0"/>
                <a:cs typeface="Arial" charset="0"/>
              </a:rPr>
              <a:t>More Recently</a:t>
            </a:r>
            <a:endParaRPr lang="en-US" dirty="0">
              <a:solidFill>
                <a:schemeClr val="bg1"/>
              </a:solidFill>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4414061019_3e4d5dbfc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249488"/>
            <a:ext cx="21812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5" descr="1818302534_873443535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95400"/>
            <a:ext cx="30797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Box 6"/>
          <p:cNvSpPr txBox="1">
            <a:spLocks noChangeArrowheads="1"/>
          </p:cNvSpPr>
          <p:nvPr/>
        </p:nvSpPr>
        <p:spPr bwMode="auto">
          <a:xfrm>
            <a:off x="3352800" y="3886200"/>
            <a:ext cx="251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4000" smtClean="0">
                <a:solidFill>
                  <a:prstClr val="black"/>
                </a:solidFill>
              </a:rPr>
              <a:t>“</a:t>
            </a:r>
            <a:r>
              <a:rPr lang="en-US" altLang="ja-JP" sz="4000" smtClean="0">
                <a:solidFill>
                  <a:prstClr val="black"/>
                </a:solidFill>
              </a:rPr>
              <a:t>Apple</a:t>
            </a:r>
            <a:r>
              <a:rPr lang="ja-JP" altLang="en-US" sz="4000" smtClean="0">
                <a:solidFill>
                  <a:prstClr val="black"/>
                </a:solidFill>
              </a:rPr>
              <a:t>”</a:t>
            </a:r>
            <a:endParaRPr lang="en-US" sz="4000" smtClean="0">
              <a:solidFill>
                <a:prstClr val="black"/>
              </a:solidFill>
            </a:endParaRPr>
          </a:p>
        </p:txBody>
      </p:sp>
      <p:cxnSp>
        <p:nvCxnSpPr>
          <p:cNvPr id="9" name="Straight Arrow Connector 8"/>
          <p:cNvCxnSpPr/>
          <p:nvPr/>
        </p:nvCxnSpPr>
        <p:spPr>
          <a:xfrm>
            <a:off x="3429000" y="2971800"/>
            <a:ext cx="990600" cy="838200"/>
          </a:xfrm>
          <a:prstGeom prst="straightConnector1">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sp>
        <p:nvSpPr>
          <p:cNvPr id="102406" name="TextBox 1"/>
          <p:cNvSpPr txBox="1">
            <a:spLocks noChangeArrowheads="1"/>
          </p:cNvSpPr>
          <p:nvPr/>
        </p:nvSpPr>
        <p:spPr bwMode="auto">
          <a:xfrm>
            <a:off x="381000" y="5181600"/>
            <a:ext cx="541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smtClean="0">
                <a:solidFill>
                  <a:prstClr val="black"/>
                </a:solidFill>
              </a:rPr>
              <a:t>Object </a:t>
            </a:r>
            <a:r>
              <a:rPr lang="en-US" sz="3200" smtClean="0">
                <a:solidFill>
                  <a:prstClr val="black"/>
                </a:solidFill>
                <a:sym typeface="Wingdings" charset="0"/>
              </a:rPr>
              <a:t> sign</a:t>
            </a:r>
            <a:endParaRPr lang="en-US" sz="3200" smtClean="0">
              <a:solidFill>
                <a:prstClr val="black"/>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457200" y="457200"/>
            <a:ext cx="3581400" cy="5638800"/>
          </a:xfrm>
        </p:spPr>
        <p:txBody>
          <a:bodyPr/>
          <a:lstStyle/>
          <a:p>
            <a:pPr eaLnBrk="1" hangingPunct="1"/>
            <a:r>
              <a:rPr lang="en-US" altLang="ja-JP" sz="4000" dirty="0" smtClean="0">
                <a:solidFill>
                  <a:srgbClr val="000000"/>
                </a:solidFill>
                <a:latin typeface="Arial" charset="0"/>
                <a:ea typeface="ＭＳ Ｐゴシック" charset="0"/>
                <a:cs typeface="Times New Roman" charset="0"/>
              </a:rPr>
              <a:t/>
            </a:r>
            <a:br>
              <a:rPr lang="en-US" altLang="ja-JP" sz="4000" dirty="0" smtClean="0">
                <a:solidFill>
                  <a:srgbClr val="000000"/>
                </a:solidFill>
                <a:latin typeface="Arial" charset="0"/>
                <a:ea typeface="ＭＳ Ｐゴシック" charset="0"/>
                <a:cs typeface="Times New Roman" charset="0"/>
              </a:rPr>
            </a:br>
            <a:r>
              <a:rPr lang="ja-JP" altLang="en-US" sz="4000" dirty="0" smtClean="0">
                <a:solidFill>
                  <a:srgbClr val="000000"/>
                </a:solidFill>
                <a:latin typeface="Arial" charset="0"/>
                <a:ea typeface="ＭＳ Ｐゴシック" charset="0"/>
                <a:cs typeface="Times New Roman" charset="0"/>
              </a:rPr>
              <a:t>“</a:t>
            </a:r>
            <a:r>
              <a:rPr lang="en-US" altLang="ja-JP" sz="4000" dirty="0">
                <a:solidFill>
                  <a:srgbClr val="000000"/>
                </a:solidFill>
                <a:latin typeface="Arial" charset="0"/>
                <a:ea typeface="ＭＳ Ｐゴシック" charset="0"/>
                <a:cs typeface="Times New Roman" charset="0"/>
              </a:rPr>
              <a:t>Where</a:t>
            </a:r>
            <a:r>
              <a:rPr lang="en-US" sz="4000" dirty="0">
                <a:solidFill>
                  <a:srgbClr val="000000"/>
                </a:solidFill>
                <a:latin typeface="Arial" charset="0"/>
                <a:ea typeface="ＭＳ Ｐゴシック" charset="0"/>
                <a:cs typeface="Times New Roman" charset="0"/>
              </a:rPr>
              <a:t>’</a:t>
            </a:r>
            <a:r>
              <a:rPr lang="en-US" altLang="ja-JP" sz="4000" dirty="0">
                <a:solidFill>
                  <a:srgbClr val="000000"/>
                </a:solidFill>
                <a:latin typeface="Arial" charset="0"/>
                <a:ea typeface="ＭＳ Ｐゴシック" charset="0"/>
                <a:cs typeface="Times New Roman" charset="0"/>
              </a:rPr>
              <a:t>s the Apple?</a:t>
            </a:r>
            <a:r>
              <a:rPr lang="ja-JP" altLang="en-US" sz="4000" dirty="0" smtClean="0">
                <a:solidFill>
                  <a:srgbClr val="000000"/>
                </a:solidFill>
                <a:latin typeface="Arial" charset="0"/>
                <a:ea typeface="ＭＳ Ｐゴシック" charset="0"/>
                <a:cs typeface="Times New Roman" charset="0"/>
              </a:rPr>
              <a:t>”</a:t>
            </a:r>
            <a:r>
              <a:rPr lang="en-US" altLang="ja-JP" sz="4000" dirty="0" smtClean="0">
                <a:solidFill>
                  <a:srgbClr val="000000"/>
                </a:solidFill>
                <a:latin typeface="Arial" charset="0"/>
                <a:ea typeface="ＭＳ Ｐゴシック" charset="0"/>
                <a:cs typeface="Times New Roman" charset="0"/>
              </a:rPr>
              <a:t/>
            </a:r>
            <a:br>
              <a:rPr lang="en-US" altLang="ja-JP" sz="4000" dirty="0" smtClean="0">
                <a:solidFill>
                  <a:srgbClr val="000000"/>
                </a:solidFill>
                <a:latin typeface="Arial" charset="0"/>
                <a:ea typeface="ＭＳ Ｐゴシック" charset="0"/>
                <a:cs typeface="Times New Roman" charset="0"/>
              </a:rPr>
            </a:br>
            <a:r>
              <a:rPr lang="en-US" altLang="ja-JP" sz="4000" dirty="0">
                <a:solidFill>
                  <a:srgbClr val="000000"/>
                </a:solidFill>
                <a:latin typeface="Arial" charset="0"/>
                <a:ea typeface="ＭＳ Ｐゴシック" charset="0"/>
                <a:cs typeface="Times New Roman" charset="0"/>
              </a:rPr>
              <a:t/>
            </a:r>
            <a:br>
              <a:rPr lang="en-US" altLang="ja-JP" sz="4000" dirty="0">
                <a:solidFill>
                  <a:srgbClr val="000000"/>
                </a:solidFill>
                <a:latin typeface="Arial" charset="0"/>
                <a:ea typeface="ＭＳ Ｐゴシック" charset="0"/>
                <a:cs typeface="Times New Roman" charset="0"/>
              </a:rPr>
            </a:br>
            <a:r>
              <a:rPr lang="en-US" altLang="ja-JP" sz="4000" dirty="0" smtClean="0">
                <a:solidFill>
                  <a:srgbClr val="000000"/>
                </a:solidFill>
                <a:latin typeface="Arial" charset="0"/>
                <a:ea typeface="ＭＳ Ｐゴシック" charset="0"/>
                <a:cs typeface="Times New Roman" charset="0"/>
              </a:rPr>
              <a:t>This is </a:t>
            </a:r>
            <a:r>
              <a:rPr lang="en-US" altLang="ja-JP" sz="4000" i="1" dirty="0" smtClean="0">
                <a:solidFill>
                  <a:srgbClr val="000000"/>
                </a:solidFill>
                <a:latin typeface="Arial" charset="0"/>
                <a:ea typeface="ＭＳ Ｐゴシック" charset="0"/>
                <a:cs typeface="Times New Roman" charset="0"/>
              </a:rPr>
              <a:t>Derived</a:t>
            </a:r>
            <a:endParaRPr lang="en-US" sz="4000" i="1" dirty="0">
              <a:solidFill>
                <a:srgbClr val="000000"/>
              </a:solidFill>
              <a:latin typeface="Arial" charset="0"/>
              <a:ea typeface="ＭＳ Ｐゴシック" charset="0"/>
              <a:cs typeface="ＭＳ Ｐゴシック" charset="0"/>
            </a:endParaRPr>
          </a:p>
        </p:txBody>
      </p:sp>
      <p:pic>
        <p:nvPicPr>
          <p:cNvPr id="104450" name="Picture 7" descr="2055843126_d5f7191dc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0"/>
            <a:ext cx="371475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3"/>
          <p:cNvSpPr txBox="1">
            <a:spLocks noChangeArrowheads="1"/>
          </p:cNvSpPr>
          <p:nvPr/>
        </p:nvSpPr>
        <p:spPr bwMode="auto">
          <a:xfrm>
            <a:off x="228600" y="6096000"/>
            <a:ext cx="541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smtClean="0">
                <a:solidFill>
                  <a:prstClr val="black"/>
                </a:solidFill>
              </a:rPr>
              <a:t>Yields sign </a:t>
            </a:r>
            <a:r>
              <a:rPr lang="en-US" sz="3200" smtClean="0">
                <a:solidFill>
                  <a:prstClr val="black"/>
                </a:solidFill>
                <a:sym typeface="Wingdings" charset="0"/>
              </a:rPr>
              <a:t> object</a:t>
            </a:r>
            <a:endParaRPr lang="en-US" sz="3200" smtClean="0">
              <a:solidFill>
                <a:prstClr val="black"/>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7"/>
          <p:cNvSpPr txBox="1">
            <a:spLocks noChangeArrowheads="1"/>
          </p:cNvSpPr>
          <p:nvPr/>
        </p:nvSpPr>
        <p:spPr bwMode="auto">
          <a:xfrm>
            <a:off x="1905000" y="533400"/>
            <a:ext cx="5467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dirty="0" smtClean="0">
                <a:solidFill>
                  <a:srgbClr val="000000"/>
                </a:solidFill>
                <a:latin typeface="Verdana" charset="0"/>
              </a:rPr>
              <a:t>Human Infants Do </a:t>
            </a:r>
          </a:p>
          <a:p>
            <a:pPr algn="ctr" eaLnBrk="1" hangingPunct="1"/>
            <a:r>
              <a:rPr lang="en-US" sz="4000" b="1" dirty="0" smtClean="0">
                <a:solidFill>
                  <a:srgbClr val="000000"/>
                </a:solidFill>
                <a:latin typeface="Verdana" charset="0"/>
              </a:rPr>
              <a:t>This Readily</a:t>
            </a:r>
            <a:endParaRPr lang="en-US" sz="2800" b="1" dirty="0" smtClean="0">
              <a:solidFill>
                <a:srgbClr val="000000"/>
              </a:solidFill>
              <a:latin typeface="Verdana" charset="0"/>
            </a:endParaRPr>
          </a:p>
        </p:txBody>
      </p:sp>
      <p:graphicFrame>
        <p:nvGraphicFramePr>
          <p:cNvPr id="139266" name="Object 2"/>
          <p:cNvGraphicFramePr>
            <a:graphicFrameLocks noChangeAspect="1"/>
          </p:cNvGraphicFramePr>
          <p:nvPr/>
        </p:nvGraphicFramePr>
        <p:xfrm>
          <a:off x="2514600" y="2286000"/>
          <a:ext cx="4419600" cy="4775200"/>
        </p:xfrm>
        <a:graphic>
          <a:graphicData uri="http://schemas.openxmlformats.org/presentationml/2006/ole">
            <mc:AlternateContent xmlns:mc="http://schemas.openxmlformats.org/markup-compatibility/2006">
              <mc:Choice xmlns:v="urn:schemas-microsoft-com:vml" Requires="v">
                <p:oleObj spid="_x0000_s145442" name="Chart" r:id="rId4" imgW="4419235" imgH="4772773" progId="Excel.Chart.8">
                  <p:embed/>
                </p:oleObj>
              </mc:Choice>
              <mc:Fallback>
                <p:oleObj name="Chart" r:id="rId4" imgW="4419235" imgH="4772773"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286000"/>
                        <a:ext cx="44196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112171" y="685800"/>
            <a:ext cx="8879429"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5400" b="1" dirty="0" smtClean="0">
                <a:solidFill>
                  <a:srgbClr val="FFFFFF"/>
                </a:solidFill>
                <a:latin typeface="+mn-lt"/>
                <a:cs typeface="Times New Roman" charset="0"/>
              </a:rPr>
              <a:t>The 33 Year Old Man</a:t>
            </a:r>
          </a:p>
          <a:p>
            <a:pPr algn="ctr"/>
            <a:r>
              <a:rPr lang="en-US" sz="5400" b="1" dirty="0" smtClean="0">
                <a:solidFill>
                  <a:srgbClr val="FFFFFF"/>
                </a:solidFill>
                <a:latin typeface="+mn-lt"/>
                <a:cs typeface="Times New Roman" charset="0"/>
              </a:rPr>
              <a:t>Sitting on the Shag Carpet </a:t>
            </a:r>
            <a:endParaRPr lang="en-US" sz="5400" dirty="0">
              <a:solidFill>
                <a:srgbClr val="FFFFFF"/>
              </a:solidFill>
              <a:latin typeface="+mn-lt"/>
              <a:cs typeface="Times New Roman" charset="0"/>
            </a:endParaRPr>
          </a:p>
        </p:txBody>
      </p:sp>
      <p:pic>
        <p:nvPicPr>
          <p:cNvPr id="3" name="Picture 2" descr="brown shag.jpg"/>
          <p:cNvPicPr>
            <a:picLocks noChangeAspect="1"/>
          </p:cNvPicPr>
          <p:nvPr/>
        </p:nvPicPr>
        <p:blipFill rotWithShape="1">
          <a:blip r:embed="rId3">
            <a:extLst>
              <a:ext uri="{28A0092B-C50C-407E-A947-70E740481C1C}">
                <a14:useLocalDpi xmlns:a14="http://schemas.microsoft.com/office/drawing/2010/main" val="0"/>
              </a:ext>
            </a:extLst>
          </a:blip>
          <a:srcRect l="22968" t="71127" r="27500"/>
          <a:stretch/>
        </p:blipFill>
        <p:spPr>
          <a:xfrm>
            <a:off x="990600" y="3124200"/>
            <a:ext cx="7462644" cy="2895600"/>
          </a:xfrm>
          <a:prstGeom prst="rect">
            <a:avLst/>
          </a:prstGeom>
        </p:spPr>
      </p:pic>
    </p:spTree>
    <p:extLst>
      <p:ext uri="{BB962C8B-B14F-4D97-AF65-F5344CB8AC3E}">
        <p14:creationId xmlns:p14="http://schemas.microsoft.com/office/powerpoint/2010/main" val="42075752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2"/>
          <p:cNvSpPr txBox="1">
            <a:spLocks noChangeArrowheads="1"/>
          </p:cNvSpPr>
          <p:nvPr/>
        </p:nvSpPr>
        <p:spPr bwMode="auto">
          <a:xfrm>
            <a:off x="0" y="7620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4000" b="1" dirty="0" smtClean="0">
                <a:solidFill>
                  <a:prstClr val="black"/>
                </a:solidFill>
              </a:rPr>
              <a:t>Not Yet Shown in Non-Humans</a:t>
            </a:r>
          </a:p>
        </p:txBody>
      </p:sp>
      <p:graphicFrame>
        <p:nvGraphicFramePr>
          <p:cNvPr id="141314" name="Object 3"/>
          <p:cNvGraphicFramePr>
            <a:graphicFrameLocks noChangeAspect="1"/>
          </p:cNvGraphicFramePr>
          <p:nvPr>
            <p:extLst>
              <p:ext uri="{D42A27DB-BD31-4B8C-83A1-F6EECF244321}">
                <p14:modId xmlns:p14="http://schemas.microsoft.com/office/powerpoint/2010/main" val="1017638802"/>
              </p:ext>
            </p:extLst>
          </p:nvPr>
        </p:nvGraphicFramePr>
        <p:xfrm>
          <a:off x="838200" y="1752600"/>
          <a:ext cx="6918325" cy="4800600"/>
        </p:xfrm>
        <a:graphic>
          <a:graphicData uri="http://schemas.openxmlformats.org/presentationml/2006/ole">
            <mc:AlternateContent xmlns:mc="http://schemas.openxmlformats.org/markup-compatibility/2006">
              <mc:Choice xmlns:v="urn:schemas-microsoft-com:vml" Requires="v">
                <p:oleObj spid="_x0000_s147491" name="Chart" r:id="rId3" imgW="6912293" imgH="4419235" progId="Excel.Chart.8">
                  <p:embed/>
                </p:oleObj>
              </mc:Choice>
              <mc:Fallback>
                <p:oleObj name="Chart" r:id="rId3" imgW="6912293" imgH="441923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52600"/>
                        <a:ext cx="6918325" cy="4800600"/>
                      </a:xfrm>
                      <a:prstGeom prst="rect">
                        <a:avLst/>
                      </a:prstGeom>
                      <a:noFill/>
                      <a:ln>
                        <a:noFill/>
                      </a:ln>
                    </p:spPr>
                  </p:pic>
                </p:oleObj>
              </mc:Fallback>
            </mc:AlternateContent>
          </a:graphicData>
        </a:graphic>
      </p:graphicFrame>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62538" y="4857750"/>
            <a:ext cx="2286000" cy="762000"/>
            <a:chOff x="3648" y="2400"/>
            <a:chExt cx="1440" cy="480"/>
          </a:xfrm>
        </p:grpSpPr>
        <p:sp>
          <p:nvSpPr>
            <p:cNvPr id="169022" name="Text Box 3"/>
            <p:cNvSpPr txBox="1">
              <a:spLocks noChangeArrowheads="1"/>
            </p:cNvSpPr>
            <p:nvPr/>
          </p:nvSpPr>
          <p:spPr bwMode="auto">
            <a:xfrm>
              <a:off x="3853" y="2439"/>
              <a:ext cx="104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latin typeface="Tahoma" charset="0"/>
                </a:rPr>
                <a:t>Jabuka</a:t>
              </a:r>
            </a:p>
          </p:txBody>
        </p:sp>
        <p:sp>
          <p:nvSpPr>
            <p:cNvPr id="169023" name="Oval 4"/>
            <p:cNvSpPr>
              <a:spLocks noChangeArrowheads="1"/>
            </p:cNvSpPr>
            <p:nvPr/>
          </p:nvSpPr>
          <p:spPr bwMode="auto">
            <a:xfrm>
              <a:off x="3648" y="2400"/>
              <a:ext cx="1440" cy="480"/>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3" name="Group 5"/>
          <p:cNvGrpSpPr>
            <a:grpSpLocks/>
          </p:cNvGrpSpPr>
          <p:nvPr/>
        </p:nvGrpSpPr>
        <p:grpSpPr bwMode="auto">
          <a:xfrm>
            <a:off x="3995738" y="4473575"/>
            <a:ext cx="4267200" cy="1527175"/>
            <a:chOff x="2880" y="2926"/>
            <a:chExt cx="2688" cy="962"/>
          </a:xfrm>
        </p:grpSpPr>
        <p:grpSp>
          <p:nvGrpSpPr>
            <p:cNvPr id="169004" name="Group 6"/>
            <p:cNvGrpSpPr>
              <a:grpSpLocks/>
            </p:cNvGrpSpPr>
            <p:nvPr/>
          </p:nvGrpSpPr>
          <p:grpSpPr bwMode="auto">
            <a:xfrm>
              <a:off x="4581" y="3022"/>
              <a:ext cx="864" cy="290"/>
              <a:chOff x="3669" y="3022"/>
              <a:chExt cx="864" cy="290"/>
            </a:xfrm>
          </p:grpSpPr>
          <p:sp>
            <p:nvSpPr>
              <p:cNvPr id="169020" name="Text Box 7"/>
              <p:cNvSpPr txBox="1">
                <a:spLocks noChangeArrowheads="1"/>
              </p:cNvSpPr>
              <p:nvPr/>
            </p:nvSpPr>
            <p:spPr bwMode="auto">
              <a:xfrm>
                <a:off x="3888" y="3022"/>
                <a:ext cx="55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990099"/>
                    </a:solidFill>
                    <a:latin typeface="Tahoma" charset="0"/>
                  </a:rPr>
                  <a:t>sweet</a:t>
                </a:r>
                <a:endParaRPr lang="en-US" sz="2000" b="1">
                  <a:solidFill>
                    <a:srgbClr val="990099"/>
                  </a:solidFill>
                  <a:latin typeface="Tahoma" charset="0"/>
                </a:endParaRPr>
              </a:p>
            </p:txBody>
          </p:sp>
          <p:sp>
            <p:nvSpPr>
              <p:cNvPr id="169021" name="Oval 8"/>
              <p:cNvSpPr>
                <a:spLocks noChangeArrowheads="1"/>
              </p:cNvSpPr>
              <p:nvPr/>
            </p:nvSpPr>
            <p:spPr bwMode="auto">
              <a:xfrm>
                <a:off x="3669" y="3024"/>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69005" name="Group 9"/>
            <p:cNvGrpSpPr>
              <a:grpSpLocks/>
            </p:cNvGrpSpPr>
            <p:nvPr/>
          </p:nvGrpSpPr>
          <p:grpSpPr bwMode="auto">
            <a:xfrm>
              <a:off x="3696" y="2926"/>
              <a:ext cx="864" cy="290"/>
              <a:chOff x="2784" y="2926"/>
              <a:chExt cx="864" cy="290"/>
            </a:xfrm>
          </p:grpSpPr>
          <p:sp>
            <p:nvSpPr>
              <p:cNvPr id="169018" name="Text Box 10"/>
              <p:cNvSpPr txBox="1">
                <a:spLocks noChangeArrowheads="1"/>
              </p:cNvSpPr>
              <p:nvPr/>
            </p:nvSpPr>
            <p:spPr bwMode="auto">
              <a:xfrm>
                <a:off x="2832" y="2926"/>
                <a:ext cx="8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990099"/>
                    </a:solidFill>
                    <a:latin typeface="Tahoma" charset="0"/>
                  </a:rPr>
                  <a:t>salivation</a:t>
                </a:r>
                <a:endParaRPr lang="en-US" sz="2000" b="1">
                  <a:solidFill>
                    <a:srgbClr val="990099"/>
                  </a:solidFill>
                  <a:latin typeface="Tahoma" charset="0"/>
                </a:endParaRPr>
              </a:p>
            </p:txBody>
          </p:sp>
          <p:sp>
            <p:nvSpPr>
              <p:cNvPr id="169019" name="Oval 11"/>
              <p:cNvSpPr>
                <a:spLocks noChangeArrowheads="1"/>
              </p:cNvSpPr>
              <p:nvPr/>
            </p:nvSpPr>
            <p:spPr bwMode="auto">
              <a:xfrm>
                <a:off x="2784" y="2928"/>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69006" name="Group 12"/>
            <p:cNvGrpSpPr>
              <a:grpSpLocks/>
            </p:cNvGrpSpPr>
            <p:nvPr/>
          </p:nvGrpSpPr>
          <p:grpSpPr bwMode="auto">
            <a:xfrm>
              <a:off x="3744" y="3598"/>
              <a:ext cx="864" cy="290"/>
              <a:chOff x="2832" y="3598"/>
              <a:chExt cx="864" cy="290"/>
            </a:xfrm>
          </p:grpSpPr>
          <p:sp>
            <p:nvSpPr>
              <p:cNvPr id="169016" name="Text Box 13"/>
              <p:cNvSpPr txBox="1">
                <a:spLocks noChangeArrowheads="1"/>
              </p:cNvSpPr>
              <p:nvPr/>
            </p:nvSpPr>
            <p:spPr bwMode="auto">
              <a:xfrm>
                <a:off x="3051" y="3598"/>
                <a:ext cx="4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990099"/>
                    </a:solidFill>
                    <a:latin typeface="Tahoma" charset="0"/>
                  </a:rPr>
                  <a:t>juicy</a:t>
                </a:r>
                <a:endParaRPr lang="en-US" sz="2000" b="1">
                  <a:solidFill>
                    <a:srgbClr val="990099"/>
                  </a:solidFill>
                  <a:latin typeface="Tahoma" charset="0"/>
                </a:endParaRPr>
              </a:p>
            </p:txBody>
          </p:sp>
          <p:sp>
            <p:nvSpPr>
              <p:cNvPr id="169017" name="Oval 14"/>
              <p:cNvSpPr>
                <a:spLocks noChangeArrowheads="1"/>
              </p:cNvSpPr>
              <p:nvPr/>
            </p:nvSpPr>
            <p:spPr bwMode="auto">
              <a:xfrm>
                <a:off x="2832" y="3600"/>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69007" name="Group 15"/>
            <p:cNvGrpSpPr>
              <a:grpSpLocks/>
            </p:cNvGrpSpPr>
            <p:nvPr/>
          </p:nvGrpSpPr>
          <p:grpSpPr bwMode="auto">
            <a:xfrm>
              <a:off x="2880" y="3120"/>
              <a:ext cx="864" cy="288"/>
              <a:chOff x="1968" y="3120"/>
              <a:chExt cx="864" cy="288"/>
            </a:xfrm>
          </p:grpSpPr>
          <p:sp>
            <p:nvSpPr>
              <p:cNvPr id="169014" name="Text Box 16"/>
              <p:cNvSpPr txBox="1">
                <a:spLocks noChangeArrowheads="1"/>
              </p:cNvSpPr>
              <p:nvPr/>
            </p:nvSpPr>
            <p:spPr bwMode="auto">
              <a:xfrm>
                <a:off x="2064" y="3124"/>
                <a:ext cx="6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990099"/>
                    </a:solidFill>
                    <a:latin typeface="Tahoma" charset="0"/>
                  </a:rPr>
                  <a:t>smooth</a:t>
                </a:r>
              </a:p>
            </p:txBody>
          </p:sp>
          <p:sp>
            <p:nvSpPr>
              <p:cNvPr id="169015" name="Oval 17"/>
              <p:cNvSpPr>
                <a:spLocks noChangeArrowheads="1"/>
              </p:cNvSpPr>
              <p:nvPr/>
            </p:nvSpPr>
            <p:spPr bwMode="auto">
              <a:xfrm>
                <a:off x="1968" y="3120"/>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69008" name="Group 18"/>
            <p:cNvGrpSpPr>
              <a:grpSpLocks/>
            </p:cNvGrpSpPr>
            <p:nvPr/>
          </p:nvGrpSpPr>
          <p:grpSpPr bwMode="auto">
            <a:xfrm>
              <a:off x="2880" y="3456"/>
              <a:ext cx="864" cy="288"/>
              <a:chOff x="1968" y="3456"/>
              <a:chExt cx="864" cy="288"/>
            </a:xfrm>
          </p:grpSpPr>
          <p:sp>
            <p:nvSpPr>
              <p:cNvPr id="169012" name="Text Box 19"/>
              <p:cNvSpPr txBox="1">
                <a:spLocks noChangeArrowheads="1"/>
              </p:cNvSpPr>
              <p:nvPr/>
            </p:nvSpPr>
            <p:spPr bwMode="auto">
              <a:xfrm>
                <a:off x="2016" y="3460"/>
                <a:ext cx="69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990099"/>
                    </a:solidFill>
                    <a:latin typeface="Tahoma" charset="0"/>
                  </a:rPr>
                  <a:t>crunchy</a:t>
                </a:r>
              </a:p>
            </p:txBody>
          </p:sp>
          <p:sp>
            <p:nvSpPr>
              <p:cNvPr id="169013" name="Oval 20"/>
              <p:cNvSpPr>
                <a:spLocks noChangeArrowheads="1"/>
              </p:cNvSpPr>
              <p:nvPr/>
            </p:nvSpPr>
            <p:spPr bwMode="auto">
              <a:xfrm>
                <a:off x="1968" y="3456"/>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69009" name="Group 21"/>
            <p:cNvGrpSpPr>
              <a:grpSpLocks/>
            </p:cNvGrpSpPr>
            <p:nvPr/>
          </p:nvGrpSpPr>
          <p:grpSpPr bwMode="auto">
            <a:xfrm>
              <a:off x="4704" y="3408"/>
              <a:ext cx="864" cy="288"/>
              <a:chOff x="3792" y="3408"/>
              <a:chExt cx="864" cy="288"/>
            </a:xfrm>
          </p:grpSpPr>
          <p:sp>
            <p:nvSpPr>
              <p:cNvPr id="169010" name="Text Box 22"/>
              <p:cNvSpPr txBox="1">
                <a:spLocks noChangeArrowheads="1"/>
              </p:cNvSpPr>
              <p:nvPr/>
            </p:nvSpPr>
            <p:spPr bwMode="auto">
              <a:xfrm>
                <a:off x="4011" y="3412"/>
                <a:ext cx="35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990099"/>
                    </a:solidFill>
                    <a:latin typeface="Tahoma" charset="0"/>
                  </a:rPr>
                  <a:t>red</a:t>
                </a:r>
              </a:p>
            </p:txBody>
          </p:sp>
          <p:sp>
            <p:nvSpPr>
              <p:cNvPr id="169011" name="Oval 23"/>
              <p:cNvSpPr>
                <a:spLocks noChangeArrowheads="1"/>
              </p:cNvSpPr>
              <p:nvPr/>
            </p:nvSpPr>
            <p:spPr bwMode="auto">
              <a:xfrm>
                <a:off x="3792" y="3408"/>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grpSp>
        <p:nvGrpSpPr>
          <p:cNvPr id="10" name="Group 30"/>
          <p:cNvGrpSpPr>
            <a:grpSpLocks/>
          </p:cNvGrpSpPr>
          <p:nvPr/>
        </p:nvGrpSpPr>
        <p:grpSpPr bwMode="auto">
          <a:xfrm>
            <a:off x="1477963" y="2755900"/>
            <a:ext cx="700087" cy="889000"/>
            <a:chOff x="1257" y="3290"/>
            <a:chExt cx="441" cy="560"/>
          </a:xfrm>
        </p:grpSpPr>
        <p:sp>
          <p:nvSpPr>
            <p:cNvPr id="169002" name="Line 31"/>
            <p:cNvSpPr>
              <a:spLocks noChangeShapeType="1"/>
            </p:cNvSpPr>
            <p:nvPr/>
          </p:nvSpPr>
          <p:spPr bwMode="auto">
            <a:xfrm rot="3455277">
              <a:off x="1481" y="3075"/>
              <a:ext cx="1" cy="432"/>
            </a:xfrm>
            <a:prstGeom prst="line">
              <a:avLst/>
            </a:prstGeom>
            <a:noFill/>
            <a:ln w="38100">
              <a:solidFill>
                <a:srgbClr val="FF0000"/>
              </a:solidFill>
              <a:prstDash val="sysDot"/>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169003" name="Line 32"/>
            <p:cNvSpPr>
              <a:spLocks noChangeShapeType="1"/>
            </p:cNvSpPr>
            <p:nvPr/>
          </p:nvSpPr>
          <p:spPr bwMode="auto">
            <a:xfrm rot="18322148" flipV="1">
              <a:off x="1472" y="3634"/>
              <a:ext cx="1" cy="432"/>
            </a:xfrm>
            <a:prstGeom prst="line">
              <a:avLst/>
            </a:prstGeom>
            <a:noFill/>
            <a:ln w="38100">
              <a:solidFill>
                <a:srgbClr val="FF0000"/>
              </a:solidFill>
              <a:prstDash val="sysDot"/>
              <a:round/>
              <a:headEnd/>
              <a:tailEnd type="stealth" w="lg" len="med"/>
            </a:ln>
            <a:extLst>
              <a:ext uri="{909E8E84-426E-40dd-AFC4-6F175D3DCCD1}">
                <a14:hiddenFill xmlns:a14="http://schemas.microsoft.com/office/drawing/2010/main">
                  <a:noFill/>
                </a14:hiddenFill>
              </a:ext>
            </a:extLst>
          </p:spPr>
          <p:txBody>
            <a:bodyPr/>
            <a:lstStyle/>
            <a:p>
              <a:endParaRPr lang="en-US"/>
            </a:p>
          </p:txBody>
        </p:sp>
      </p:grpSp>
      <p:grpSp>
        <p:nvGrpSpPr>
          <p:cNvPr id="11" name="Group 33"/>
          <p:cNvGrpSpPr>
            <a:grpSpLocks/>
          </p:cNvGrpSpPr>
          <p:nvPr/>
        </p:nvGrpSpPr>
        <p:grpSpPr bwMode="auto">
          <a:xfrm>
            <a:off x="2682875" y="2679700"/>
            <a:ext cx="228600" cy="990600"/>
            <a:chOff x="3255" y="2592"/>
            <a:chExt cx="144" cy="624"/>
          </a:xfrm>
        </p:grpSpPr>
        <p:sp>
          <p:nvSpPr>
            <p:cNvPr id="169000" name="Line 34"/>
            <p:cNvSpPr>
              <a:spLocks noChangeShapeType="1"/>
            </p:cNvSpPr>
            <p:nvPr/>
          </p:nvSpPr>
          <p:spPr bwMode="auto">
            <a:xfrm>
              <a:off x="3255" y="2640"/>
              <a:ext cx="0" cy="576"/>
            </a:xfrm>
            <a:prstGeom prst="line">
              <a:avLst/>
            </a:prstGeom>
            <a:noFill/>
            <a:ln w="38100">
              <a:solidFill>
                <a:srgbClr val="33CC33"/>
              </a:solidFill>
              <a:prstDash val="sysDot"/>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169001" name="Line 35"/>
            <p:cNvSpPr>
              <a:spLocks noChangeShapeType="1"/>
            </p:cNvSpPr>
            <p:nvPr/>
          </p:nvSpPr>
          <p:spPr bwMode="auto">
            <a:xfrm flipV="1">
              <a:off x="3399" y="2592"/>
              <a:ext cx="0" cy="576"/>
            </a:xfrm>
            <a:prstGeom prst="line">
              <a:avLst/>
            </a:prstGeom>
            <a:noFill/>
            <a:ln w="38100">
              <a:solidFill>
                <a:srgbClr val="33CC33"/>
              </a:solidFill>
              <a:prstDash val="sysDot"/>
              <a:round/>
              <a:headEnd/>
              <a:tailEnd type="stealth" w="lg" len="med"/>
            </a:ln>
            <a:extLst>
              <a:ext uri="{909E8E84-426E-40dd-AFC4-6F175D3DCCD1}">
                <a14:hiddenFill xmlns:a14="http://schemas.microsoft.com/office/drawing/2010/main">
                  <a:noFill/>
                </a14:hiddenFill>
              </a:ext>
            </a:extLst>
          </p:spPr>
          <p:txBody>
            <a:bodyPr/>
            <a:lstStyle/>
            <a:p>
              <a:endParaRPr lang="en-US"/>
            </a:p>
          </p:txBody>
        </p:sp>
      </p:grpSp>
      <p:sp>
        <p:nvSpPr>
          <p:cNvPr id="521252" name="Text Box 36"/>
          <p:cNvSpPr txBox="1">
            <a:spLocks noChangeArrowheads="1"/>
          </p:cNvSpPr>
          <p:nvPr/>
        </p:nvSpPr>
        <p:spPr bwMode="auto">
          <a:xfrm>
            <a:off x="611188" y="1376363"/>
            <a:ext cx="3384550" cy="457200"/>
          </a:xfrm>
          <a:prstGeom prst="rect">
            <a:avLst/>
          </a:prstGeom>
          <a:noFill/>
          <a:ln w="12700" cap="rnd">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smtClean="0">
                <a:solidFill>
                  <a:srgbClr val="FF0000"/>
                </a:solidFill>
                <a:effectLst>
                  <a:outerShdw blurRad="38100" dist="38100" dir="2700000" algn="tl">
                    <a:srgbClr val="DDDDDD"/>
                  </a:outerShdw>
                </a:effectLst>
                <a:latin typeface="Tahoma" charset="0"/>
              </a:rPr>
              <a:t>1. Mutual Relations</a:t>
            </a:r>
            <a:endParaRPr lang="en-US" dirty="0" smtClean="0">
              <a:latin typeface="Tahoma" charset="0"/>
            </a:endParaRPr>
          </a:p>
        </p:txBody>
      </p:sp>
      <p:sp>
        <p:nvSpPr>
          <p:cNvPr id="521253" name="Text Box 37"/>
          <p:cNvSpPr txBox="1">
            <a:spLocks noChangeArrowheads="1"/>
          </p:cNvSpPr>
          <p:nvPr/>
        </p:nvSpPr>
        <p:spPr bwMode="auto">
          <a:xfrm>
            <a:off x="985838" y="4329113"/>
            <a:ext cx="2492375" cy="461962"/>
          </a:xfrm>
          <a:prstGeom prst="rect">
            <a:avLst/>
          </a:prstGeom>
          <a:noFill/>
          <a:ln w="12700" cap="rnd">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smtClean="0">
                <a:solidFill>
                  <a:srgbClr val="33CC33"/>
                </a:solidFill>
                <a:effectLst>
                  <a:outerShdw blurRad="38100" dist="38100" dir="2700000" algn="tl">
                    <a:srgbClr val="DDDDDD"/>
                  </a:outerShdw>
                </a:effectLst>
                <a:latin typeface="Tahoma" charset="0"/>
              </a:rPr>
              <a:t>2. In Networks</a:t>
            </a:r>
          </a:p>
        </p:txBody>
      </p:sp>
      <p:sp>
        <p:nvSpPr>
          <p:cNvPr id="521254" name="Text Box 38"/>
          <p:cNvSpPr txBox="1">
            <a:spLocks noChangeArrowheads="1"/>
          </p:cNvSpPr>
          <p:nvPr/>
        </p:nvSpPr>
        <p:spPr bwMode="auto">
          <a:xfrm>
            <a:off x="4159250" y="3819525"/>
            <a:ext cx="4337050" cy="461963"/>
          </a:xfrm>
          <a:prstGeom prst="rect">
            <a:avLst/>
          </a:prstGeom>
          <a:noFill/>
          <a:ln w="12700" cap="rnd">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smtClean="0">
                <a:solidFill>
                  <a:srgbClr val="990099"/>
                </a:solidFill>
                <a:effectLst>
                  <a:outerShdw blurRad="38100" dist="38100" dir="2700000" algn="tl">
                    <a:srgbClr val="DDDDDD"/>
                  </a:outerShdw>
                </a:effectLst>
                <a:latin typeface="Tahoma" charset="0"/>
              </a:rPr>
              <a:t>3. With Changed Functions</a:t>
            </a:r>
            <a:endParaRPr lang="en-US" smtClean="0">
              <a:solidFill>
                <a:srgbClr val="990099"/>
              </a:solidFill>
              <a:latin typeface="Tahoma" charset="0"/>
            </a:endParaRPr>
          </a:p>
        </p:txBody>
      </p:sp>
      <p:sp>
        <p:nvSpPr>
          <p:cNvPr id="521277" name="WordArt 61"/>
          <p:cNvSpPr>
            <a:spLocks noChangeArrowheads="1" noChangeShapeType="1" noTextEdit="1"/>
          </p:cNvSpPr>
          <p:nvPr/>
        </p:nvSpPr>
        <p:spPr bwMode="auto">
          <a:xfrm>
            <a:off x="395288" y="990600"/>
            <a:ext cx="8389937" cy="433388"/>
          </a:xfrm>
          <a:prstGeom prst="rect">
            <a:avLst/>
          </a:prstGeom>
        </p:spPr>
        <p:txBody>
          <a:bodyPr wrap="none" fromWordArt="1">
            <a:prstTxWarp prst="textPlain">
              <a:avLst>
                <a:gd name="adj" fmla="val 50000"/>
              </a:avLst>
            </a:prstTxWarp>
          </a:bodyPr>
          <a:lstStyle/>
          <a:p>
            <a:pPr algn="ctr"/>
            <a:endPar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endParaRPr>
          </a:p>
        </p:txBody>
      </p:sp>
      <p:sp>
        <p:nvSpPr>
          <p:cNvPr id="168976" name="Rectangle 62"/>
          <p:cNvSpPr>
            <a:spLocks noChangeArrowheads="1"/>
          </p:cNvSpPr>
          <p:nvPr/>
        </p:nvSpPr>
        <p:spPr bwMode="auto">
          <a:xfrm>
            <a:off x="468313" y="1204913"/>
            <a:ext cx="8280400" cy="4967287"/>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nvGrpSpPr>
          <p:cNvPr id="18" name="Group 64"/>
          <p:cNvGrpSpPr>
            <a:grpSpLocks/>
          </p:cNvGrpSpPr>
          <p:nvPr/>
        </p:nvGrpSpPr>
        <p:grpSpPr bwMode="auto">
          <a:xfrm>
            <a:off x="771525" y="1962150"/>
            <a:ext cx="3403600" cy="2133600"/>
            <a:chOff x="771525" y="2286000"/>
            <a:chExt cx="3403600" cy="2133600"/>
          </a:xfrm>
        </p:grpSpPr>
        <p:grpSp>
          <p:nvGrpSpPr>
            <p:cNvPr id="168982" name="Group 24"/>
            <p:cNvGrpSpPr>
              <a:grpSpLocks/>
            </p:cNvGrpSpPr>
            <p:nvPr/>
          </p:nvGrpSpPr>
          <p:grpSpPr bwMode="auto">
            <a:xfrm>
              <a:off x="771525" y="3168649"/>
              <a:ext cx="3403600" cy="1250951"/>
              <a:chOff x="912" y="1672"/>
              <a:chExt cx="1776" cy="788"/>
            </a:xfrm>
          </p:grpSpPr>
          <p:sp>
            <p:nvSpPr>
              <p:cNvPr id="168984" name="Rectangle 25"/>
              <p:cNvSpPr>
                <a:spLocks noChangeArrowheads="1"/>
              </p:cNvSpPr>
              <p:nvPr/>
            </p:nvSpPr>
            <p:spPr bwMode="auto">
              <a:xfrm>
                <a:off x="912" y="1728"/>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2600" b="1">
                    <a:solidFill>
                      <a:srgbClr val="000000"/>
                    </a:solidFill>
                    <a:latin typeface="Tahoma" charset="0"/>
                  </a:rPr>
                  <a:t>Apple</a:t>
                </a:r>
                <a:endParaRPr lang="en-US">
                  <a:latin typeface="Tahoma" charset="0"/>
                </a:endParaRPr>
              </a:p>
            </p:txBody>
          </p:sp>
          <p:sp>
            <p:nvSpPr>
              <p:cNvPr id="168985" name="Rectangle 26"/>
              <p:cNvSpPr>
                <a:spLocks noChangeArrowheads="1"/>
              </p:cNvSpPr>
              <p:nvPr/>
            </p:nvSpPr>
            <p:spPr bwMode="auto">
              <a:xfrm>
                <a:off x="1920" y="2208"/>
                <a:ext cx="76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2600" b="1">
                    <a:solidFill>
                      <a:srgbClr val="000000"/>
                    </a:solidFill>
                    <a:latin typeface="Tahoma" charset="0"/>
                  </a:rPr>
                  <a:t>Jabuka</a:t>
                </a:r>
                <a:endParaRPr lang="en-US">
                  <a:latin typeface="Tahoma" charset="0"/>
                </a:endParaRPr>
              </a:p>
            </p:txBody>
          </p:sp>
          <p:sp>
            <p:nvSpPr>
              <p:cNvPr id="168986" name="Line 28"/>
              <p:cNvSpPr>
                <a:spLocks noChangeShapeType="1"/>
              </p:cNvSpPr>
              <p:nvPr/>
            </p:nvSpPr>
            <p:spPr bwMode="auto">
              <a:xfrm rot="-7442585">
                <a:off x="1715" y="1457"/>
                <a:ext cx="1" cy="432"/>
              </a:xfrm>
              <a:prstGeom prst="line">
                <a:avLst/>
              </a:prstGeom>
              <a:noFill/>
              <a:ln w="38100" cap="sq">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168987" name="Line 29"/>
              <p:cNvSpPr>
                <a:spLocks noChangeShapeType="1"/>
              </p:cNvSpPr>
              <p:nvPr/>
            </p:nvSpPr>
            <p:spPr bwMode="auto">
              <a:xfrm rot="7442585" flipV="1">
                <a:off x="1703" y="1896"/>
                <a:ext cx="1" cy="432"/>
              </a:xfrm>
              <a:prstGeom prst="line">
                <a:avLst/>
              </a:prstGeom>
              <a:noFill/>
              <a:ln w="38100" cap="sq">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grpSp>
        <p:pic>
          <p:nvPicPr>
            <p:cNvPr id="168983" name="Picture 62" descr="1818302534_873443535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86000"/>
              <a:ext cx="660400" cy="52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3851275" y="1736725"/>
            <a:ext cx="4540250" cy="1681163"/>
            <a:chOff x="3851275" y="2117725"/>
            <a:chExt cx="4540250" cy="1681163"/>
          </a:xfrm>
        </p:grpSpPr>
        <p:grpSp>
          <p:nvGrpSpPr>
            <p:cNvPr id="12" name="Group 39"/>
            <p:cNvGrpSpPr>
              <a:grpSpLocks/>
            </p:cNvGrpSpPr>
            <p:nvPr/>
          </p:nvGrpSpPr>
          <p:grpSpPr bwMode="auto">
            <a:xfrm>
              <a:off x="6731000" y="2333625"/>
              <a:ext cx="1371600" cy="457200"/>
              <a:chOff x="3669" y="3024"/>
              <a:chExt cx="864" cy="288"/>
            </a:xfrm>
          </p:grpSpPr>
          <p:sp>
            <p:nvSpPr>
              <p:cNvPr id="168998" name="Text Box 40"/>
              <p:cNvSpPr txBox="1">
                <a:spLocks noChangeArrowheads="1"/>
              </p:cNvSpPr>
              <p:nvPr/>
            </p:nvSpPr>
            <p:spPr bwMode="auto">
              <a:xfrm>
                <a:off x="3888" y="3028"/>
                <a:ext cx="55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tx2"/>
                    </a:solidFill>
                    <a:latin typeface="Tahoma" charset="0"/>
                  </a:rPr>
                  <a:t>sweet</a:t>
                </a:r>
              </a:p>
            </p:txBody>
          </p:sp>
          <p:sp>
            <p:nvSpPr>
              <p:cNvPr id="168999" name="Oval 41"/>
              <p:cNvSpPr>
                <a:spLocks noChangeArrowheads="1"/>
              </p:cNvSpPr>
              <p:nvPr/>
            </p:nvSpPr>
            <p:spPr bwMode="auto">
              <a:xfrm>
                <a:off x="3669" y="3024"/>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3" name="Group 42"/>
            <p:cNvGrpSpPr>
              <a:grpSpLocks/>
            </p:cNvGrpSpPr>
            <p:nvPr/>
          </p:nvGrpSpPr>
          <p:grpSpPr bwMode="auto">
            <a:xfrm>
              <a:off x="5148263" y="2117725"/>
              <a:ext cx="1371600" cy="457200"/>
              <a:chOff x="2784" y="2928"/>
              <a:chExt cx="864" cy="288"/>
            </a:xfrm>
          </p:grpSpPr>
          <p:sp>
            <p:nvSpPr>
              <p:cNvPr id="168996" name="Text Box 43"/>
              <p:cNvSpPr txBox="1">
                <a:spLocks noChangeArrowheads="1"/>
              </p:cNvSpPr>
              <p:nvPr/>
            </p:nvSpPr>
            <p:spPr bwMode="auto">
              <a:xfrm>
                <a:off x="2832" y="2932"/>
                <a:ext cx="8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tx2"/>
                    </a:solidFill>
                    <a:latin typeface="Tahoma" charset="0"/>
                  </a:rPr>
                  <a:t>salivation</a:t>
                </a:r>
                <a:endParaRPr lang="en-US" sz="2000" b="1">
                  <a:solidFill>
                    <a:schemeClr val="tx2"/>
                  </a:solidFill>
                  <a:latin typeface="Tahoma" charset="0"/>
                </a:endParaRPr>
              </a:p>
            </p:txBody>
          </p:sp>
          <p:sp>
            <p:nvSpPr>
              <p:cNvPr id="168997" name="Oval 44"/>
              <p:cNvSpPr>
                <a:spLocks noChangeArrowheads="1"/>
              </p:cNvSpPr>
              <p:nvPr/>
            </p:nvSpPr>
            <p:spPr bwMode="auto">
              <a:xfrm>
                <a:off x="2784" y="2928"/>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4" name="Group 45"/>
            <p:cNvGrpSpPr>
              <a:grpSpLocks/>
            </p:cNvGrpSpPr>
            <p:nvPr/>
          </p:nvGrpSpPr>
          <p:grpSpPr bwMode="auto">
            <a:xfrm>
              <a:off x="5219700" y="3341688"/>
              <a:ext cx="1371600" cy="457200"/>
              <a:chOff x="2832" y="3600"/>
              <a:chExt cx="864" cy="288"/>
            </a:xfrm>
          </p:grpSpPr>
          <p:sp>
            <p:nvSpPr>
              <p:cNvPr id="168994" name="Text Box 46"/>
              <p:cNvSpPr txBox="1">
                <a:spLocks noChangeArrowheads="1"/>
              </p:cNvSpPr>
              <p:nvPr/>
            </p:nvSpPr>
            <p:spPr bwMode="auto">
              <a:xfrm>
                <a:off x="3051" y="3604"/>
                <a:ext cx="4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tx2"/>
                    </a:solidFill>
                    <a:latin typeface="Tahoma" charset="0"/>
                  </a:rPr>
                  <a:t>juicy</a:t>
                </a:r>
              </a:p>
            </p:txBody>
          </p:sp>
          <p:sp>
            <p:nvSpPr>
              <p:cNvPr id="168995" name="Oval 47"/>
              <p:cNvSpPr>
                <a:spLocks noChangeArrowheads="1"/>
              </p:cNvSpPr>
              <p:nvPr/>
            </p:nvSpPr>
            <p:spPr bwMode="auto">
              <a:xfrm>
                <a:off x="2832" y="3600"/>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5" name="Group 48"/>
            <p:cNvGrpSpPr>
              <a:grpSpLocks/>
            </p:cNvGrpSpPr>
            <p:nvPr/>
          </p:nvGrpSpPr>
          <p:grpSpPr bwMode="auto">
            <a:xfrm>
              <a:off x="3851275" y="2405063"/>
              <a:ext cx="1371600" cy="457200"/>
              <a:chOff x="1968" y="3120"/>
              <a:chExt cx="864" cy="288"/>
            </a:xfrm>
          </p:grpSpPr>
          <p:sp>
            <p:nvSpPr>
              <p:cNvPr id="168992" name="Text Box 49"/>
              <p:cNvSpPr txBox="1">
                <a:spLocks noChangeArrowheads="1"/>
              </p:cNvSpPr>
              <p:nvPr/>
            </p:nvSpPr>
            <p:spPr bwMode="auto">
              <a:xfrm>
                <a:off x="2064" y="3124"/>
                <a:ext cx="6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tx2"/>
                    </a:solidFill>
                    <a:latin typeface="Tahoma" charset="0"/>
                  </a:rPr>
                  <a:t>smooth</a:t>
                </a:r>
                <a:endParaRPr lang="en-US" sz="2000" b="1">
                  <a:solidFill>
                    <a:schemeClr val="tx2"/>
                  </a:solidFill>
                  <a:latin typeface="Tahoma" charset="0"/>
                </a:endParaRPr>
              </a:p>
            </p:txBody>
          </p:sp>
          <p:sp>
            <p:nvSpPr>
              <p:cNvPr id="168993" name="Oval 50"/>
              <p:cNvSpPr>
                <a:spLocks noChangeArrowheads="1"/>
              </p:cNvSpPr>
              <p:nvPr/>
            </p:nvSpPr>
            <p:spPr bwMode="auto">
              <a:xfrm>
                <a:off x="1968" y="3120"/>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6" name="Group 51"/>
            <p:cNvGrpSpPr>
              <a:grpSpLocks/>
            </p:cNvGrpSpPr>
            <p:nvPr/>
          </p:nvGrpSpPr>
          <p:grpSpPr bwMode="auto">
            <a:xfrm>
              <a:off x="3851275" y="3052763"/>
              <a:ext cx="1371600" cy="457200"/>
              <a:chOff x="1968" y="3456"/>
              <a:chExt cx="864" cy="288"/>
            </a:xfrm>
          </p:grpSpPr>
          <p:sp>
            <p:nvSpPr>
              <p:cNvPr id="168990" name="Text Box 52"/>
              <p:cNvSpPr txBox="1">
                <a:spLocks noChangeArrowheads="1"/>
              </p:cNvSpPr>
              <p:nvPr/>
            </p:nvSpPr>
            <p:spPr bwMode="auto">
              <a:xfrm>
                <a:off x="2016" y="3460"/>
                <a:ext cx="69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tx2"/>
                    </a:solidFill>
                    <a:latin typeface="Tahoma" charset="0"/>
                  </a:rPr>
                  <a:t>crunchy</a:t>
                </a:r>
              </a:p>
            </p:txBody>
          </p:sp>
          <p:sp>
            <p:nvSpPr>
              <p:cNvPr id="168991" name="Oval 53"/>
              <p:cNvSpPr>
                <a:spLocks noChangeArrowheads="1"/>
              </p:cNvSpPr>
              <p:nvPr/>
            </p:nvSpPr>
            <p:spPr bwMode="auto">
              <a:xfrm>
                <a:off x="1968" y="3456"/>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17" name="Group 54"/>
            <p:cNvGrpSpPr>
              <a:grpSpLocks/>
            </p:cNvGrpSpPr>
            <p:nvPr/>
          </p:nvGrpSpPr>
          <p:grpSpPr bwMode="auto">
            <a:xfrm>
              <a:off x="7019925" y="2981325"/>
              <a:ext cx="1371600" cy="457200"/>
              <a:chOff x="3792" y="3408"/>
              <a:chExt cx="864" cy="288"/>
            </a:xfrm>
          </p:grpSpPr>
          <p:sp>
            <p:nvSpPr>
              <p:cNvPr id="168988" name="Text Box 55"/>
              <p:cNvSpPr txBox="1">
                <a:spLocks noChangeArrowheads="1"/>
              </p:cNvSpPr>
              <p:nvPr/>
            </p:nvSpPr>
            <p:spPr bwMode="auto">
              <a:xfrm>
                <a:off x="4011" y="3412"/>
                <a:ext cx="35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tx2"/>
                    </a:solidFill>
                    <a:latin typeface="Tahoma" charset="0"/>
                  </a:rPr>
                  <a:t>red</a:t>
                </a:r>
              </a:p>
            </p:txBody>
          </p:sp>
          <p:sp>
            <p:nvSpPr>
              <p:cNvPr id="168989" name="Oval 56"/>
              <p:cNvSpPr>
                <a:spLocks noChangeArrowheads="1"/>
              </p:cNvSpPr>
              <p:nvPr/>
            </p:nvSpPr>
            <p:spPr bwMode="auto">
              <a:xfrm>
                <a:off x="3792" y="3408"/>
                <a:ext cx="864" cy="288"/>
              </a:xfrm>
              <a:prstGeom prst="ellipse">
                <a:avLst/>
              </a:prstGeom>
              <a:noFill/>
              <a:ln w="222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20" name="Group 65"/>
            <p:cNvGrpSpPr>
              <a:grpSpLocks/>
            </p:cNvGrpSpPr>
            <p:nvPr/>
          </p:nvGrpSpPr>
          <p:grpSpPr bwMode="auto">
            <a:xfrm>
              <a:off x="4948238" y="2571750"/>
              <a:ext cx="2286000" cy="762000"/>
              <a:chOff x="4948238" y="2514600"/>
              <a:chExt cx="2286000" cy="762000"/>
            </a:xfrm>
          </p:grpSpPr>
          <p:sp>
            <p:nvSpPr>
              <p:cNvPr id="168980" name="Oval 58"/>
              <p:cNvSpPr>
                <a:spLocks noChangeArrowheads="1"/>
              </p:cNvSpPr>
              <p:nvPr/>
            </p:nvSpPr>
            <p:spPr bwMode="auto">
              <a:xfrm>
                <a:off x="4948238" y="2514600"/>
                <a:ext cx="2286000" cy="762000"/>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pic>
            <p:nvPicPr>
              <p:cNvPr id="168981" name="Picture 63" descr="1818302534_873443535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90800"/>
                <a:ext cx="660400" cy="52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8979" name="Rectangle 2"/>
          <p:cNvSpPr txBox="1">
            <a:spLocks noChangeArrowheads="1"/>
          </p:cNvSpPr>
          <p:nvPr/>
        </p:nvSpPr>
        <p:spPr bwMode="auto">
          <a:xfrm>
            <a:off x="0" y="228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smtClean="0">
                <a:solidFill>
                  <a:srgbClr val="000000"/>
                </a:solidFill>
                <a:cs typeface="Times New Roman" charset="0"/>
              </a:rPr>
              <a:t>Derived Relations Build Out into Networks</a:t>
            </a:r>
            <a:endParaRPr lang="en-US" sz="3600" dirty="0">
              <a:solidFill>
                <a:srgbClr val="000000"/>
              </a:solidFill>
              <a:cs typeface="Arial" charset="0"/>
            </a:endParaRPr>
          </a:p>
        </p:txBody>
      </p:sp>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1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wd">
                                    <p:tmAbs val="300"/>
                                  </p:iterate>
                                  <p:childTnLst>
                                    <p:set>
                                      <p:cBhvr>
                                        <p:cTn id="20" dur="1" fill="hold">
                                          <p:stCondLst>
                                            <p:cond delay="299"/>
                                          </p:stCondLst>
                                        </p:cTn>
                                        <p:tgtEl>
                                          <p:spTgt spid="5212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4*#ppt_w"/>
                                          </p:val>
                                        </p:tav>
                                        <p:tav tm="100000">
                                          <p:val>
                                            <p:strVal val="#ppt_w"/>
                                          </p:val>
                                        </p:tav>
                                      </p:tavLst>
                                    </p:anim>
                                    <p:anim calcmode="lin" valueType="num">
                                      <p:cBhvr>
                                        <p:cTn id="26" dur="500" fill="hold"/>
                                        <p:tgtEl>
                                          <p:spTgt spid="11"/>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wd">
                                    <p:tmAbs val="300"/>
                                  </p:iterate>
                                  <p:childTnLst>
                                    <p:set>
                                      <p:cBhvr>
                                        <p:cTn id="30" dur="1" fill="hold">
                                          <p:stCondLst>
                                            <p:cond delay="299"/>
                                          </p:stCondLst>
                                        </p:cTn>
                                        <p:tgtEl>
                                          <p:spTgt spid="5212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fltVal val="0"/>
                                          </p:val>
                                        </p:tav>
                                        <p:tav tm="100000">
                                          <p:val>
                                            <p:strVal val="#ppt_w"/>
                                          </p:val>
                                        </p:tav>
                                      </p:tavLst>
                                    </p:anim>
                                    <p:anim calcmode="lin" valueType="num">
                                      <p:cBhvr>
                                        <p:cTn id="44" dur="1000" fill="hold"/>
                                        <p:tgtEl>
                                          <p:spTgt spid="2"/>
                                        </p:tgtEl>
                                        <p:attrNameLst>
                                          <p:attrName>ppt_h</p:attrName>
                                        </p:attrNameLst>
                                      </p:cBhvr>
                                      <p:tavLst>
                                        <p:tav tm="0">
                                          <p:val>
                                            <p:fltVal val="0"/>
                                          </p:val>
                                        </p:tav>
                                        <p:tav tm="100000">
                                          <p:val>
                                            <p:strVal val="#ppt_h"/>
                                          </p:val>
                                        </p:tav>
                                      </p:tavLst>
                                    </p:anim>
                                    <p:anim calcmode="lin" valueType="num">
                                      <p:cBhvr>
                                        <p:cTn id="4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7" fill="hold">
                            <p:stCondLst>
                              <p:cond delay="1000"/>
                            </p:stCondLst>
                            <p:childTnLst>
                              <p:par>
                                <p:cTn id="48" presetID="9" presetClass="entr" presetSubtype="0"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dissolv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52" grpId="0"/>
      <p:bldP spid="521253" grpId="0" autoUpdateAnimBg="0"/>
      <p:bldP spid="52125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body" sz="half" idx="1"/>
          </p:nvPr>
        </p:nvSpPr>
        <p:spPr>
          <a:xfrm>
            <a:off x="457200" y="914400"/>
            <a:ext cx="2590800" cy="4114800"/>
          </a:xfrm>
        </p:spPr>
        <p:txBody>
          <a:bodyPr lIns="92075" tIns="46038" rIns="92075" bIns="46038"/>
          <a:lstStyle/>
          <a:p>
            <a:r>
              <a:rPr lang="en-US" sz="3600" dirty="0">
                <a:latin typeface="Arial" charset="0"/>
                <a:ea typeface="ＭＳ Ｐゴシック" charset="0"/>
                <a:cs typeface="ＭＳ Ｐゴシック" charset="0"/>
              </a:rPr>
              <a:t>Without </a:t>
            </a:r>
            <a:r>
              <a:rPr lang="en-US" sz="3600" dirty="0" smtClean="0">
                <a:latin typeface="Arial" charset="0"/>
              </a:rPr>
              <a:t>That</a:t>
            </a:r>
            <a:r>
              <a:rPr lang="en-US" sz="3600" dirty="0" smtClean="0">
                <a:latin typeface="Arial" charset="0"/>
                <a:ea typeface="ＭＳ Ｐゴシック" charset="0"/>
                <a:cs typeface="ＭＳ Ｐゴシック" charset="0"/>
              </a:rPr>
              <a:t>, </a:t>
            </a:r>
            <a:r>
              <a:rPr lang="en-US" sz="3600" dirty="0">
                <a:latin typeface="Arial" charset="0"/>
                <a:ea typeface="ＭＳ Ｐゴシック" charset="0"/>
                <a:cs typeface="ＭＳ Ｐゴシック" charset="0"/>
              </a:rPr>
              <a:t>Normal Language Does Not Occur</a:t>
            </a:r>
          </a:p>
        </p:txBody>
      </p:sp>
      <p:graphicFrame>
        <p:nvGraphicFramePr>
          <p:cNvPr id="134147" name="Object 2"/>
          <p:cNvGraphicFramePr>
            <a:graphicFrameLocks noGrp="1" noChangeAspect="1"/>
          </p:cNvGraphicFramePr>
          <p:nvPr>
            <p:ph type="chart" sz="half" idx="2"/>
            <p:extLst>
              <p:ext uri="{D42A27DB-BD31-4B8C-83A1-F6EECF244321}">
                <p14:modId xmlns:p14="http://schemas.microsoft.com/office/powerpoint/2010/main" val="2653039283"/>
              </p:ext>
            </p:extLst>
          </p:nvPr>
        </p:nvGraphicFramePr>
        <p:xfrm>
          <a:off x="3505200" y="457200"/>
          <a:ext cx="5486400" cy="5916612"/>
        </p:xfrm>
        <a:graphic>
          <a:graphicData uri="http://schemas.openxmlformats.org/presentationml/2006/ole">
            <mc:AlternateContent xmlns:mc="http://schemas.openxmlformats.org/markup-compatibility/2006">
              <mc:Choice xmlns:v="urn:schemas-microsoft-com:vml" Requires="v">
                <p:oleObj spid="_x0000_s404515" name="Chart" r:id="rId4" imgW="3913308" imgH="4211988" progId="Excel.Chart.8">
                  <p:embed/>
                </p:oleObj>
              </mc:Choice>
              <mc:Fallback>
                <p:oleObj name="Chart" r:id="rId4" imgW="3913308" imgH="4211988"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57200"/>
                        <a:ext cx="5486400"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4148" name="Text Box 5"/>
          <p:cNvSpPr txBox="1">
            <a:spLocks noChangeArrowheads="1"/>
          </p:cNvSpPr>
          <p:nvPr/>
        </p:nvSpPr>
        <p:spPr bwMode="auto">
          <a:xfrm>
            <a:off x="5257800" y="3352800"/>
            <a:ext cx="2525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463416"/>
                </a:solidFill>
                <a:latin typeface="Times New Roman" charset="0"/>
              </a:rPr>
              <a:t>LD: No receptive</a:t>
            </a:r>
            <a:endParaRPr lang="en-US" dirty="0">
              <a:solidFill>
                <a:srgbClr val="463416"/>
              </a:solidFill>
              <a:latin typeface="Times New Roman" charset="0"/>
            </a:endParaRPr>
          </a:p>
        </p:txBody>
      </p:sp>
      <p:sp>
        <p:nvSpPr>
          <p:cNvPr id="134149" name="Line 6"/>
          <p:cNvSpPr>
            <a:spLocks noChangeShapeType="1"/>
          </p:cNvSpPr>
          <p:nvPr/>
        </p:nvSpPr>
        <p:spPr bwMode="auto">
          <a:xfrm flipV="1">
            <a:off x="6019800" y="3200400"/>
            <a:ext cx="285750" cy="206375"/>
          </a:xfrm>
          <a:prstGeom prst="line">
            <a:avLst/>
          </a:prstGeom>
          <a:noFill/>
          <a:ln w="12700" cap="sq">
            <a:solidFill>
              <a:srgbClr val="3399FF"/>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4150" name="Text Box 7"/>
          <p:cNvSpPr txBox="1">
            <a:spLocks noChangeArrowheads="1"/>
          </p:cNvSpPr>
          <p:nvPr/>
        </p:nvSpPr>
        <p:spPr bwMode="auto">
          <a:xfrm>
            <a:off x="6629400" y="1676400"/>
            <a:ext cx="2155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463416"/>
                </a:solidFill>
                <a:latin typeface="Times New Roman" charset="0"/>
              </a:rPr>
              <a:t>LD: Receptive</a:t>
            </a:r>
            <a:endParaRPr lang="en-US" dirty="0">
              <a:solidFill>
                <a:srgbClr val="463416"/>
              </a:solidFill>
              <a:latin typeface="Times New Roman" charset="0"/>
            </a:endParaRPr>
          </a:p>
        </p:txBody>
      </p:sp>
      <p:sp>
        <p:nvSpPr>
          <p:cNvPr id="134151" name="Text Box 8"/>
          <p:cNvSpPr txBox="1">
            <a:spLocks noChangeArrowheads="1"/>
          </p:cNvSpPr>
          <p:nvPr/>
        </p:nvSpPr>
        <p:spPr bwMode="auto">
          <a:xfrm>
            <a:off x="6248400" y="1143000"/>
            <a:ext cx="126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imes New Roman" charset="0"/>
              </a:rPr>
              <a:t>Normal</a:t>
            </a:r>
            <a:endParaRPr lang="en-US" dirty="0">
              <a:solidFill>
                <a:srgbClr val="000000"/>
              </a:solidFill>
              <a:latin typeface="Times New Roman" charset="0"/>
            </a:endParaRPr>
          </a:p>
        </p:txBody>
      </p:sp>
      <p:sp>
        <p:nvSpPr>
          <p:cNvPr id="134152" name="Text Box 11"/>
          <p:cNvSpPr txBox="1">
            <a:spLocks noChangeArrowheads="1"/>
          </p:cNvSpPr>
          <p:nvPr/>
        </p:nvSpPr>
        <p:spPr bwMode="auto">
          <a:xfrm>
            <a:off x="6705600" y="6400800"/>
            <a:ext cx="222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Times New Roman" charset="0"/>
              </a:rPr>
              <a:t>Devany, Hayes, &amp; Nelson (1986)</a:t>
            </a:r>
            <a:endParaRPr lang="en-US">
              <a:latin typeface="Times New Roman" charset="0"/>
            </a:endParaRPr>
          </a:p>
        </p:txBody>
      </p:sp>
      <p:sp>
        <p:nvSpPr>
          <p:cNvPr id="134153" name="Line 13"/>
          <p:cNvSpPr>
            <a:spLocks noChangeShapeType="1"/>
          </p:cNvSpPr>
          <p:nvPr/>
        </p:nvSpPr>
        <p:spPr bwMode="auto">
          <a:xfrm flipH="1">
            <a:off x="8097838" y="2952750"/>
            <a:ext cx="381000" cy="0"/>
          </a:xfrm>
          <a:prstGeom prst="line">
            <a:avLst/>
          </a:prstGeom>
          <a:noFill/>
          <a:ln w="12700" cap="sq">
            <a:solidFill>
              <a:srgbClr val="3399FF"/>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4154" name="Text Box 14"/>
          <p:cNvSpPr txBox="1">
            <a:spLocks noChangeArrowheads="1"/>
          </p:cNvSpPr>
          <p:nvPr/>
        </p:nvSpPr>
        <p:spPr bwMode="auto">
          <a:xfrm rot="-5400000">
            <a:off x="7912894" y="2918619"/>
            <a:ext cx="1330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463416"/>
                </a:solidFill>
                <a:latin typeface="AGaramond" charset="0"/>
              </a:rPr>
              <a:t>Chance</a:t>
            </a:r>
            <a:endParaRPr lang="en-US" dirty="0">
              <a:solidFill>
                <a:srgbClr val="463416"/>
              </a:solidFill>
              <a:latin typeface="Times New Roman" charset="0"/>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990600" y="2876550"/>
            <a:ext cx="7010400" cy="1162050"/>
          </a:xfrm>
        </p:spPr>
        <p:txBody>
          <a:bodyPr/>
          <a:lstStyle/>
          <a:p>
            <a:pPr eaLnBrk="1" hangingPunct="1"/>
            <a:r>
              <a:rPr lang="en-US" sz="4800" b="1" dirty="0">
                <a:latin typeface="Arial" charset="0"/>
                <a:ea typeface="ＭＳ Ｐゴシック" charset="0"/>
                <a:cs typeface="Arial" charset="0"/>
              </a:rPr>
              <a:t/>
            </a:r>
            <a:br>
              <a:rPr lang="en-US" sz="4800" b="1" dirty="0">
                <a:latin typeface="Arial" charset="0"/>
                <a:ea typeface="ＭＳ Ｐゴシック" charset="0"/>
                <a:cs typeface="Arial" charset="0"/>
              </a:rPr>
            </a:br>
            <a:r>
              <a:rPr lang="en-US" sz="4800" b="1" dirty="0" smtClean="0">
                <a:latin typeface="Arial" charset="0"/>
                <a:ea typeface="ＭＳ Ｐゴシック" charset="0"/>
                <a:cs typeface="Arial" charset="0"/>
              </a:rPr>
              <a:t>We Believe This is the Core of Symbolic Thought, but How Did it Evolve?</a:t>
            </a:r>
            <a:br>
              <a:rPr lang="en-US" sz="4800" b="1" dirty="0" smtClean="0">
                <a:latin typeface="Arial" charset="0"/>
                <a:ea typeface="ＭＳ Ｐゴシック" charset="0"/>
                <a:cs typeface="Arial" charset="0"/>
              </a:rPr>
            </a:br>
            <a:r>
              <a:rPr lang="en-US" sz="4800" b="1" dirty="0" smtClean="0">
                <a:latin typeface="Arial" charset="0"/>
                <a:ea typeface="ＭＳ Ｐゴシック" charset="0"/>
                <a:cs typeface="Arial" charset="0"/>
              </a:rPr>
              <a:t/>
            </a:r>
            <a:br>
              <a:rPr lang="en-US" sz="4800" b="1" dirty="0" smtClean="0">
                <a:latin typeface="Arial" charset="0"/>
                <a:ea typeface="ＭＳ Ｐゴシック" charset="0"/>
                <a:cs typeface="Arial" charset="0"/>
              </a:rPr>
            </a:br>
            <a:r>
              <a:rPr lang="en-US" sz="4800" b="1" dirty="0" smtClean="0">
                <a:latin typeface="Arial" charset="0"/>
                <a:ea typeface="ＭＳ Ｐゴシック" charset="0"/>
                <a:cs typeface="Arial" charset="0"/>
              </a:rPr>
              <a:t>My Argument: Cooperation Came First</a:t>
            </a:r>
            <a:endParaRPr lang="en-US" sz="4800" b="1" dirty="0">
              <a:latin typeface="Arial" charset="0"/>
              <a:ea typeface="ＭＳ Ｐゴシック" charset="0"/>
              <a:cs typeface="Arial" charset="0"/>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r>
              <a:rPr lang="en-US">
                <a:solidFill>
                  <a:srgbClr val="000000"/>
                </a:solidFill>
                <a:latin typeface="Times New Roman" charset="0"/>
                <a:ea typeface="ＭＳ Ｐゴシック" charset="0"/>
                <a:cs typeface="Times New Roman" charset="0"/>
              </a:rPr>
              <a:t>Carrying</a:t>
            </a:r>
          </a:p>
        </p:txBody>
      </p:sp>
      <p:pic>
        <p:nvPicPr>
          <p:cNvPr id="79874" name="Picture 10" descr="5550476327_cd6843fca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2895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3" descr="3823061425_cd1ff12bbd.jpg"/>
          <p:cNvPicPr>
            <a:picLocks noChangeAspect="1"/>
          </p:cNvPicPr>
          <p:nvPr/>
        </p:nvPicPr>
        <p:blipFill>
          <a:blip r:embed="rId4">
            <a:extLst>
              <a:ext uri="{28A0092B-C50C-407E-A947-70E740481C1C}">
                <a14:useLocalDpi xmlns:a14="http://schemas.microsoft.com/office/drawing/2010/main" val="0"/>
              </a:ext>
            </a:extLst>
          </a:blip>
          <a:srcRect l="20000" t="1497" b="8682"/>
          <a:stretch>
            <a:fillRect/>
          </a:stretch>
        </p:blipFill>
        <p:spPr bwMode="auto">
          <a:xfrm>
            <a:off x="3962400" y="1562100"/>
            <a:ext cx="4216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chimps.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724400"/>
            <a:ext cx="28956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457200" y="838200"/>
            <a:ext cx="8229600" cy="1143000"/>
          </a:xfrm>
        </p:spPr>
        <p:txBody>
          <a:bodyPr/>
          <a:lstStyle/>
          <a:p>
            <a:pPr eaLnBrk="1" hangingPunct="1"/>
            <a:r>
              <a:rPr lang="en-US" dirty="0">
                <a:latin typeface="Times New Roman" charset="0"/>
                <a:ea typeface="ＭＳ Ｐゴシック" charset="0"/>
                <a:cs typeface="Times New Roman" charset="0"/>
              </a:rPr>
              <a:t>Joint Attention and </a:t>
            </a:r>
            <a:r>
              <a:rPr lang="en-US" dirty="0" smtClean="0">
                <a:latin typeface="Times New Roman" charset="0"/>
                <a:ea typeface="ＭＳ Ｐゴシック" charset="0"/>
                <a:cs typeface="Times New Roman" charset="0"/>
              </a:rPr>
              <a:t/>
            </a:r>
            <a:br>
              <a:rPr lang="en-US" dirty="0" smtClean="0">
                <a:latin typeface="Times New Roman" charset="0"/>
                <a:ea typeface="ＭＳ Ｐゴシック" charset="0"/>
                <a:cs typeface="Times New Roman" charset="0"/>
              </a:rPr>
            </a:br>
            <a:r>
              <a:rPr lang="en-US" dirty="0" smtClean="0">
                <a:latin typeface="Times New Roman" charset="0"/>
                <a:ea typeface="ＭＳ Ｐゴシック" charset="0"/>
                <a:cs typeface="Times New Roman" charset="0"/>
              </a:rPr>
              <a:t>Social </a:t>
            </a:r>
            <a:r>
              <a:rPr lang="en-US" dirty="0">
                <a:latin typeface="Times New Roman" charset="0"/>
                <a:ea typeface="ＭＳ Ｐゴシック" charset="0"/>
                <a:cs typeface="Times New Roman" charset="0"/>
              </a:rPr>
              <a:t>Referencing </a:t>
            </a:r>
            <a:r>
              <a:rPr lang="en-US" sz="3600" dirty="0">
                <a:latin typeface="Times New Roman" charset="0"/>
                <a:ea typeface="ＭＳ Ｐゴシック" charset="0"/>
                <a:cs typeface="Times New Roman" charset="0"/>
              </a:rPr>
              <a:t/>
            </a:r>
            <a:br>
              <a:rPr lang="en-US" sz="3600" dirty="0">
                <a:latin typeface="Times New Roman" charset="0"/>
                <a:ea typeface="ＭＳ Ｐゴシック" charset="0"/>
                <a:cs typeface="Times New Roman" charset="0"/>
              </a:rPr>
            </a:br>
            <a:endParaRPr lang="en-US" dirty="0">
              <a:latin typeface="Times New Roman" charset="0"/>
              <a:ea typeface="ＭＳ Ｐゴシック" charset="0"/>
              <a:cs typeface="Times New Roman" charset="0"/>
            </a:endParaRPr>
          </a:p>
        </p:txBody>
      </p:sp>
      <p:pic>
        <p:nvPicPr>
          <p:cNvPr id="81922"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2235200"/>
            <a:ext cx="3886200" cy="2590800"/>
          </a:xfrm>
        </p:spPr>
      </p:pic>
      <p:pic>
        <p:nvPicPr>
          <p:cNvPr id="819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2098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838200" y="533400"/>
            <a:ext cx="7696200" cy="1162050"/>
          </a:xfrm>
        </p:spPr>
        <p:txBody>
          <a:bodyPr/>
          <a:lstStyle/>
          <a:p>
            <a:pPr eaLnBrk="1" hangingPunct="1"/>
            <a:r>
              <a:rPr lang="en-US" sz="4000" b="1">
                <a:latin typeface="Arial" charset="0"/>
                <a:ea typeface="ＭＳ Ｐゴシック" charset="0"/>
                <a:cs typeface="Arial" charset="0"/>
              </a:rPr>
              <a:t>Understanding of Intentionality</a:t>
            </a:r>
          </a:p>
        </p:txBody>
      </p:sp>
      <p:pic>
        <p:nvPicPr>
          <p:cNvPr id="86019" name="Picture 1" descr="558304470_8dfd330a3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350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p:txBody>
          <a:bodyPr/>
          <a:lstStyle/>
          <a:p>
            <a:pPr eaLnBrk="1" hangingPunct="1"/>
            <a:r>
              <a:rPr lang="en-US" dirty="0" smtClean="0">
                <a:solidFill>
                  <a:srgbClr val="000000"/>
                </a:solidFill>
                <a:latin typeface="Times New Roman" charset="0"/>
                <a:ea typeface="ＭＳ Ｐゴシック" charset="0"/>
                <a:cs typeface="Times New Roman" charset="0"/>
              </a:rPr>
              <a:t>We Are Physically </a:t>
            </a:r>
            <a:br>
              <a:rPr lang="en-US" dirty="0" smtClean="0">
                <a:solidFill>
                  <a:srgbClr val="000000"/>
                </a:solidFill>
                <a:latin typeface="Times New Roman" charset="0"/>
                <a:ea typeface="ＭＳ Ｐゴシック" charset="0"/>
                <a:cs typeface="Times New Roman" charset="0"/>
              </a:rPr>
            </a:br>
            <a:r>
              <a:rPr lang="en-US" dirty="0" smtClean="0">
                <a:solidFill>
                  <a:srgbClr val="000000"/>
                </a:solidFill>
                <a:latin typeface="Times New Roman" charset="0"/>
                <a:ea typeface="ＭＳ Ｐゴシック" charset="0"/>
                <a:cs typeface="Times New Roman" charset="0"/>
              </a:rPr>
              <a:t>Attuned to Intentionality</a:t>
            </a:r>
            <a:endParaRPr lang="en-US" dirty="0">
              <a:solidFill>
                <a:srgbClr val="000000"/>
              </a:solidFill>
              <a:latin typeface="Times New Roman" charset="0"/>
              <a:ea typeface="ＭＳ Ｐゴシック" charset="0"/>
              <a:cs typeface="Times New Roman" charset="0"/>
            </a:endParaRPr>
          </a:p>
        </p:txBody>
      </p:sp>
      <p:pic>
        <p:nvPicPr>
          <p:cNvPr id="124930" name="Picture 9" descr="4710022467_1a3dd8e3f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44354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12" descr="3129010192_b958ee39e8_z.jpg"/>
          <p:cNvPicPr>
            <a:picLocks noChangeAspect="1"/>
          </p:cNvPicPr>
          <p:nvPr/>
        </p:nvPicPr>
        <p:blipFill>
          <a:blip r:embed="rId4">
            <a:extLst>
              <a:ext uri="{28A0092B-C50C-407E-A947-70E740481C1C}">
                <a14:useLocalDpi xmlns:a14="http://schemas.microsoft.com/office/drawing/2010/main" val="0"/>
              </a:ext>
            </a:extLst>
          </a:blip>
          <a:srcRect l="9375" b="29742"/>
          <a:stretch>
            <a:fillRect/>
          </a:stretch>
        </p:blipFill>
        <p:spPr bwMode="auto">
          <a:xfrm>
            <a:off x="4800600" y="4038600"/>
            <a:ext cx="42719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838200" y="381000"/>
            <a:ext cx="7696200" cy="1162050"/>
          </a:xfrm>
        </p:spPr>
        <p:txBody>
          <a:bodyPr/>
          <a:lstStyle/>
          <a:p>
            <a:pPr eaLnBrk="1" hangingPunct="1"/>
            <a:r>
              <a:rPr lang="en-US" sz="4000" b="1">
                <a:latin typeface="Arial" charset="0"/>
                <a:ea typeface="ＭＳ Ｐゴシック" charset="0"/>
                <a:cs typeface="Arial" charset="0"/>
              </a:rPr>
              <a:t>Rewarding Cooperation</a:t>
            </a:r>
          </a:p>
        </p:txBody>
      </p:sp>
      <p:pic>
        <p:nvPicPr>
          <p:cNvPr id="88067" name="Picture 2" descr="4672821037_876225a5c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76600"/>
            <a:ext cx="50673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descr="2486897687_4f40bf2824.jpg"/>
          <p:cNvPicPr>
            <a:picLocks noChangeAspect="1"/>
          </p:cNvPicPr>
          <p:nvPr/>
        </p:nvPicPr>
        <p:blipFill>
          <a:blip r:embed="rId4">
            <a:extLst>
              <a:ext uri="{28A0092B-C50C-407E-A947-70E740481C1C}">
                <a14:useLocalDpi xmlns:a14="http://schemas.microsoft.com/office/drawing/2010/main" val="0"/>
              </a:ext>
            </a:extLst>
          </a:blip>
          <a:srcRect l="22246" t="3992" r="6436" b="33250"/>
          <a:stretch>
            <a:fillRect/>
          </a:stretch>
        </p:blipFill>
        <p:spPr bwMode="auto">
          <a:xfrm>
            <a:off x="609600" y="1524000"/>
            <a:ext cx="40386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457200" y="457200"/>
            <a:ext cx="3581400" cy="5638800"/>
          </a:xfrm>
        </p:spPr>
        <p:txBody>
          <a:bodyPr/>
          <a:lstStyle/>
          <a:p>
            <a:pPr eaLnBrk="1" hangingPunct="1"/>
            <a:r>
              <a:rPr lang="en-US" altLang="ja-JP" sz="4000" dirty="0" smtClean="0">
                <a:solidFill>
                  <a:srgbClr val="000000"/>
                </a:solidFill>
                <a:latin typeface="Arial" charset="0"/>
                <a:ea typeface="ＭＳ Ｐゴシック" charset="0"/>
                <a:cs typeface="Times New Roman" charset="0"/>
              </a:rPr>
              <a:t>Let Me </a:t>
            </a:r>
            <a:br>
              <a:rPr lang="en-US" altLang="ja-JP" sz="4000" dirty="0" smtClean="0">
                <a:solidFill>
                  <a:srgbClr val="000000"/>
                </a:solidFill>
                <a:latin typeface="Arial" charset="0"/>
                <a:ea typeface="ＭＳ Ｐゴシック" charset="0"/>
                <a:cs typeface="Times New Roman" charset="0"/>
              </a:rPr>
            </a:br>
            <a:r>
              <a:rPr lang="en-US" altLang="ja-JP" sz="4000" dirty="0" smtClean="0">
                <a:solidFill>
                  <a:srgbClr val="000000"/>
                </a:solidFill>
                <a:latin typeface="Arial" charset="0"/>
                <a:ea typeface="ＭＳ Ｐゴシック" charset="0"/>
                <a:cs typeface="Times New Roman" charset="0"/>
              </a:rPr>
              <a:t>Show You</a:t>
            </a:r>
            <a:endParaRPr lang="en-US" sz="4000" dirty="0">
              <a:solidFill>
                <a:srgbClr val="000000"/>
              </a:solidFill>
              <a:latin typeface="Arial" charset="0"/>
              <a:ea typeface="ＭＳ Ｐゴシック" charset="0"/>
              <a:cs typeface="ＭＳ Ｐゴシック" charset="0"/>
            </a:endParaRPr>
          </a:p>
        </p:txBody>
      </p:sp>
      <p:pic>
        <p:nvPicPr>
          <p:cNvPr id="104450" name="Picture 7" descr="2055843126_d5f7191dc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0"/>
            <a:ext cx="371475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8862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1408935" y="457200"/>
            <a:ext cx="65482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FFFFFF"/>
                </a:solidFill>
                <a:latin typeface="+mn-lt"/>
                <a:cs typeface="Times New Roman" charset="0"/>
              </a:rPr>
              <a:t>What is a Human Mind?</a:t>
            </a:r>
            <a:endParaRPr lang="en-US" sz="4400" dirty="0">
              <a:solidFill>
                <a:srgbClr val="FFFFFF"/>
              </a:solidFill>
              <a:latin typeface="+mn-lt"/>
              <a:cs typeface="Times New Roman" charset="0"/>
            </a:endParaRPr>
          </a:p>
        </p:txBody>
      </p:sp>
      <p:pic>
        <p:nvPicPr>
          <p:cNvPr id="2" name="Picture 1" descr="hand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19200"/>
            <a:ext cx="3240360" cy="3464348"/>
          </a:xfrm>
          <a:prstGeom prst="rect">
            <a:avLst/>
          </a:prstGeom>
        </p:spPr>
      </p:pic>
      <p:sp>
        <p:nvSpPr>
          <p:cNvPr id="4" name="Text Box 7"/>
          <p:cNvSpPr txBox="1">
            <a:spLocks noChangeArrowheads="1"/>
          </p:cNvSpPr>
          <p:nvPr/>
        </p:nvSpPr>
        <p:spPr bwMode="auto">
          <a:xfrm>
            <a:off x="457200" y="4648200"/>
            <a:ext cx="846117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FFFFFF"/>
                </a:solidFill>
                <a:latin typeface="+mn-lt"/>
                <a:cs typeface="Times New Roman" charset="0"/>
              </a:rPr>
              <a:t>Why is Being Human So Hard?</a:t>
            </a:r>
          </a:p>
          <a:p>
            <a:pPr algn="ctr"/>
            <a:r>
              <a:rPr lang="en-US" sz="4400" b="1" dirty="0" smtClean="0">
                <a:solidFill>
                  <a:srgbClr val="FFFFFF"/>
                </a:solidFill>
                <a:latin typeface="+mn-lt"/>
                <a:cs typeface="Times New Roman" charset="0"/>
              </a:rPr>
              <a:t>What Can Be Done About It?</a:t>
            </a:r>
            <a:endParaRPr lang="en-US" sz="4400" dirty="0">
              <a:solidFill>
                <a:srgbClr val="FFFFFF"/>
              </a:solidFill>
              <a:latin typeface="+mn-lt"/>
              <a:cs typeface="Times New Roman" charset="0"/>
            </a:endParaRPr>
          </a:p>
        </p:txBody>
      </p:sp>
      <p:sp>
        <p:nvSpPr>
          <p:cNvPr id="5" name="Text Box 7"/>
          <p:cNvSpPr txBox="1">
            <a:spLocks noChangeArrowheads="1"/>
          </p:cNvSpPr>
          <p:nvPr/>
        </p:nvSpPr>
        <p:spPr bwMode="auto">
          <a:xfrm>
            <a:off x="4427221" y="1712655"/>
            <a:ext cx="448872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dirty="0">
                <a:solidFill>
                  <a:srgbClr val="FFFFFF"/>
                </a:solidFill>
                <a:latin typeface="+mn-lt"/>
                <a:cs typeface="Times New Roman" charset="0"/>
              </a:rPr>
              <a:t>I</a:t>
            </a:r>
            <a:r>
              <a:rPr lang="en-US" sz="4000" b="1" dirty="0" smtClean="0">
                <a:solidFill>
                  <a:srgbClr val="FFFFFF"/>
                </a:solidFill>
                <a:latin typeface="+mn-lt"/>
                <a:cs typeface="Times New Roman" charset="0"/>
              </a:rPr>
              <a:t>n Each Case </a:t>
            </a:r>
          </a:p>
          <a:p>
            <a:pPr algn="ctr"/>
            <a:r>
              <a:rPr lang="en-US" sz="4000" b="1" dirty="0" smtClean="0">
                <a:solidFill>
                  <a:srgbClr val="FFFFFF"/>
                </a:solidFill>
                <a:latin typeface="+mn-lt"/>
                <a:cs typeface="Times New Roman" charset="0"/>
              </a:rPr>
              <a:t>I Will Argue the </a:t>
            </a:r>
          </a:p>
          <a:p>
            <a:pPr algn="ctr"/>
            <a:r>
              <a:rPr lang="en-US" sz="4000" b="1" dirty="0" smtClean="0">
                <a:solidFill>
                  <a:srgbClr val="FFFFFF"/>
                </a:solidFill>
                <a:latin typeface="+mn-lt"/>
                <a:cs typeface="Times New Roman" charset="0"/>
              </a:rPr>
              <a:t>Answer Pivots on</a:t>
            </a:r>
          </a:p>
          <a:p>
            <a:pPr algn="ctr"/>
            <a:r>
              <a:rPr lang="en-US" sz="4000" b="1" dirty="0" smtClean="0">
                <a:solidFill>
                  <a:srgbClr val="FFFFFF"/>
                </a:solidFill>
                <a:latin typeface="+mn-lt"/>
                <a:cs typeface="Times New Roman" charset="0"/>
              </a:rPr>
              <a:t>WE, not ME</a:t>
            </a:r>
            <a:endParaRPr lang="en-US" sz="4000" dirty="0">
              <a:solidFill>
                <a:srgbClr val="FFFFFF"/>
              </a:solidFill>
              <a:latin typeface="+mn-lt"/>
              <a:cs typeface="Times New Roman" charset="0"/>
            </a:endParaRPr>
          </a:p>
        </p:txBody>
      </p:sp>
    </p:spTree>
    <p:extLst>
      <p:ext uri="{BB962C8B-B14F-4D97-AF65-F5344CB8AC3E}">
        <p14:creationId xmlns:p14="http://schemas.microsoft.com/office/powerpoint/2010/main" val="626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066800" y="2438400"/>
            <a:ext cx="7086600" cy="1162050"/>
          </a:xfrm>
        </p:spPr>
        <p:txBody>
          <a:bodyPr/>
          <a:lstStyle/>
          <a:p>
            <a:pPr eaLnBrk="1" hangingPunct="1"/>
            <a:r>
              <a:rPr lang="en-US" sz="5400" b="1" dirty="0">
                <a:latin typeface="Arial" charset="0"/>
                <a:ea typeface="ＭＳ Ｐゴシック" charset="0"/>
                <a:cs typeface="Arial" charset="0"/>
              </a:rPr>
              <a:t/>
            </a:r>
            <a:br>
              <a:rPr lang="en-US" sz="5400" b="1" dirty="0">
                <a:latin typeface="Arial" charset="0"/>
                <a:ea typeface="ＭＳ Ｐゴシック" charset="0"/>
                <a:cs typeface="Arial" charset="0"/>
              </a:rPr>
            </a:br>
            <a:r>
              <a:rPr lang="en-US" sz="5400" b="1" dirty="0">
                <a:latin typeface="Arial" charset="0"/>
                <a:ea typeface="ＭＳ Ｐゴシック" charset="0"/>
                <a:cs typeface="Arial" charset="0"/>
              </a:rPr>
              <a:t>Symbolic </a:t>
            </a:r>
            <a:r>
              <a:rPr lang="en-US" sz="5400" b="1" dirty="0" smtClean="0">
                <a:latin typeface="Arial" charset="0"/>
                <a:ea typeface="ＭＳ Ｐゴシック" charset="0"/>
                <a:cs typeface="Arial" charset="0"/>
              </a:rPr>
              <a:t>Thought Began as a Form of Social Cooperation and only Then Was Internalized And Made Efficient Genetically</a:t>
            </a:r>
            <a:endParaRPr lang="en-US" sz="5400" b="1" dirty="0">
              <a:latin typeface="Arial" charset="0"/>
              <a:ea typeface="ＭＳ Ｐゴシック" charset="0"/>
              <a:cs typeface="Arial" charset="0"/>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2"/>
          <p:cNvSpPr txBox="1">
            <a:spLocks noChangeArrowheads="1"/>
          </p:cNvSpPr>
          <p:nvPr/>
        </p:nvSpPr>
        <p:spPr bwMode="auto">
          <a:xfrm>
            <a:off x="228600" y="6096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075" tIns="46038" rIns="92075" bIns="46038"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dirty="0" smtClean="0">
                <a:solidFill>
                  <a:srgbClr val="000066"/>
                </a:solidFill>
              </a:rPr>
              <a:t>This Simple Perspective Taking Extended to all Cognitive Relations</a:t>
            </a:r>
          </a:p>
        </p:txBody>
      </p:sp>
      <p:grpSp>
        <p:nvGrpSpPr>
          <p:cNvPr id="2" name="Group 52"/>
          <p:cNvGrpSpPr>
            <a:grpSpLocks/>
          </p:cNvGrpSpPr>
          <p:nvPr/>
        </p:nvGrpSpPr>
        <p:grpSpPr bwMode="auto">
          <a:xfrm>
            <a:off x="762000" y="2438400"/>
            <a:ext cx="5943600" cy="762000"/>
            <a:chOff x="762000" y="1981200"/>
            <a:chExt cx="5943600" cy="762000"/>
          </a:xfrm>
        </p:grpSpPr>
        <p:sp>
          <p:nvSpPr>
            <p:cNvPr id="146448" name="Text Box 3"/>
            <p:cNvSpPr txBox="1">
              <a:spLocks noChangeArrowheads="1"/>
            </p:cNvSpPr>
            <p:nvPr/>
          </p:nvSpPr>
          <p:spPr bwMode="auto">
            <a:xfrm>
              <a:off x="762000" y="2082224"/>
              <a:ext cx="114145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smtClean="0">
                  <a:solidFill>
                    <a:prstClr val="black"/>
                  </a:solidFill>
                  <a:latin typeface="Times New Roman" charset="0"/>
                </a:rPr>
                <a:t>Learn</a:t>
              </a:r>
            </a:p>
          </p:txBody>
        </p:sp>
        <p:sp>
          <p:nvSpPr>
            <p:cNvPr id="146449" name="TextBox 36"/>
            <p:cNvSpPr txBox="1">
              <a:spLocks noChangeArrowheads="1"/>
            </p:cNvSpPr>
            <p:nvPr/>
          </p:nvSpPr>
          <p:spPr bwMode="auto">
            <a:xfrm>
              <a:off x="5562600" y="2057400"/>
              <a:ext cx="762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smtClean="0">
                  <a:solidFill>
                    <a:prstClr val="black"/>
                  </a:solidFill>
                </a:rPr>
                <a:t>&lt;</a:t>
              </a:r>
            </a:p>
          </p:txBody>
        </p:sp>
        <p:pic>
          <p:nvPicPr>
            <p:cNvPr id="146450" name="Picture 42" descr="US-Dime-ba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2437" y="2095500"/>
              <a:ext cx="5831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1" name="Picture 45" descr="US-Nickel-b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81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9"/>
          <p:cNvGrpSpPr>
            <a:grpSpLocks/>
          </p:cNvGrpSpPr>
          <p:nvPr/>
        </p:nvGrpSpPr>
        <p:grpSpPr bwMode="auto">
          <a:xfrm>
            <a:off x="762000" y="3937000"/>
            <a:ext cx="6019800" cy="762000"/>
            <a:chOff x="762000" y="3479799"/>
            <a:chExt cx="6019800" cy="762000"/>
          </a:xfrm>
        </p:grpSpPr>
        <p:sp>
          <p:nvSpPr>
            <p:cNvPr id="146444" name="Text Box 19"/>
            <p:cNvSpPr txBox="1">
              <a:spLocks noChangeArrowheads="1"/>
            </p:cNvSpPr>
            <p:nvPr/>
          </p:nvSpPr>
          <p:spPr bwMode="auto">
            <a:xfrm>
              <a:off x="762000" y="3581400"/>
              <a:ext cx="14395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i="1" smtClean="0">
                  <a:solidFill>
                    <a:prstClr val="black"/>
                  </a:solidFill>
                  <a:latin typeface="Times New Roman" charset="0"/>
                </a:rPr>
                <a:t>Derive</a:t>
              </a:r>
            </a:p>
          </p:txBody>
        </p:sp>
        <p:sp>
          <p:nvSpPr>
            <p:cNvPr id="146445" name="TextBox 37"/>
            <p:cNvSpPr txBox="1">
              <a:spLocks noChangeArrowheads="1"/>
            </p:cNvSpPr>
            <p:nvPr/>
          </p:nvSpPr>
          <p:spPr bwMode="auto">
            <a:xfrm>
              <a:off x="5486400" y="3530024"/>
              <a:ext cx="762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smtClean="0">
                  <a:solidFill>
                    <a:prstClr val="black"/>
                  </a:solidFill>
                </a:rPr>
                <a:t>&gt;</a:t>
              </a:r>
            </a:p>
          </p:txBody>
        </p:sp>
        <p:pic>
          <p:nvPicPr>
            <p:cNvPr id="146446" name="Picture 43" descr="US-Dime-ba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81400"/>
              <a:ext cx="5831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Picture 46" descr="US-Nickel-b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47979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51"/>
          <p:cNvGrpSpPr>
            <a:grpSpLocks/>
          </p:cNvGrpSpPr>
          <p:nvPr/>
        </p:nvGrpSpPr>
        <p:grpSpPr bwMode="auto">
          <a:xfrm>
            <a:off x="762000" y="5181600"/>
            <a:ext cx="7620000" cy="1143000"/>
            <a:chOff x="762000" y="4724402"/>
            <a:chExt cx="7620000" cy="1142998"/>
          </a:xfrm>
        </p:grpSpPr>
        <p:sp>
          <p:nvSpPr>
            <p:cNvPr id="146437" name="Text Box 30"/>
            <p:cNvSpPr txBox="1">
              <a:spLocks noChangeArrowheads="1"/>
            </p:cNvSpPr>
            <p:nvPr/>
          </p:nvSpPr>
          <p:spPr bwMode="auto">
            <a:xfrm>
              <a:off x="762000" y="4953002"/>
              <a:ext cx="2916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smtClean="0">
                  <a:solidFill>
                    <a:prstClr val="black"/>
                  </a:solidFill>
                  <a:latin typeface="Times New Roman" charset="0"/>
                </a:rPr>
                <a:t>New Functions:</a:t>
              </a:r>
              <a:endParaRPr lang="en-US" sz="3200" i="1" smtClean="0">
                <a:solidFill>
                  <a:prstClr val="black"/>
                </a:solidFill>
                <a:latin typeface="Times New Roman" charset="0"/>
              </a:endParaRPr>
            </a:p>
          </p:txBody>
        </p:sp>
        <p:sp>
          <p:nvSpPr>
            <p:cNvPr id="146438" name="Text Box 32"/>
            <p:cNvSpPr txBox="1">
              <a:spLocks noChangeArrowheads="1"/>
            </p:cNvSpPr>
            <p:nvPr/>
          </p:nvSpPr>
          <p:spPr bwMode="auto">
            <a:xfrm>
              <a:off x="5181600" y="4860927"/>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smtClean="0">
                  <a:solidFill>
                    <a:prstClr val="black"/>
                  </a:solidFill>
                  <a:latin typeface="Times New Roman" charset="0"/>
                </a:rPr>
                <a:t>reinforcer</a:t>
              </a:r>
            </a:p>
          </p:txBody>
        </p:sp>
        <p:sp>
          <p:nvSpPr>
            <p:cNvPr id="146439" name="Text Box 36"/>
            <p:cNvSpPr txBox="1">
              <a:spLocks noChangeArrowheads="1"/>
            </p:cNvSpPr>
            <p:nvPr/>
          </p:nvSpPr>
          <p:spPr bwMode="auto">
            <a:xfrm>
              <a:off x="3962400" y="5181602"/>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mtClean="0">
                  <a:solidFill>
                    <a:prstClr val="black"/>
                  </a:solidFill>
                  <a:latin typeface="Times New Roman" charset="0"/>
                </a:rPr>
                <a:t>If</a:t>
              </a:r>
            </a:p>
          </p:txBody>
        </p:sp>
        <p:sp>
          <p:nvSpPr>
            <p:cNvPr id="146440" name="Text Box 38"/>
            <p:cNvSpPr txBox="1">
              <a:spLocks noChangeArrowheads="1"/>
            </p:cNvSpPr>
            <p:nvPr/>
          </p:nvSpPr>
          <p:spPr bwMode="auto">
            <a:xfrm>
              <a:off x="6858000" y="4724402"/>
              <a:ext cx="152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smtClean="0">
                  <a:solidFill>
                    <a:prstClr val="black"/>
                  </a:solidFill>
                  <a:latin typeface="Times New Roman" charset="0"/>
                </a:rPr>
                <a:t>Reinforcer</a:t>
              </a:r>
            </a:p>
          </p:txBody>
        </p:sp>
        <p:sp>
          <p:nvSpPr>
            <p:cNvPr id="146441" name="Text Box 42"/>
            <p:cNvSpPr txBox="1">
              <a:spLocks noChangeArrowheads="1"/>
            </p:cNvSpPr>
            <p:nvPr/>
          </p:nvSpPr>
          <p:spPr bwMode="auto">
            <a:xfrm>
              <a:off x="5486400" y="5181602"/>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mtClean="0">
                  <a:solidFill>
                    <a:prstClr val="black"/>
                  </a:solidFill>
                  <a:latin typeface="Times New Roman" charset="0"/>
                </a:rPr>
                <a:t>then</a:t>
              </a:r>
            </a:p>
          </p:txBody>
        </p:sp>
        <p:pic>
          <p:nvPicPr>
            <p:cNvPr id="146442" name="Picture 44" descr="US-Dime-ba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1037" y="5181600"/>
              <a:ext cx="5831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3" name="Picture 47" descr="US-Nickel-ba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105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85800" y="2647950"/>
            <a:ext cx="7772400" cy="1162050"/>
          </a:xfrm>
        </p:spPr>
        <p:txBody>
          <a:bodyPr/>
          <a:lstStyle/>
          <a:p>
            <a:pPr eaLnBrk="1" hangingPunct="1"/>
            <a:r>
              <a:rPr lang="en-US" sz="4800" b="1" dirty="0" smtClean="0">
                <a:latin typeface="Arial" charset="0"/>
                <a:ea typeface="ＭＳ Ｐゴシック" charset="0"/>
                <a:cs typeface="Arial" charset="0"/>
              </a:rPr>
              <a:t>But it Ultimately Extended Even to Perspective Taking Itself</a:t>
            </a:r>
            <a:endParaRPr lang="en-US" sz="4800" b="1" dirty="0">
              <a:latin typeface="Arial" charset="0"/>
              <a:ea typeface="ＭＳ Ｐゴシック" charset="0"/>
              <a:cs typeface="Arial" charset="0"/>
            </a:endParaRP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103438" y="4352925"/>
            <a:ext cx="4144962" cy="1743075"/>
            <a:chOff x="1115" y="2688"/>
            <a:chExt cx="2611" cy="1098"/>
          </a:xfrm>
        </p:grpSpPr>
        <p:sp>
          <p:nvSpPr>
            <p:cNvPr id="166930" name="Oval 3"/>
            <p:cNvSpPr>
              <a:spLocks noChangeArrowheads="1"/>
            </p:cNvSpPr>
            <p:nvPr/>
          </p:nvSpPr>
          <p:spPr bwMode="auto">
            <a:xfrm>
              <a:off x="2651" y="3423"/>
              <a:ext cx="96" cy="9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31" name="Oval 4"/>
            <p:cNvSpPr>
              <a:spLocks noChangeArrowheads="1"/>
            </p:cNvSpPr>
            <p:nvPr/>
          </p:nvSpPr>
          <p:spPr bwMode="auto">
            <a:xfrm rot="-7092341">
              <a:off x="2022" y="2464"/>
              <a:ext cx="768" cy="14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32" name="Oval 5"/>
            <p:cNvSpPr>
              <a:spLocks noChangeArrowheads="1"/>
            </p:cNvSpPr>
            <p:nvPr/>
          </p:nvSpPr>
          <p:spPr bwMode="auto">
            <a:xfrm>
              <a:off x="1587" y="3429"/>
              <a:ext cx="357" cy="357"/>
            </a:xfrm>
            <a:prstGeom prst="ellipse">
              <a:avLst/>
            </a:prstGeom>
            <a:solidFill>
              <a:schemeClr val="bg2">
                <a:alpha val="36862"/>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33" name="Text Box 6"/>
            <p:cNvSpPr txBox="1">
              <a:spLocks noChangeArrowheads="1"/>
            </p:cNvSpPr>
            <p:nvPr/>
          </p:nvSpPr>
          <p:spPr bwMode="auto">
            <a:xfrm>
              <a:off x="1115" y="3512"/>
              <a:ext cx="6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kumimoji="1" lang="en-US" altLang="ja-JP" smtClean="0">
                  <a:solidFill>
                    <a:srgbClr val="FFFFFF"/>
                  </a:solidFill>
                </a:rPr>
                <a:t>THEN</a:t>
              </a:r>
            </a:p>
          </p:txBody>
        </p:sp>
        <p:sp>
          <p:nvSpPr>
            <p:cNvPr id="166934" name="Oval 7"/>
            <p:cNvSpPr>
              <a:spLocks noChangeArrowheads="1"/>
            </p:cNvSpPr>
            <p:nvPr/>
          </p:nvSpPr>
          <p:spPr bwMode="auto">
            <a:xfrm>
              <a:off x="2915" y="2691"/>
              <a:ext cx="357" cy="357"/>
            </a:xfrm>
            <a:prstGeom prst="ellipse">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35" name="Text Box 8"/>
            <p:cNvSpPr txBox="1">
              <a:spLocks noChangeArrowheads="1"/>
            </p:cNvSpPr>
            <p:nvPr/>
          </p:nvSpPr>
          <p:spPr bwMode="auto">
            <a:xfrm>
              <a:off x="3075" y="2688"/>
              <a:ext cx="6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kumimoji="1" lang="en-US" altLang="ja-JP" smtClean="0">
                  <a:solidFill>
                    <a:srgbClr val="FF0000"/>
                  </a:solidFill>
                </a:rPr>
                <a:t>NOW</a:t>
              </a:r>
            </a:p>
          </p:txBody>
        </p:sp>
      </p:grpSp>
      <p:grpSp>
        <p:nvGrpSpPr>
          <p:cNvPr id="3" name="Group 9"/>
          <p:cNvGrpSpPr>
            <a:grpSpLocks/>
          </p:cNvGrpSpPr>
          <p:nvPr/>
        </p:nvGrpSpPr>
        <p:grpSpPr bwMode="auto">
          <a:xfrm>
            <a:off x="3979863" y="1905000"/>
            <a:ext cx="1574800" cy="3395663"/>
            <a:chOff x="2464" y="1200"/>
            <a:chExt cx="992" cy="2139"/>
          </a:xfrm>
        </p:grpSpPr>
        <p:sp>
          <p:nvSpPr>
            <p:cNvPr id="166924" name="Oval 10"/>
            <p:cNvSpPr>
              <a:spLocks noChangeArrowheads="1"/>
            </p:cNvSpPr>
            <p:nvPr/>
          </p:nvSpPr>
          <p:spPr bwMode="auto">
            <a:xfrm>
              <a:off x="2464" y="1965"/>
              <a:ext cx="96" cy="96"/>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25" name="Oval 11"/>
            <p:cNvSpPr>
              <a:spLocks noChangeArrowheads="1"/>
            </p:cNvSpPr>
            <p:nvPr/>
          </p:nvSpPr>
          <p:spPr bwMode="auto">
            <a:xfrm>
              <a:off x="2496" y="1504"/>
              <a:ext cx="768" cy="1488"/>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26" name="Oval 12"/>
            <p:cNvSpPr>
              <a:spLocks noChangeArrowheads="1"/>
            </p:cNvSpPr>
            <p:nvPr/>
          </p:nvSpPr>
          <p:spPr bwMode="auto">
            <a:xfrm>
              <a:off x="2688" y="1293"/>
              <a:ext cx="357" cy="357"/>
            </a:xfrm>
            <a:prstGeom prst="ellipse">
              <a:avLst/>
            </a:prstGeom>
            <a:solidFill>
              <a:schemeClr val="bg2">
                <a:alpha val="36862"/>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27" name="Text Box 13"/>
            <p:cNvSpPr txBox="1">
              <a:spLocks noChangeArrowheads="1"/>
            </p:cNvSpPr>
            <p:nvPr/>
          </p:nvSpPr>
          <p:spPr bwMode="auto">
            <a:xfrm>
              <a:off x="2474" y="1200"/>
              <a:ext cx="6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kumimoji="1" lang="en-US" altLang="ja-JP" smtClean="0">
                  <a:solidFill>
                    <a:srgbClr val="FFFFFF"/>
                  </a:solidFill>
                </a:rPr>
                <a:t>YOU</a:t>
              </a:r>
            </a:p>
          </p:txBody>
        </p:sp>
        <p:sp>
          <p:nvSpPr>
            <p:cNvPr id="166928" name="Oval 14"/>
            <p:cNvSpPr>
              <a:spLocks noChangeArrowheads="1"/>
            </p:cNvSpPr>
            <p:nvPr/>
          </p:nvSpPr>
          <p:spPr bwMode="auto">
            <a:xfrm>
              <a:off x="2709" y="2851"/>
              <a:ext cx="357" cy="357"/>
            </a:xfrm>
            <a:prstGeom prst="ellipse">
              <a:avLst/>
            </a:prstGeom>
            <a:solidFill>
              <a:srgbClr val="0000FF">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29" name="Text Box 15"/>
            <p:cNvSpPr txBox="1">
              <a:spLocks noChangeArrowheads="1"/>
            </p:cNvSpPr>
            <p:nvPr/>
          </p:nvSpPr>
          <p:spPr bwMode="auto">
            <a:xfrm>
              <a:off x="2805" y="3048"/>
              <a:ext cx="65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kumimoji="1" lang="en-US" altLang="ja-JP" smtClean="0">
                  <a:solidFill>
                    <a:srgbClr val="21F8F8"/>
                  </a:solidFill>
                </a:rPr>
                <a:t>I</a:t>
              </a:r>
            </a:p>
          </p:txBody>
        </p:sp>
      </p:grpSp>
      <p:grpSp>
        <p:nvGrpSpPr>
          <p:cNvPr id="4" name="Group 16"/>
          <p:cNvGrpSpPr>
            <a:grpSpLocks/>
          </p:cNvGrpSpPr>
          <p:nvPr/>
        </p:nvGrpSpPr>
        <p:grpSpPr bwMode="auto">
          <a:xfrm>
            <a:off x="3462338" y="3810000"/>
            <a:ext cx="4386262" cy="1985963"/>
            <a:chOff x="2166" y="2587"/>
            <a:chExt cx="2763" cy="1251"/>
          </a:xfrm>
        </p:grpSpPr>
        <p:sp>
          <p:nvSpPr>
            <p:cNvPr id="166918" name="Oval 17"/>
            <p:cNvSpPr>
              <a:spLocks noChangeArrowheads="1"/>
            </p:cNvSpPr>
            <p:nvPr/>
          </p:nvSpPr>
          <p:spPr bwMode="auto">
            <a:xfrm>
              <a:off x="3872" y="3020"/>
              <a:ext cx="96" cy="96"/>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19" name="Oval 18"/>
            <p:cNvSpPr>
              <a:spLocks noChangeArrowheads="1"/>
            </p:cNvSpPr>
            <p:nvPr/>
          </p:nvSpPr>
          <p:spPr bwMode="auto">
            <a:xfrm rot="7184564">
              <a:off x="3084" y="2464"/>
              <a:ext cx="768" cy="1488"/>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20" name="Oval 19"/>
            <p:cNvSpPr>
              <a:spLocks noChangeArrowheads="1"/>
            </p:cNvSpPr>
            <p:nvPr/>
          </p:nvSpPr>
          <p:spPr bwMode="auto">
            <a:xfrm>
              <a:off x="2633" y="2683"/>
              <a:ext cx="357" cy="357"/>
            </a:xfrm>
            <a:prstGeom prst="ellipse">
              <a:avLst/>
            </a:prstGeom>
            <a:solidFill>
              <a:srgbClr val="00FF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21" name="Text Box 20"/>
            <p:cNvSpPr txBox="1">
              <a:spLocks noChangeArrowheads="1"/>
            </p:cNvSpPr>
            <p:nvPr/>
          </p:nvSpPr>
          <p:spPr bwMode="auto">
            <a:xfrm>
              <a:off x="2166" y="2587"/>
              <a:ext cx="6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kumimoji="1" lang="en-US" altLang="ja-JP" smtClean="0">
                  <a:solidFill>
                    <a:srgbClr val="00FF00"/>
                  </a:solidFill>
                </a:rPr>
                <a:t>HERE</a:t>
              </a:r>
            </a:p>
          </p:txBody>
        </p:sp>
        <p:sp>
          <p:nvSpPr>
            <p:cNvPr id="166922" name="Oval 21"/>
            <p:cNvSpPr>
              <a:spLocks noChangeArrowheads="1"/>
            </p:cNvSpPr>
            <p:nvPr/>
          </p:nvSpPr>
          <p:spPr bwMode="auto">
            <a:xfrm>
              <a:off x="3932" y="3461"/>
              <a:ext cx="357" cy="357"/>
            </a:xfrm>
            <a:prstGeom prst="ellipse">
              <a:avLst/>
            </a:prstGeom>
            <a:solidFill>
              <a:schemeClr val="bg2">
                <a:alpha val="36862"/>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6923" name="Text Box 22"/>
            <p:cNvSpPr txBox="1">
              <a:spLocks noChangeArrowheads="1"/>
            </p:cNvSpPr>
            <p:nvPr/>
          </p:nvSpPr>
          <p:spPr bwMode="auto">
            <a:xfrm>
              <a:off x="4113" y="3547"/>
              <a:ext cx="8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kumimoji="1" lang="en-US" altLang="ja-JP" smtClean="0">
                  <a:solidFill>
                    <a:srgbClr val="FFFFFF"/>
                  </a:solidFill>
                </a:rPr>
                <a:t>THERE</a:t>
              </a:r>
            </a:p>
          </p:txBody>
        </p:sp>
      </p:grpSp>
      <p:sp>
        <p:nvSpPr>
          <p:cNvPr id="166917" name="Rectangle 23"/>
          <p:cNvSpPr>
            <a:spLocks noChangeArrowheads="1"/>
          </p:cNvSpPr>
          <p:nvPr/>
        </p:nvSpPr>
        <p:spPr bwMode="auto">
          <a:xfrm>
            <a:off x="1504950" y="533400"/>
            <a:ext cx="63849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algn="ctr"/>
            <a:r>
              <a:rPr lang="en-US" altLang="ja-JP" sz="4400" smtClean="0">
                <a:solidFill>
                  <a:srgbClr val="FFFFFF"/>
                </a:solidFill>
                <a:latin typeface="Arial" charset="0"/>
                <a:ea typeface="ＭＳ Ｐゴシック" charset="0"/>
                <a:cs typeface="Arial" charset="0"/>
              </a:rPr>
              <a:t>Perspective Taking Skills</a:t>
            </a:r>
            <a:endParaRPr lang="en-US" sz="4400" smtClean="0">
              <a:solidFill>
                <a:srgbClr val="FFFFFF"/>
              </a:solidFill>
              <a:latin typeface="Arial" charset="0"/>
              <a:ea typeface="ＭＳ Ｐゴシック" charset="0"/>
              <a:cs typeface="Arial"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style.rotation</p:attrName>
                                        </p:attrNameLst>
                                      </p:cBhvr>
                                      <p:tavLst>
                                        <p:tav tm="0">
                                          <p:val>
                                            <p:fltVal val="720"/>
                                          </p:val>
                                        </p:tav>
                                        <p:tav tm="100000">
                                          <p:val>
                                            <p:fltVal val="0"/>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style.rotation</p:attrName>
                                        </p:attrNameLst>
                                      </p:cBhvr>
                                      <p:tavLst>
                                        <p:tav tm="0">
                                          <p:val>
                                            <p:fltVal val="720"/>
                                          </p:val>
                                        </p:tav>
                                        <p:tav tm="100000">
                                          <p:val>
                                            <p:fltVal val="0"/>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Oval 2"/>
          <p:cNvSpPr>
            <a:spLocks noChangeArrowheads="1"/>
          </p:cNvSpPr>
          <p:nvPr/>
        </p:nvSpPr>
        <p:spPr bwMode="auto">
          <a:xfrm>
            <a:off x="4452938" y="4108450"/>
            <a:ext cx="566737" cy="566738"/>
          </a:xfrm>
          <a:prstGeom prst="ellipse">
            <a:avLst/>
          </a:prstGeom>
          <a:solidFill>
            <a:srgbClr val="007CFF"/>
          </a:solidFill>
          <a:ln w="12700">
            <a:solidFill>
              <a:schemeClr val="tx1"/>
            </a:solidFill>
            <a:round/>
            <a:headEnd/>
            <a:tailEnd/>
          </a:ln>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8963" name="Oval 3"/>
          <p:cNvSpPr>
            <a:spLocks noChangeArrowheads="1"/>
          </p:cNvSpPr>
          <p:nvPr/>
        </p:nvSpPr>
        <p:spPr bwMode="auto">
          <a:xfrm>
            <a:off x="4597400" y="4467225"/>
            <a:ext cx="152400" cy="152400"/>
          </a:xfrm>
          <a:prstGeom prst="ellipse">
            <a:avLst/>
          </a:prstGeom>
          <a:solidFill>
            <a:srgbClr val="0000FF"/>
          </a:solidFill>
          <a:ln w="12700">
            <a:solidFill>
              <a:schemeClr val="tx1"/>
            </a:solidFill>
            <a:round/>
            <a:headEnd/>
            <a:tailEnd/>
          </a:ln>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8964" name="Oval 4"/>
          <p:cNvSpPr>
            <a:spLocks noChangeArrowheads="1"/>
          </p:cNvSpPr>
          <p:nvPr/>
        </p:nvSpPr>
        <p:spPr bwMode="auto">
          <a:xfrm>
            <a:off x="4833938" y="4292600"/>
            <a:ext cx="152400" cy="152400"/>
          </a:xfrm>
          <a:prstGeom prst="ellipse">
            <a:avLst/>
          </a:prstGeom>
          <a:solidFill>
            <a:srgbClr val="FF0000"/>
          </a:solidFill>
          <a:ln w="12700">
            <a:solidFill>
              <a:schemeClr val="tx1"/>
            </a:solidFill>
            <a:round/>
            <a:headEnd/>
            <a:tailEnd/>
          </a:ln>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8965" name="Oval 5"/>
          <p:cNvSpPr>
            <a:spLocks noChangeArrowheads="1"/>
          </p:cNvSpPr>
          <p:nvPr/>
        </p:nvSpPr>
        <p:spPr bwMode="auto">
          <a:xfrm>
            <a:off x="4552950" y="4211638"/>
            <a:ext cx="152400" cy="152400"/>
          </a:xfrm>
          <a:prstGeom prst="ellipse">
            <a:avLst/>
          </a:prstGeom>
          <a:solidFill>
            <a:srgbClr val="00FF00"/>
          </a:solidFill>
          <a:ln w="12700">
            <a:solidFill>
              <a:schemeClr val="tx1"/>
            </a:solidFill>
            <a:round/>
            <a:headEnd/>
            <a:tailEnd/>
          </a:ln>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8966" name="Oval 6"/>
          <p:cNvSpPr>
            <a:spLocks noChangeArrowheads="1"/>
          </p:cNvSpPr>
          <p:nvPr/>
        </p:nvSpPr>
        <p:spPr bwMode="auto">
          <a:xfrm>
            <a:off x="4114800" y="2198688"/>
            <a:ext cx="1219200" cy="23622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8967" name="Oval 7"/>
          <p:cNvSpPr>
            <a:spLocks noChangeArrowheads="1"/>
          </p:cNvSpPr>
          <p:nvPr/>
        </p:nvSpPr>
        <p:spPr bwMode="auto">
          <a:xfrm rot="-7092341">
            <a:off x="3238500" y="3722688"/>
            <a:ext cx="1219200" cy="2362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8968" name="Oval 8"/>
          <p:cNvSpPr>
            <a:spLocks noChangeArrowheads="1"/>
          </p:cNvSpPr>
          <p:nvPr/>
        </p:nvSpPr>
        <p:spPr bwMode="auto">
          <a:xfrm rot="7184564">
            <a:off x="4991100" y="3722688"/>
            <a:ext cx="1219200" cy="2362200"/>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8969" name="Rectangle 9"/>
          <p:cNvSpPr>
            <a:spLocks noGrp="1" noChangeArrowheads="1"/>
          </p:cNvSpPr>
          <p:nvPr>
            <p:ph type="title"/>
          </p:nvPr>
        </p:nvSpPr>
        <p:spPr>
          <a:xfrm>
            <a:off x="1447800" y="457200"/>
            <a:ext cx="6477000" cy="1143000"/>
          </a:xfrm>
        </p:spPr>
        <p:txBody>
          <a:bodyPr/>
          <a:lstStyle/>
          <a:p>
            <a:pPr eaLnBrk="1" hangingPunct="1"/>
            <a:r>
              <a:rPr lang="en-US" altLang="ja-JP">
                <a:solidFill>
                  <a:srgbClr val="FFFFFF"/>
                </a:solidFill>
                <a:latin typeface="Arial" charset="0"/>
                <a:ea typeface="ＭＳ Ｐゴシック" charset="0"/>
                <a:cs typeface="Arial" charset="0"/>
              </a:rPr>
              <a:t>Contextual Self</a:t>
            </a:r>
            <a:endParaRPr lang="en-US" altLang="ja-JP" sz="3600">
              <a:solidFill>
                <a:srgbClr val="FFFFFF"/>
              </a:solidFill>
              <a:latin typeface="Arial" charset="0"/>
              <a:ea typeface="ＭＳ Ｐゴシック" charset="0"/>
              <a:cs typeface="Arial" charset="0"/>
            </a:endParaRPr>
          </a:p>
        </p:txBody>
      </p:sp>
      <p:sp>
        <p:nvSpPr>
          <p:cNvPr id="168970" name="Line 10"/>
          <p:cNvSpPr>
            <a:spLocks noChangeShapeType="1"/>
          </p:cNvSpPr>
          <p:nvPr/>
        </p:nvSpPr>
        <p:spPr bwMode="auto">
          <a:xfrm flipV="1">
            <a:off x="4927600" y="3608388"/>
            <a:ext cx="1079500" cy="60325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68971" name="Text Box 11"/>
          <p:cNvSpPr txBox="1">
            <a:spLocks noChangeArrowheads="1"/>
          </p:cNvSpPr>
          <p:nvPr/>
        </p:nvSpPr>
        <p:spPr bwMode="auto">
          <a:xfrm>
            <a:off x="6083300" y="3124200"/>
            <a:ext cx="2755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kumimoji="1" lang="en-US" altLang="ja-JP" smtClean="0">
                <a:solidFill>
                  <a:srgbClr val="FFFFFF"/>
                </a:solidFill>
              </a:rPr>
              <a:t>The Fromness of Consciousness</a:t>
            </a: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3058" name="Oval 2"/>
          <p:cNvSpPr>
            <a:spLocks noChangeArrowheads="1"/>
          </p:cNvSpPr>
          <p:nvPr/>
        </p:nvSpPr>
        <p:spPr bwMode="auto">
          <a:xfrm>
            <a:off x="2133600" y="2286000"/>
            <a:ext cx="5181600" cy="4267200"/>
          </a:xfrm>
          <a:prstGeom prst="ellipse">
            <a:avLst/>
          </a:prstGeom>
          <a:solidFill>
            <a:srgbClr val="007CFF"/>
          </a:solidFill>
          <a:ln w="12700">
            <a:solidFill>
              <a:schemeClr val="tx1"/>
            </a:solidFill>
            <a:round/>
            <a:headEnd/>
            <a:tailEnd/>
          </a:ln>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4648200" y="2362200"/>
            <a:ext cx="152400" cy="152400"/>
          </a:xfrm>
          <a:prstGeom prst="ellipse">
            <a:avLst/>
          </a:prstGeom>
          <a:solidFill>
            <a:srgbClr val="0000FF"/>
          </a:solidFill>
          <a:ln w="12700">
            <a:solidFill>
              <a:schemeClr val="tx1"/>
            </a:solidFill>
            <a:round/>
            <a:headEnd/>
            <a:tailEnd/>
          </a:ln>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73060" name="Oval 4"/>
          <p:cNvSpPr>
            <a:spLocks noChangeArrowheads="1"/>
          </p:cNvSpPr>
          <p:nvPr/>
        </p:nvSpPr>
        <p:spPr bwMode="auto">
          <a:xfrm>
            <a:off x="2743200" y="5638800"/>
            <a:ext cx="152400" cy="152400"/>
          </a:xfrm>
          <a:prstGeom prst="ellipse">
            <a:avLst/>
          </a:prstGeom>
          <a:solidFill>
            <a:srgbClr val="FF0000"/>
          </a:solidFill>
          <a:ln w="12700">
            <a:solidFill>
              <a:schemeClr val="tx1"/>
            </a:solidFill>
            <a:round/>
            <a:headEnd/>
            <a:tailEnd/>
          </a:ln>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73061" name="Oval 5"/>
          <p:cNvSpPr>
            <a:spLocks noChangeArrowheads="1"/>
          </p:cNvSpPr>
          <p:nvPr/>
        </p:nvSpPr>
        <p:spPr bwMode="auto">
          <a:xfrm>
            <a:off x="6553200" y="5638800"/>
            <a:ext cx="152400" cy="152400"/>
          </a:xfrm>
          <a:prstGeom prst="ellipse">
            <a:avLst/>
          </a:prstGeom>
          <a:solidFill>
            <a:srgbClr val="00FF00"/>
          </a:solidFill>
          <a:ln w="12700">
            <a:solidFill>
              <a:schemeClr val="tx1"/>
            </a:solidFill>
            <a:round/>
            <a:headEnd/>
            <a:tailEnd/>
          </a:ln>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2427288"/>
            <a:ext cx="1219200" cy="23622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rot="-7092341">
            <a:off x="3238500" y="3951288"/>
            <a:ext cx="1219200" cy="2362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rot="7184564">
            <a:off x="4991100" y="3951288"/>
            <a:ext cx="1219200" cy="2362200"/>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000000"/>
              </a:solidFill>
              <a:latin typeface="Arial" charset="0"/>
              <a:ea typeface="ＭＳ Ｐゴシック" charset="0"/>
              <a:cs typeface="ＭＳ Ｐゴシック" charset="0"/>
            </a:endParaRPr>
          </a:p>
        </p:txBody>
      </p:sp>
      <p:sp>
        <p:nvSpPr>
          <p:cNvPr id="173065" name="Rectangle 9"/>
          <p:cNvSpPr>
            <a:spLocks noGrp="1" noChangeArrowheads="1"/>
          </p:cNvSpPr>
          <p:nvPr>
            <p:ph type="title"/>
          </p:nvPr>
        </p:nvSpPr>
        <p:spPr>
          <a:xfrm>
            <a:off x="381000" y="533400"/>
            <a:ext cx="8305800" cy="1143000"/>
          </a:xfrm>
        </p:spPr>
        <p:txBody>
          <a:bodyPr/>
          <a:lstStyle/>
          <a:p>
            <a:pPr eaLnBrk="1" hangingPunct="1"/>
            <a:r>
              <a:rPr lang="en-US" altLang="ja-JP" sz="3600">
                <a:solidFill>
                  <a:srgbClr val="FFFFFF"/>
                </a:solidFill>
                <a:latin typeface="Arial" charset="0"/>
                <a:ea typeface="ＭＳ Ｐゴシック" charset="0"/>
                <a:cs typeface="Arial" charset="0"/>
              </a:rPr>
              <a:t>Consciousness is </a:t>
            </a:r>
            <a:r>
              <a:rPr lang="en-US" altLang="ja-JP" sz="3600" i="1">
                <a:solidFill>
                  <a:srgbClr val="FFFFFF"/>
                </a:solidFill>
                <a:latin typeface="Arial" charset="0"/>
                <a:ea typeface="ＭＳ Ｐゴシック" charset="0"/>
                <a:cs typeface="Arial" charset="0"/>
              </a:rPr>
              <a:t>Social</a:t>
            </a:r>
            <a:r>
              <a:rPr lang="en-US" altLang="ja-JP" sz="3600">
                <a:solidFill>
                  <a:srgbClr val="FFFFFF"/>
                </a:solidFill>
                <a:latin typeface="Arial" charset="0"/>
                <a:ea typeface="ＭＳ Ｐゴシック" charset="0"/>
                <a:cs typeface="Arial" charset="0"/>
              </a:rPr>
              <a:t>, Extending Across Time, Place, and Person</a:t>
            </a:r>
            <a:endParaRPr lang="en-US" altLang="ja-JP" sz="2800">
              <a:solidFill>
                <a:srgbClr val="FFFFFF"/>
              </a:solidFill>
              <a:latin typeface="Arial" charset="0"/>
              <a:ea typeface="ＭＳ Ｐゴシック" charset="0"/>
              <a:cs typeface="Arial"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3" name="Rectangle 2"/>
          <p:cNvSpPr>
            <a:spLocks noGrp="1" noChangeArrowheads="1"/>
          </p:cNvSpPr>
          <p:nvPr>
            <p:ph type="title" idx="4294967295"/>
          </p:nvPr>
        </p:nvSpPr>
        <p:spPr>
          <a:xfrm>
            <a:off x="381000" y="228600"/>
            <a:ext cx="8229600" cy="1143000"/>
          </a:xfrm>
        </p:spPr>
        <p:txBody>
          <a:bodyPr/>
          <a:lstStyle/>
          <a:p>
            <a:pPr eaLnBrk="1" hangingPunct="1"/>
            <a:r>
              <a:rPr lang="en-US" sz="4000" b="1" dirty="0" smtClean="0">
                <a:solidFill>
                  <a:srgbClr val="000066"/>
                </a:solidFill>
                <a:latin typeface="Times New Roman" charset="0"/>
                <a:ea typeface="ＭＳ Ｐゴシック" charset="0"/>
                <a:cs typeface="ＭＳ Ｐゴシック" charset="0"/>
              </a:rPr>
              <a:t>What Research Tells Us</a:t>
            </a:r>
            <a:endParaRPr lang="en-US" sz="4000" b="1" dirty="0">
              <a:solidFill>
                <a:srgbClr val="000066"/>
              </a:solidFill>
              <a:latin typeface="Times New Roman" charset="0"/>
              <a:ea typeface="ＭＳ Ｐゴシック" charset="0"/>
              <a:cs typeface="ＭＳ Ｐゴシック" charset="0"/>
            </a:endParaRPr>
          </a:p>
        </p:txBody>
      </p:sp>
      <p:sp>
        <p:nvSpPr>
          <p:cNvPr id="289794" name="Rectangle 3"/>
          <p:cNvSpPr>
            <a:spLocks noGrp="1" noChangeArrowheads="1"/>
          </p:cNvSpPr>
          <p:nvPr>
            <p:ph type="body" idx="4294967295"/>
          </p:nvPr>
        </p:nvSpPr>
        <p:spPr>
          <a:xfrm>
            <a:off x="609600" y="1371600"/>
            <a:ext cx="8534400" cy="4800600"/>
          </a:xfrm>
        </p:spPr>
        <p:txBody>
          <a:bodyPr/>
          <a:lstStyle/>
          <a:p>
            <a:pPr eaLnBrk="1" hangingPunct="1"/>
            <a:r>
              <a:rPr lang="en-US" dirty="0" smtClean="0">
                <a:latin typeface="Times New Roman" charset="0"/>
                <a:ea typeface="ＭＳ Ｐゴシック" charset="0"/>
                <a:cs typeface="ＭＳ Ｐゴシック" charset="0"/>
              </a:rPr>
              <a:t>Perspective taking is central to social and psychological functioning </a:t>
            </a:r>
          </a:p>
          <a:p>
            <a:pPr eaLnBrk="1" hangingPunct="1"/>
            <a:r>
              <a:rPr lang="en-US" dirty="0" smtClean="0">
                <a:latin typeface="Times New Roman" charset="0"/>
                <a:ea typeface="ＭＳ Ｐゴシック" charset="0"/>
                <a:cs typeface="ＭＳ Ｐゴシック" charset="0"/>
              </a:rPr>
              <a:t>Crucial to empathy and compassion             (large effect sizes</a:t>
            </a:r>
            <a:r>
              <a:rPr lang="en-US" i="1" dirty="0" smtClean="0">
                <a:latin typeface="Times New Roman" charset="0"/>
                <a:ea typeface="ＭＳ Ｐゴシック" charset="0"/>
                <a:cs typeface="ＭＳ Ｐゴシック" charset="0"/>
              </a:rPr>
              <a:t>, r</a:t>
            </a:r>
            <a:r>
              <a:rPr lang="en-US" dirty="0" smtClean="0">
                <a:latin typeface="Times New Roman" charset="0"/>
                <a:ea typeface="ＭＳ Ｐゴシック" charset="0"/>
                <a:cs typeface="ＭＳ Ｐゴシック" charset="0"/>
              </a:rPr>
              <a:t> = ~ .5)</a:t>
            </a:r>
            <a:endParaRPr lang="en-US" dirty="0">
              <a:latin typeface="Times New Roman" charset="0"/>
              <a:ea typeface="ＭＳ Ｐゴシック" charset="0"/>
              <a:cs typeface="ＭＳ Ｐゴシック" charset="0"/>
            </a:endParaRPr>
          </a:p>
          <a:p>
            <a:pPr eaLnBrk="1" hangingPunct="1"/>
            <a:r>
              <a:rPr lang="en-US" dirty="0" smtClean="0">
                <a:latin typeface="Times New Roman" charset="0"/>
                <a:ea typeface="ＭＳ Ｐゴシック" charset="0"/>
                <a:cs typeface="ＭＳ Ｐゴシック" charset="0"/>
              </a:rPr>
              <a:t>Needed for self-acceptance</a:t>
            </a:r>
            <a:r>
              <a:rPr lang="en-US" dirty="0">
                <a:latin typeface="Times New Roman" charset="0"/>
                <a:ea typeface="ＭＳ Ｐゴシック" charset="0"/>
                <a:cs typeface="ＭＳ Ｐゴシック" charset="0"/>
              </a:rPr>
              <a:t> </a:t>
            </a:r>
            <a:r>
              <a:rPr lang="en-US" dirty="0" smtClean="0">
                <a:latin typeface="Times New Roman" charset="0"/>
                <a:ea typeface="ＭＳ Ｐゴシック" charset="0"/>
                <a:cs typeface="ＭＳ Ｐゴシック" charset="0"/>
              </a:rPr>
              <a:t>and                      self-compassion</a:t>
            </a:r>
            <a:r>
              <a:rPr lang="en-US" dirty="0" smtClean="0">
                <a:latin typeface="Times New Roman" charset="0"/>
                <a:ea typeface="ＭＳ Ｐゴシック" charset="0"/>
              </a:rPr>
              <a:t> </a:t>
            </a:r>
            <a:r>
              <a:rPr lang="en-US" dirty="0" smtClean="0">
                <a:latin typeface="Times New Roman" charset="0"/>
                <a:ea typeface="ＭＳ Ｐゴシック" charset="0"/>
                <a:cs typeface="ＭＳ Ｐゴシック" charset="0"/>
              </a:rPr>
              <a:t>(moderate to large effect     sizes</a:t>
            </a:r>
            <a:r>
              <a:rPr lang="en-US" i="1" dirty="0" smtClean="0">
                <a:latin typeface="Times New Roman" charset="0"/>
                <a:ea typeface="ＭＳ Ｐゴシック" charset="0"/>
                <a:cs typeface="ＭＳ Ｐゴシック" charset="0"/>
              </a:rPr>
              <a:t>, r</a:t>
            </a:r>
            <a:r>
              <a:rPr lang="en-US" dirty="0" smtClean="0">
                <a:latin typeface="Times New Roman" charset="0"/>
                <a:ea typeface="ＭＳ Ｐゴシック" charset="0"/>
                <a:cs typeface="ＭＳ Ｐゴシック" charset="0"/>
              </a:rPr>
              <a:t> = ~ .45)</a:t>
            </a:r>
          </a:p>
          <a:p>
            <a:pPr eaLnBrk="1" hangingPunct="1"/>
            <a:r>
              <a:rPr lang="en-US" dirty="0">
                <a:latin typeface="Times New Roman" charset="0"/>
                <a:ea typeface="ＭＳ Ｐゴシック" charset="0"/>
                <a:cs typeface="ＭＳ Ｐゴシック" charset="0"/>
              </a:rPr>
              <a:t>T</a:t>
            </a:r>
            <a:r>
              <a:rPr lang="en-US" dirty="0" smtClean="0">
                <a:latin typeface="Times New Roman" charset="0"/>
                <a:ea typeface="ＭＳ Ｐゴシック" charset="0"/>
                <a:cs typeface="ＭＳ Ｐゴシック" charset="0"/>
              </a:rPr>
              <a:t>ogether these three processes form a psychosocial system of </a:t>
            </a:r>
            <a:r>
              <a:rPr lang="en-US" i="1" dirty="0" smtClean="0">
                <a:latin typeface="Times New Roman" charset="0"/>
                <a:ea typeface="ＭＳ Ｐゴシック" charset="0"/>
                <a:cs typeface="ＭＳ Ｐゴシック" charset="0"/>
              </a:rPr>
              <a:t>functional connectedness</a:t>
            </a:r>
          </a:p>
          <a:p>
            <a:pPr eaLnBrk="1" hangingPunct="1"/>
            <a:endParaRPr lang="en-US" dirty="0">
              <a:latin typeface="Times New Roman" charset="0"/>
              <a:ea typeface="ＭＳ Ｐゴシック" charset="0"/>
            </a:endParaRPr>
          </a:p>
          <a:p>
            <a:pPr lvl="1" eaLnBrk="1" hangingPunct="1"/>
            <a:endParaRPr lang="en-US" dirty="0">
              <a:latin typeface="Times New Roman" charset="0"/>
              <a:ea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56904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7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97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97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97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838200" y="2514600"/>
            <a:ext cx="7391400" cy="1162050"/>
          </a:xfrm>
        </p:spPr>
        <p:txBody>
          <a:bodyPr/>
          <a:lstStyle/>
          <a:p>
            <a:pPr eaLnBrk="1" hangingPunct="1"/>
            <a:r>
              <a:rPr lang="en-US" sz="4800" b="1" dirty="0">
                <a:latin typeface="Arial" charset="0"/>
                <a:ea typeface="ＭＳ Ｐゴシック" charset="0"/>
                <a:cs typeface="Arial" charset="0"/>
              </a:rPr>
              <a:t/>
            </a:r>
            <a:br>
              <a:rPr lang="en-US" sz="4800" b="1" dirty="0">
                <a:latin typeface="Arial" charset="0"/>
                <a:ea typeface="ＭＳ Ｐゴシック" charset="0"/>
                <a:cs typeface="Arial" charset="0"/>
              </a:rPr>
            </a:br>
            <a:r>
              <a:rPr lang="en-US" sz="4800" b="1" dirty="0" smtClean="0">
                <a:latin typeface="Arial" charset="0"/>
                <a:ea typeface="ＭＳ Ｐゴシック" charset="0"/>
                <a:cs typeface="Arial" charset="0"/>
              </a:rPr>
              <a:t>The Three Elements of Flexible Connectedness</a:t>
            </a:r>
            <a:r>
              <a:rPr lang="en-US" sz="4000" b="1" dirty="0">
                <a:latin typeface="Arial" charset="0"/>
                <a:ea typeface="ＭＳ Ｐゴシック" charset="0"/>
                <a:cs typeface="Arial" charset="0"/>
              </a:rPr>
              <a:t/>
            </a:r>
            <a:br>
              <a:rPr lang="en-US" sz="4000" b="1" dirty="0">
                <a:latin typeface="Arial" charset="0"/>
                <a:ea typeface="ＭＳ Ｐゴシック" charset="0"/>
                <a:cs typeface="Arial" charset="0"/>
              </a:rPr>
            </a:br>
            <a:r>
              <a:rPr lang="en-US" sz="4000" b="1" dirty="0" smtClean="0">
                <a:latin typeface="Arial" charset="0"/>
                <a:ea typeface="ＭＳ Ｐゴシック" charset="0"/>
                <a:cs typeface="Arial" charset="0"/>
              </a:rPr>
              <a:t/>
            </a:r>
            <a:br>
              <a:rPr lang="en-US" sz="4000" b="1" dirty="0" smtClean="0">
                <a:latin typeface="Arial" charset="0"/>
                <a:ea typeface="ＭＳ Ｐゴシック" charset="0"/>
                <a:cs typeface="Arial" charset="0"/>
              </a:rPr>
            </a:br>
            <a:r>
              <a:rPr lang="en-US" sz="4000" b="1" dirty="0" smtClean="0">
                <a:latin typeface="Arial" charset="0"/>
                <a:ea typeface="ＭＳ Ｐゴシック" charset="0"/>
                <a:cs typeface="Arial" charset="0"/>
              </a:rPr>
              <a:t>1. </a:t>
            </a:r>
            <a:r>
              <a:rPr lang="en-US" sz="4000" b="1" dirty="0">
                <a:latin typeface="Arial" charset="0"/>
                <a:ea typeface="ＭＳ Ｐゴシック" charset="0"/>
                <a:cs typeface="Arial" charset="0"/>
              </a:rPr>
              <a:t>Perspective Taking</a:t>
            </a:r>
            <a:br>
              <a:rPr lang="en-US" sz="4000" b="1" dirty="0">
                <a:latin typeface="Arial" charset="0"/>
                <a:ea typeface="ＭＳ Ｐゴシック" charset="0"/>
                <a:cs typeface="Arial" charset="0"/>
              </a:rPr>
            </a:br>
            <a:r>
              <a:rPr lang="en-US" sz="4000" b="1" dirty="0">
                <a:latin typeface="Arial" charset="0"/>
                <a:ea typeface="ＭＳ Ｐゴシック" charset="0"/>
                <a:cs typeface="Arial" charset="0"/>
              </a:rPr>
              <a:t>2. Empathy</a:t>
            </a:r>
            <a:br>
              <a:rPr lang="en-US" sz="4000" b="1" dirty="0">
                <a:latin typeface="Arial" charset="0"/>
                <a:ea typeface="ＭＳ Ｐゴシック" charset="0"/>
                <a:cs typeface="Arial" charset="0"/>
              </a:rPr>
            </a:br>
            <a:r>
              <a:rPr lang="en-US" sz="4000" b="1" dirty="0">
                <a:latin typeface="Arial" charset="0"/>
                <a:ea typeface="ＭＳ Ｐゴシック" charset="0"/>
                <a:cs typeface="Arial" charset="0"/>
              </a:rPr>
              <a:t>3. Psychological openness</a:t>
            </a: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0" name="Text Box 7"/>
          <p:cNvSpPr txBox="1">
            <a:spLocks noChangeArrowheads="1"/>
          </p:cNvSpPr>
          <p:nvPr/>
        </p:nvSpPr>
        <p:spPr bwMode="auto">
          <a:xfrm>
            <a:off x="457200" y="6096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smtClean="0">
                <a:solidFill>
                  <a:srgbClr val="FFFFFF"/>
                </a:solidFill>
                <a:latin typeface="Verdana" charset="0"/>
              </a:rPr>
              <a:t>Caring About Being With Others</a:t>
            </a:r>
            <a:endParaRPr lang="en-US" sz="3200" dirty="0" smtClean="0">
              <a:solidFill>
                <a:srgbClr val="FFFFFF"/>
              </a:solidFill>
            </a:endParaRPr>
          </a:p>
        </p:txBody>
      </p:sp>
      <p:sp>
        <p:nvSpPr>
          <p:cNvPr id="4" name="TextBox 3"/>
          <p:cNvSpPr txBox="1"/>
          <p:nvPr/>
        </p:nvSpPr>
        <p:spPr>
          <a:xfrm>
            <a:off x="2895600" y="76200"/>
            <a:ext cx="5943600" cy="623248"/>
          </a:xfrm>
          <a:prstGeom prst="rect">
            <a:avLst/>
          </a:prstGeom>
          <a:noFill/>
        </p:spPr>
        <p:txBody>
          <a:bodyPr>
            <a:spAutoFit/>
          </a:bodyPr>
          <a:lstStyle/>
          <a:p>
            <a:pPr algn="r">
              <a:defRPr/>
            </a:pPr>
            <a:r>
              <a:rPr lang="ca-ES" sz="1050" dirty="0" err="1" smtClean="0">
                <a:solidFill>
                  <a:srgbClr val="FFFFFF"/>
                </a:solidFill>
                <a:latin typeface="Arial" charset="0"/>
                <a:ea typeface="ＭＳ Ｐゴシック" charset="0"/>
                <a:cs typeface="ＭＳ Ｐゴシック" charset="0"/>
              </a:rPr>
              <a:t>Vilardaga</a:t>
            </a:r>
            <a:r>
              <a:rPr lang="ca-ES" sz="1050" dirty="0">
                <a:solidFill>
                  <a:srgbClr val="FFFFFF"/>
                </a:solidFill>
                <a:latin typeface="Arial" charset="0"/>
                <a:ea typeface="ＭＳ Ｐゴシック" charset="0"/>
                <a:cs typeface="ＭＳ Ｐゴシック" charset="0"/>
              </a:rPr>
              <a:t>, </a:t>
            </a:r>
            <a:r>
              <a:rPr lang="ca-ES" sz="1050" dirty="0" smtClean="0">
                <a:solidFill>
                  <a:srgbClr val="FFFFFF"/>
                </a:solidFill>
                <a:latin typeface="Arial" charset="0"/>
                <a:ea typeface="ＭＳ Ｐゴシック" charset="0"/>
                <a:cs typeface="ＭＳ Ｐゴシック" charset="0"/>
              </a:rPr>
              <a:t>Estévez</a:t>
            </a:r>
            <a:r>
              <a:rPr lang="ca-ES" sz="1050" dirty="0">
                <a:solidFill>
                  <a:srgbClr val="FFFFFF"/>
                </a:solidFill>
                <a:latin typeface="Arial" charset="0"/>
                <a:ea typeface="ＭＳ Ｐゴシック" charset="0"/>
                <a:cs typeface="ＭＳ Ｐゴシック" charset="0"/>
              </a:rPr>
              <a:t>, </a:t>
            </a:r>
            <a:r>
              <a:rPr lang="ca-ES" sz="1050" dirty="0" err="1" smtClean="0">
                <a:solidFill>
                  <a:srgbClr val="FFFFFF"/>
                </a:solidFill>
                <a:latin typeface="Arial" charset="0"/>
                <a:ea typeface="ＭＳ Ｐゴシック" charset="0"/>
                <a:cs typeface="ＭＳ Ｐゴシック" charset="0"/>
              </a:rPr>
              <a:t>Levin</a:t>
            </a:r>
            <a:r>
              <a:rPr lang="ca-ES" sz="1050" dirty="0" smtClean="0">
                <a:solidFill>
                  <a:srgbClr val="FFFFFF"/>
                </a:solidFill>
                <a:latin typeface="Arial" charset="0"/>
                <a:ea typeface="ＭＳ Ｐゴシック" charset="0"/>
                <a:cs typeface="ＭＳ Ｐゴシック" charset="0"/>
              </a:rPr>
              <a:t> &amp; </a:t>
            </a:r>
            <a:r>
              <a:rPr lang="ca-ES" sz="1050" dirty="0" err="1" smtClean="0">
                <a:solidFill>
                  <a:srgbClr val="FFFFFF"/>
                </a:solidFill>
                <a:latin typeface="Arial" charset="0"/>
                <a:ea typeface="ＭＳ Ｐゴシック" charset="0"/>
                <a:cs typeface="ＭＳ Ｐゴシック" charset="0"/>
              </a:rPr>
              <a:t>Hayes</a:t>
            </a:r>
            <a:r>
              <a:rPr lang="ca-ES" sz="1050" dirty="0" smtClean="0">
                <a:solidFill>
                  <a:srgbClr val="FFFFFF"/>
                </a:solidFill>
                <a:latin typeface="Arial" charset="0"/>
                <a:ea typeface="ＭＳ Ｐゴシック" charset="0"/>
                <a:cs typeface="ＭＳ Ｐゴシック" charset="0"/>
              </a:rPr>
              <a:t>, 2012</a:t>
            </a:r>
            <a:endParaRPr lang="ca-ES" sz="1050" dirty="0">
              <a:solidFill>
                <a:srgbClr val="FFFFFF"/>
              </a:solidFill>
              <a:latin typeface="Arial" charset="0"/>
              <a:ea typeface="ＭＳ Ｐゴシック" charset="0"/>
              <a:cs typeface="ＭＳ Ｐゴシック" charset="0"/>
            </a:endParaRPr>
          </a:p>
          <a:p>
            <a:pPr algn="r">
              <a:defRPr/>
            </a:pPr>
            <a:endParaRPr lang="en-US" sz="2400" dirty="0">
              <a:solidFill>
                <a:srgbClr val="FFFFFF"/>
              </a:solidFill>
              <a:latin typeface="Arial" charset="0"/>
              <a:ea typeface="ＭＳ Ｐゴシック" charset="0"/>
              <a:cs typeface="ＭＳ Ｐゴシック" charset="0"/>
            </a:endParaRPr>
          </a:p>
        </p:txBody>
      </p:sp>
      <p:grpSp>
        <p:nvGrpSpPr>
          <p:cNvPr id="217092" name="Group 4"/>
          <p:cNvGrpSpPr>
            <a:grpSpLocks/>
          </p:cNvGrpSpPr>
          <p:nvPr/>
        </p:nvGrpSpPr>
        <p:grpSpPr bwMode="auto">
          <a:xfrm>
            <a:off x="2438400" y="2514600"/>
            <a:ext cx="800100" cy="800100"/>
            <a:chOff x="6457950" y="3638550"/>
            <a:chExt cx="800100" cy="800100"/>
          </a:xfrm>
        </p:grpSpPr>
        <p:sp>
          <p:nvSpPr>
            <p:cNvPr id="6" name="Oval 5"/>
            <p:cNvSpPr/>
            <p:nvPr/>
          </p:nvSpPr>
          <p:spPr>
            <a:xfrm>
              <a:off x="6686550" y="3867150"/>
              <a:ext cx="342900" cy="342900"/>
            </a:xfrm>
            <a:prstGeom prst="ellips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7" name="Oval 6"/>
            <p:cNvSpPr/>
            <p:nvPr/>
          </p:nvSpPr>
          <p:spPr>
            <a:xfrm>
              <a:off x="6457950" y="3638550"/>
              <a:ext cx="800100" cy="800100"/>
            </a:xfrm>
            <a:prstGeom prst="ellipse">
              <a:avLst/>
            </a:prstGeom>
            <a:noFill/>
            <a:ln w="127000" cap="flat" cmpd="sng" algn="ctr">
              <a:solidFill>
                <a:srgbClr val="CC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grpSp>
      <p:grpSp>
        <p:nvGrpSpPr>
          <p:cNvPr id="217093" name="Group 7"/>
          <p:cNvGrpSpPr>
            <a:grpSpLocks/>
          </p:cNvGrpSpPr>
          <p:nvPr/>
        </p:nvGrpSpPr>
        <p:grpSpPr bwMode="auto">
          <a:xfrm>
            <a:off x="4381500" y="2514600"/>
            <a:ext cx="800100" cy="800100"/>
            <a:chOff x="6457950" y="3638550"/>
            <a:chExt cx="800100" cy="800100"/>
          </a:xfrm>
        </p:grpSpPr>
        <p:sp>
          <p:nvSpPr>
            <p:cNvPr id="9" name="Oval 8"/>
            <p:cNvSpPr/>
            <p:nvPr/>
          </p:nvSpPr>
          <p:spPr>
            <a:xfrm>
              <a:off x="6686550" y="3867150"/>
              <a:ext cx="342900" cy="342900"/>
            </a:xfrm>
            <a:prstGeom prst="ellips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10" name="Oval 9"/>
            <p:cNvSpPr/>
            <p:nvPr/>
          </p:nvSpPr>
          <p:spPr>
            <a:xfrm>
              <a:off x="6457950" y="3638550"/>
              <a:ext cx="800100" cy="800100"/>
            </a:xfrm>
            <a:prstGeom prst="ellipse">
              <a:avLst/>
            </a:prstGeom>
            <a:noFill/>
            <a:ln w="127000" cap="flat" cmpd="sng" algn="ctr">
              <a:solidFill>
                <a:srgbClr val="CC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grpSp>
      <p:grpSp>
        <p:nvGrpSpPr>
          <p:cNvPr id="217094" name="Group 10"/>
          <p:cNvGrpSpPr>
            <a:grpSpLocks/>
          </p:cNvGrpSpPr>
          <p:nvPr/>
        </p:nvGrpSpPr>
        <p:grpSpPr bwMode="auto">
          <a:xfrm>
            <a:off x="6324600" y="2514600"/>
            <a:ext cx="800100" cy="800100"/>
            <a:chOff x="6457950" y="3638550"/>
            <a:chExt cx="800100" cy="800100"/>
          </a:xfrm>
        </p:grpSpPr>
        <p:sp>
          <p:nvSpPr>
            <p:cNvPr id="12" name="Oval 11"/>
            <p:cNvSpPr/>
            <p:nvPr/>
          </p:nvSpPr>
          <p:spPr>
            <a:xfrm>
              <a:off x="6686550" y="3867150"/>
              <a:ext cx="342900" cy="342900"/>
            </a:xfrm>
            <a:prstGeom prst="ellips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13" name="Oval 12"/>
            <p:cNvSpPr/>
            <p:nvPr/>
          </p:nvSpPr>
          <p:spPr>
            <a:xfrm>
              <a:off x="6457950" y="3638550"/>
              <a:ext cx="800100" cy="800100"/>
            </a:xfrm>
            <a:prstGeom prst="ellipse">
              <a:avLst/>
            </a:prstGeom>
            <a:noFill/>
            <a:ln w="127000" cap="flat" cmpd="sng" algn="ctr">
              <a:solidFill>
                <a:srgbClr val="CC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grpSp>
      <p:sp>
        <p:nvSpPr>
          <p:cNvPr id="14" name="Content Placeholder 6"/>
          <p:cNvSpPr txBox="1">
            <a:spLocks/>
          </p:cNvSpPr>
          <p:nvPr/>
        </p:nvSpPr>
        <p:spPr>
          <a:xfrm>
            <a:off x="0" y="5937250"/>
            <a:ext cx="9144000" cy="539750"/>
          </a:xfrm>
          <a:prstGeom prst="rect">
            <a:avLst/>
          </a:prstGeom>
        </p:spPr>
        <p:txBody>
          <a:bodyPr>
            <a:normAutofit/>
          </a:bodyPr>
          <a:lstStyle/>
          <a:p>
            <a:pPr marL="342900" indent="-342900" algn="ctr" fontAlgn="auto">
              <a:spcBef>
                <a:spcPct val="20000"/>
              </a:spcBef>
              <a:spcAft>
                <a:spcPts val="0"/>
              </a:spcAft>
              <a:buFont typeface="Arial" pitchFamily="34" charset="0"/>
              <a:buNone/>
              <a:defRPr/>
            </a:pPr>
            <a:r>
              <a:rPr lang="ca-ES" sz="2800" dirty="0" err="1" smtClean="0">
                <a:solidFill>
                  <a:srgbClr val="FFFFFF"/>
                </a:solidFill>
                <a:latin typeface="Arial"/>
                <a:ea typeface="ＭＳ Ｐゴシック" charset="0"/>
                <a:cs typeface="ＭＳ Ｐゴシック" charset="0"/>
              </a:rPr>
              <a:t>Accounts</a:t>
            </a:r>
            <a:r>
              <a:rPr lang="ca-ES" sz="2800" dirty="0" smtClean="0">
                <a:solidFill>
                  <a:srgbClr val="FFFFFF"/>
                </a:solidFill>
                <a:latin typeface="Arial"/>
                <a:ea typeface="ＭＳ Ｐゴシック" charset="0"/>
                <a:cs typeface="ＭＳ Ｐゴシック" charset="0"/>
              </a:rPr>
              <a:t> for 26% of Social </a:t>
            </a:r>
            <a:r>
              <a:rPr lang="ca-ES" sz="2800" dirty="0">
                <a:solidFill>
                  <a:srgbClr val="FFFFFF"/>
                </a:solidFill>
                <a:latin typeface="Arial"/>
                <a:ea typeface="ＭＳ Ｐゴシック" charset="0"/>
                <a:cs typeface="ＭＳ Ｐゴシック" charset="0"/>
              </a:rPr>
              <a:t>Anhedonia</a:t>
            </a:r>
            <a:endParaRPr lang="en-US" sz="2800" dirty="0">
              <a:solidFill>
                <a:srgbClr val="FFFFFF"/>
              </a:solidFill>
              <a:latin typeface="Arial"/>
              <a:ea typeface="ＭＳ Ｐゴシック" charset="0"/>
              <a:cs typeface="ＭＳ Ｐゴシック" charset="0"/>
            </a:endParaRPr>
          </a:p>
        </p:txBody>
      </p:sp>
      <p:sp>
        <p:nvSpPr>
          <p:cNvPr id="44" name="Down Arrow 43"/>
          <p:cNvSpPr/>
          <p:nvPr/>
        </p:nvSpPr>
        <p:spPr>
          <a:xfrm>
            <a:off x="4389438" y="3371850"/>
            <a:ext cx="792162" cy="2266950"/>
          </a:xfrm>
          <a:prstGeom prst="downArrow">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46" name="Content Placeholder 6"/>
          <p:cNvSpPr txBox="1">
            <a:spLocks/>
          </p:cNvSpPr>
          <p:nvPr/>
        </p:nvSpPr>
        <p:spPr>
          <a:xfrm>
            <a:off x="4424363" y="4691063"/>
            <a:ext cx="642937" cy="1000125"/>
          </a:xfrm>
          <a:prstGeom prst="rect">
            <a:avLst/>
          </a:prstGeom>
        </p:spPr>
        <p:txBody>
          <a:bodyPr/>
          <a:lstStyle/>
          <a:p>
            <a:pPr marL="342900" indent="-342900" fontAlgn="auto">
              <a:spcBef>
                <a:spcPct val="20000"/>
              </a:spcBef>
              <a:spcAft>
                <a:spcPts val="0"/>
              </a:spcAft>
              <a:buFont typeface="Arial" pitchFamily="34" charset="0"/>
              <a:buNone/>
              <a:defRPr/>
            </a:pPr>
            <a:r>
              <a:rPr lang="ca-ES" sz="6000" b="1" dirty="0">
                <a:solidFill>
                  <a:srgbClr val="FFFFFF"/>
                </a:solidFill>
                <a:latin typeface="Arial" charset="0"/>
                <a:ea typeface="ＭＳ Ｐゴシック" charset="0"/>
                <a:cs typeface="ＭＳ Ｐゴシック" charset="0"/>
              </a:rPr>
              <a:t>-</a:t>
            </a:r>
            <a:endParaRPr lang="en-US" sz="6000" b="1" dirty="0">
              <a:solidFill>
                <a:srgbClr val="FFFFFF"/>
              </a:solidFill>
              <a:latin typeface="Arial"/>
              <a:ea typeface="ＭＳ Ｐゴシック" charset="0"/>
              <a:cs typeface="ＭＳ Ｐゴシック" charset="0"/>
            </a:endParaRPr>
          </a:p>
        </p:txBody>
      </p:sp>
      <p:sp>
        <p:nvSpPr>
          <p:cNvPr id="50" name="Down Arrow 49"/>
          <p:cNvSpPr/>
          <p:nvPr/>
        </p:nvSpPr>
        <p:spPr>
          <a:xfrm rot="20379958">
            <a:off x="2960688" y="3533775"/>
            <a:ext cx="790575" cy="2266950"/>
          </a:xfrm>
          <a:prstGeom prst="downArrow">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51" name="Down Arrow 50"/>
          <p:cNvSpPr/>
          <p:nvPr/>
        </p:nvSpPr>
        <p:spPr>
          <a:xfrm rot="1323001">
            <a:off x="5668963" y="3535363"/>
            <a:ext cx="792162" cy="2266950"/>
          </a:xfrm>
          <a:prstGeom prst="downArrow">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217101" name="TextBox 51"/>
          <p:cNvSpPr txBox="1">
            <a:spLocks noChangeArrowheads="1"/>
          </p:cNvSpPr>
          <p:nvPr/>
        </p:nvSpPr>
        <p:spPr bwMode="auto">
          <a:xfrm>
            <a:off x="1219200" y="16002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mtClean="0">
                <a:solidFill>
                  <a:srgbClr val="FFFFFF"/>
                </a:solidFill>
              </a:rPr>
              <a:t>Perspective </a:t>
            </a:r>
          </a:p>
          <a:p>
            <a:pPr algn="ctr" eaLnBrk="1" hangingPunct="1"/>
            <a:r>
              <a:rPr lang="en-US" smtClean="0">
                <a:solidFill>
                  <a:srgbClr val="FFFFFF"/>
                </a:solidFill>
              </a:rPr>
              <a:t>Taking</a:t>
            </a:r>
          </a:p>
        </p:txBody>
      </p:sp>
      <p:sp>
        <p:nvSpPr>
          <p:cNvPr id="217102" name="TextBox 52"/>
          <p:cNvSpPr txBox="1">
            <a:spLocks noChangeArrowheads="1"/>
          </p:cNvSpPr>
          <p:nvPr/>
        </p:nvSpPr>
        <p:spPr bwMode="auto">
          <a:xfrm>
            <a:off x="3981450" y="1738313"/>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mtClean="0">
                <a:solidFill>
                  <a:srgbClr val="FFFFFF"/>
                </a:solidFill>
              </a:rPr>
              <a:t>Empathy</a:t>
            </a:r>
          </a:p>
        </p:txBody>
      </p:sp>
      <p:sp>
        <p:nvSpPr>
          <p:cNvPr id="217103" name="TextBox 53"/>
          <p:cNvSpPr txBox="1">
            <a:spLocks noChangeArrowheads="1"/>
          </p:cNvSpPr>
          <p:nvPr/>
        </p:nvSpPr>
        <p:spPr bwMode="auto">
          <a:xfrm>
            <a:off x="5943600" y="16002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FFFF"/>
                </a:solidFill>
              </a:rPr>
              <a:t>Psychological</a:t>
            </a:r>
          </a:p>
          <a:p>
            <a:pPr algn="ctr" eaLnBrk="1" hangingPunct="1"/>
            <a:r>
              <a:rPr lang="en-US" dirty="0" smtClean="0">
                <a:solidFill>
                  <a:srgbClr val="FFFFFF"/>
                </a:solidFill>
              </a:rPr>
              <a:t>Openness</a:t>
            </a:r>
          </a:p>
        </p:txBody>
      </p:sp>
      <p:sp>
        <p:nvSpPr>
          <p:cNvPr id="217106" name="TextBox 56"/>
          <p:cNvSpPr txBox="1">
            <a:spLocks noChangeArrowheads="1"/>
          </p:cNvSpPr>
          <p:nvPr/>
        </p:nvSpPr>
        <p:spPr bwMode="auto">
          <a:xfrm>
            <a:off x="3352800" y="5029200"/>
            <a:ext cx="53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4000" smtClean="0">
              <a:solidFill>
                <a:srgbClr val="000000"/>
              </a:solidFill>
            </a:endParaRPr>
          </a:p>
        </p:txBody>
      </p:sp>
      <p:sp>
        <p:nvSpPr>
          <p:cNvPr id="217107" name="TextBox 57"/>
          <p:cNvSpPr txBox="1">
            <a:spLocks noChangeArrowheads="1"/>
          </p:cNvSpPr>
          <p:nvPr/>
        </p:nvSpPr>
        <p:spPr bwMode="auto">
          <a:xfrm>
            <a:off x="4521200" y="4930775"/>
            <a:ext cx="53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4000" smtClean="0">
              <a:solidFill>
                <a:srgbClr val="000000"/>
              </a:solidFill>
            </a:endParaRPr>
          </a:p>
        </p:txBody>
      </p:sp>
      <p:sp>
        <p:nvSpPr>
          <p:cNvPr id="217108" name="TextBox 58"/>
          <p:cNvSpPr txBox="1">
            <a:spLocks noChangeArrowheads="1"/>
          </p:cNvSpPr>
          <p:nvPr/>
        </p:nvSpPr>
        <p:spPr bwMode="auto">
          <a:xfrm>
            <a:off x="5486400" y="5105400"/>
            <a:ext cx="53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4000" smtClean="0">
              <a:solidFill>
                <a:srgbClr val="000000"/>
              </a:solidFill>
            </a:endParaRPr>
          </a:p>
        </p:txBody>
      </p:sp>
      <p:sp>
        <p:nvSpPr>
          <p:cNvPr id="3" name="TextBox 2"/>
          <p:cNvSpPr txBox="1">
            <a:spLocks noChangeArrowheads="1"/>
          </p:cNvSpPr>
          <p:nvPr/>
        </p:nvSpPr>
        <p:spPr bwMode="auto">
          <a:xfrm>
            <a:off x="2971800" y="4114800"/>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smtClean="0">
                <a:solidFill>
                  <a:srgbClr val="FF0000"/>
                </a:solidFill>
                <a:latin typeface="Zapf Dingbats" charset="0"/>
                <a:cs typeface="Zapf Dingbats" charset="0"/>
                <a:sym typeface="Zapf Dingbats" charset="0"/>
              </a:rPr>
              <a:t>✔</a:t>
            </a:r>
            <a:endParaRPr lang="en-US" sz="5400" smtClean="0">
              <a:solidFill>
                <a:srgbClr val="FF0000"/>
              </a:solidFill>
            </a:endParaRPr>
          </a:p>
        </p:txBody>
      </p:sp>
      <p:sp>
        <p:nvSpPr>
          <p:cNvPr id="33" name="TextBox 32"/>
          <p:cNvSpPr txBox="1">
            <a:spLocks noChangeArrowheads="1"/>
          </p:cNvSpPr>
          <p:nvPr/>
        </p:nvSpPr>
        <p:spPr bwMode="auto">
          <a:xfrm>
            <a:off x="4495800" y="4114800"/>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smtClean="0">
                <a:solidFill>
                  <a:srgbClr val="FF0000"/>
                </a:solidFill>
                <a:latin typeface="Zapf Dingbats" charset="0"/>
                <a:cs typeface="Zapf Dingbats" charset="0"/>
                <a:sym typeface="Zapf Dingbats" charset="0"/>
              </a:rPr>
              <a:t>✔</a:t>
            </a:r>
            <a:endParaRPr lang="en-US" sz="5400" smtClean="0">
              <a:solidFill>
                <a:srgbClr val="FF0000"/>
              </a:solidFill>
            </a:endParaRPr>
          </a:p>
        </p:txBody>
      </p:sp>
      <p:sp>
        <p:nvSpPr>
          <p:cNvPr id="34" name="TextBox 33"/>
          <p:cNvSpPr txBox="1">
            <a:spLocks noChangeArrowheads="1"/>
          </p:cNvSpPr>
          <p:nvPr/>
        </p:nvSpPr>
        <p:spPr bwMode="auto">
          <a:xfrm>
            <a:off x="5791200" y="4114800"/>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smtClean="0">
                <a:solidFill>
                  <a:srgbClr val="FF0000"/>
                </a:solidFill>
                <a:latin typeface="Zapf Dingbats" charset="0"/>
                <a:cs typeface="Zapf Dingbats" charset="0"/>
                <a:sym typeface="Zapf Dingbats" charset="0"/>
              </a:rPr>
              <a:t>✔</a:t>
            </a:r>
            <a:endParaRPr lang="en-US" sz="5400" smtClean="0">
              <a:solidFill>
                <a:srgbClr val="FF0000"/>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138" name="Text Box 7"/>
          <p:cNvSpPr txBox="1">
            <a:spLocks noChangeArrowheads="1"/>
          </p:cNvSpPr>
          <p:nvPr/>
        </p:nvSpPr>
        <p:spPr bwMode="auto">
          <a:xfrm>
            <a:off x="457200" y="3810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smtClean="0">
                <a:solidFill>
                  <a:srgbClr val="FFFFFF"/>
                </a:solidFill>
                <a:latin typeface="Verdana" charset="0"/>
              </a:rPr>
              <a:t>Prejudice Toward Others</a:t>
            </a:r>
            <a:endParaRPr lang="en-US" sz="3200" dirty="0" smtClean="0">
              <a:solidFill>
                <a:srgbClr val="FFFFFF"/>
              </a:solidFill>
            </a:endParaRPr>
          </a:p>
        </p:txBody>
      </p:sp>
      <p:grpSp>
        <p:nvGrpSpPr>
          <p:cNvPr id="219139" name="Group 4"/>
          <p:cNvGrpSpPr>
            <a:grpSpLocks/>
          </p:cNvGrpSpPr>
          <p:nvPr/>
        </p:nvGrpSpPr>
        <p:grpSpPr bwMode="auto">
          <a:xfrm>
            <a:off x="2438400" y="2279650"/>
            <a:ext cx="800100" cy="800100"/>
            <a:chOff x="6457950" y="3638550"/>
            <a:chExt cx="800100" cy="800100"/>
          </a:xfrm>
        </p:grpSpPr>
        <p:sp>
          <p:nvSpPr>
            <p:cNvPr id="6" name="Oval 5"/>
            <p:cNvSpPr/>
            <p:nvPr/>
          </p:nvSpPr>
          <p:spPr>
            <a:xfrm>
              <a:off x="6686550" y="3867150"/>
              <a:ext cx="342900" cy="342900"/>
            </a:xfrm>
            <a:prstGeom prst="ellips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7" name="Oval 6"/>
            <p:cNvSpPr/>
            <p:nvPr/>
          </p:nvSpPr>
          <p:spPr>
            <a:xfrm>
              <a:off x="6457950" y="3638550"/>
              <a:ext cx="800100" cy="800100"/>
            </a:xfrm>
            <a:prstGeom prst="ellipse">
              <a:avLst/>
            </a:prstGeom>
            <a:noFill/>
            <a:ln w="127000" cap="flat" cmpd="sng" algn="ctr">
              <a:solidFill>
                <a:srgbClr val="CC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grpSp>
      <p:grpSp>
        <p:nvGrpSpPr>
          <p:cNvPr id="219140" name="Group 7"/>
          <p:cNvGrpSpPr>
            <a:grpSpLocks/>
          </p:cNvGrpSpPr>
          <p:nvPr/>
        </p:nvGrpSpPr>
        <p:grpSpPr bwMode="auto">
          <a:xfrm>
            <a:off x="4381500" y="2279650"/>
            <a:ext cx="800100" cy="800100"/>
            <a:chOff x="6457950" y="3638550"/>
            <a:chExt cx="800100" cy="800100"/>
          </a:xfrm>
        </p:grpSpPr>
        <p:sp>
          <p:nvSpPr>
            <p:cNvPr id="9" name="Oval 8"/>
            <p:cNvSpPr/>
            <p:nvPr/>
          </p:nvSpPr>
          <p:spPr>
            <a:xfrm>
              <a:off x="6686550" y="3867150"/>
              <a:ext cx="342900" cy="342900"/>
            </a:xfrm>
            <a:prstGeom prst="ellips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10" name="Oval 9"/>
            <p:cNvSpPr/>
            <p:nvPr/>
          </p:nvSpPr>
          <p:spPr>
            <a:xfrm>
              <a:off x="6457950" y="3638550"/>
              <a:ext cx="800100" cy="800100"/>
            </a:xfrm>
            <a:prstGeom prst="ellipse">
              <a:avLst/>
            </a:prstGeom>
            <a:noFill/>
            <a:ln w="127000" cap="flat" cmpd="sng" algn="ctr">
              <a:solidFill>
                <a:srgbClr val="CC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grpSp>
      <p:grpSp>
        <p:nvGrpSpPr>
          <p:cNvPr id="219141" name="Group 10"/>
          <p:cNvGrpSpPr>
            <a:grpSpLocks/>
          </p:cNvGrpSpPr>
          <p:nvPr/>
        </p:nvGrpSpPr>
        <p:grpSpPr bwMode="auto">
          <a:xfrm>
            <a:off x="6324600" y="2279650"/>
            <a:ext cx="800100" cy="800100"/>
            <a:chOff x="6457950" y="3638550"/>
            <a:chExt cx="800100" cy="800100"/>
          </a:xfrm>
        </p:grpSpPr>
        <p:sp>
          <p:nvSpPr>
            <p:cNvPr id="12" name="Oval 11"/>
            <p:cNvSpPr/>
            <p:nvPr/>
          </p:nvSpPr>
          <p:spPr>
            <a:xfrm>
              <a:off x="6686550" y="3867150"/>
              <a:ext cx="342900" cy="342900"/>
            </a:xfrm>
            <a:prstGeom prst="ellips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13" name="Oval 12"/>
            <p:cNvSpPr/>
            <p:nvPr/>
          </p:nvSpPr>
          <p:spPr>
            <a:xfrm>
              <a:off x="6457950" y="3638550"/>
              <a:ext cx="800100" cy="800100"/>
            </a:xfrm>
            <a:prstGeom prst="ellipse">
              <a:avLst/>
            </a:prstGeom>
            <a:noFill/>
            <a:ln w="127000" cap="flat" cmpd="sng" algn="ctr">
              <a:solidFill>
                <a:srgbClr val="CC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latin typeface="Arial"/>
              </a:endParaRPr>
            </a:p>
          </p:txBody>
        </p:sp>
      </p:grpSp>
      <p:sp>
        <p:nvSpPr>
          <p:cNvPr id="14" name="Content Placeholder 6"/>
          <p:cNvSpPr txBox="1">
            <a:spLocks/>
          </p:cNvSpPr>
          <p:nvPr/>
        </p:nvSpPr>
        <p:spPr>
          <a:xfrm>
            <a:off x="914400" y="5708650"/>
            <a:ext cx="7467600" cy="539750"/>
          </a:xfrm>
          <a:prstGeom prst="rect">
            <a:avLst/>
          </a:prstGeom>
        </p:spPr>
        <p:txBody>
          <a:bodyPr>
            <a:noAutofit/>
          </a:bodyPr>
          <a:lstStyle/>
          <a:p>
            <a:pPr marL="342900" indent="-342900" algn="ctr" fontAlgn="auto">
              <a:spcBef>
                <a:spcPct val="20000"/>
              </a:spcBef>
              <a:spcAft>
                <a:spcPts val="0"/>
              </a:spcAft>
              <a:buFont typeface="Arial" pitchFamily="34" charset="0"/>
              <a:buNone/>
              <a:defRPr/>
            </a:pPr>
            <a:r>
              <a:rPr lang="ca-ES" sz="3200" dirty="0" err="1" smtClean="0">
                <a:solidFill>
                  <a:srgbClr val="FFFFFF"/>
                </a:solidFill>
                <a:latin typeface="Arial"/>
                <a:ea typeface="ＭＳ Ｐゴシック" charset="0"/>
                <a:cs typeface="ＭＳ Ｐゴシック" charset="0"/>
              </a:rPr>
              <a:t>Accounts</a:t>
            </a:r>
            <a:r>
              <a:rPr lang="ca-ES" sz="3200" dirty="0" smtClean="0">
                <a:solidFill>
                  <a:srgbClr val="FFFFFF"/>
                </a:solidFill>
                <a:latin typeface="Arial"/>
                <a:ea typeface="ＭＳ Ｐゴシック" charset="0"/>
                <a:cs typeface="ＭＳ Ｐゴシック" charset="0"/>
              </a:rPr>
              <a:t> for ~40% of </a:t>
            </a:r>
            <a:r>
              <a:rPr lang="ca-ES" sz="3200" dirty="0" err="1" smtClean="0">
                <a:solidFill>
                  <a:srgbClr val="FFFFFF"/>
                </a:solidFill>
                <a:latin typeface="Arial"/>
                <a:ea typeface="ＭＳ Ｐゴシック" charset="0"/>
                <a:cs typeface="ＭＳ Ｐゴシック" charset="0"/>
              </a:rPr>
              <a:t>Poly</a:t>
            </a:r>
            <a:r>
              <a:rPr lang="ca-ES" sz="3200" dirty="0" err="1">
                <a:solidFill>
                  <a:srgbClr val="FFFFFF"/>
                </a:solidFill>
                <a:latin typeface="Arial"/>
                <a:ea typeface="ＭＳ Ｐゴシック" charset="0"/>
                <a:cs typeface="ＭＳ Ｐゴシック" charset="0"/>
              </a:rPr>
              <a:t>-Prejudice</a:t>
            </a:r>
            <a:endParaRPr lang="en-US" sz="3200" dirty="0">
              <a:solidFill>
                <a:srgbClr val="FFFFFF"/>
              </a:solidFill>
              <a:latin typeface="Arial"/>
              <a:ea typeface="ＭＳ Ｐゴシック" charset="0"/>
              <a:cs typeface="ＭＳ Ｐゴシック" charset="0"/>
            </a:endParaRPr>
          </a:p>
        </p:txBody>
      </p:sp>
      <p:sp>
        <p:nvSpPr>
          <p:cNvPr id="44" name="Down Arrow 43"/>
          <p:cNvSpPr/>
          <p:nvPr/>
        </p:nvSpPr>
        <p:spPr>
          <a:xfrm>
            <a:off x="4389438" y="3136900"/>
            <a:ext cx="792162" cy="2266950"/>
          </a:xfrm>
          <a:prstGeom prst="downArrow">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46" name="Content Placeholder 6"/>
          <p:cNvSpPr txBox="1">
            <a:spLocks/>
          </p:cNvSpPr>
          <p:nvPr/>
        </p:nvSpPr>
        <p:spPr>
          <a:xfrm>
            <a:off x="4424363" y="4456113"/>
            <a:ext cx="642937" cy="1000125"/>
          </a:xfrm>
          <a:prstGeom prst="rect">
            <a:avLst/>
          </a:prstGeom>
        </p:spPr>
        <p:txBody>
          <a:bodyPr/>
          <a:lstStyle/>
          <a:p>
            <a:pPr marL="342900" indent="-342900" fontAlgn="auto">
              <a:spcBef>
                <a:spcPct val="20000"/>
              </a:spcBef>
              <a:spcAft>
                <a:spcPts val="0"/>
              </a:spcAft>
              <a:buFont typeface="Arial" pitchFamily="34" charset="0"/>
              <a:buNone/>
              <a:defRPr/>
            </a:pPr>
            <a:r>
              <a:rPr lang="ca-ES" sz="6000" b="1" dirty="0">
                <a:solidFill>
                  <a:srgbClr val="FFFFFF"/>
                </a:solidFill>
                <a:latin typeface="Arial" charset="0"/>
                <a:ea typeface="ＭＳ Ｐゴシック" charset="0"/>
                <a:cs typeface="ＭＳ Ｐゴシック" charset="0"/>
              </a:rPr>
              <a:t>-</a:t>
            </a:r>
            <a:endParaRPr lang="en-US" sz="6000" b="1" dirty="0">
              <a:solidFill>
                <a:srgbClr val="FFFFFF"/>
              </a:solidFill>
              <a:latin typeface="Arial"/>
              <a:ea typeface="ＭＳ Ｐゴシック" charset="0"/>
              <a:cs typeface="ＭＳ Ｐゴシック" charset="0"/>
            </a:endParaRPr>
          </a:p>
        </p:txBody>
      </p:sp>
      <p:sp>
        <p:nvSpPr>
          <p:cNvPr id="50" name="Down Arrow 49"/>
          <p:cNvSpPr/>
          <p:nvPr/>
        </p:nvSpPr>
        <p:spPr>
          <a:xfrm rot="20379958">
            <a:off x="2960688" y="3298825"/>
            <a:ext cx="790575" cy="2266950"/>
          </a:xfrm>
          <a:prstGeom prst="downArrow">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51" name="Down Arrow 50"/>
          <p:cNvSpPr/>
          <p:nvPr/>
        </p:nvSpPr>
        <p:spPr>
          <a:xfrm rot="1323001">
            <a:off x="5668963" y="3300413"/>
            <a:ext cx="792162" cy="2266950"/>
          </a:xfrm>
          <a:prstGeom prst="downArrow">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219148" name="TextBox 51"/>
          <p:cNvSpPr txBox="1">
            <a:spLocks noChangeArrowheads="1"/>
          </p:cNvSpPr>
          <p:nvPr/>
        </p:nvSpPr>
        <p:spPr bwMode="auto">
          <a:xfrm>
            <a:off x="1219200" y="13716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FFFF"/>
                </a:solidFill>
              </a:rPr>
              <a:t>Perspective </a:t>
            </a:r>
          </a:p>
          <a:p>
            <a:pPr algn="ctr" eaLnBrk="1" hangingPunct="1"/>
            <a:r>
              <a:rPr lang="en-US" dirty="0" smtClean="0">
                <a:solidFill>
                  <a:srgbClr val="FFFFFF"/>
                </a:solidFill>
              </a:rPr>
              <a:t>Taking</a:t>
            </a:r>
          </a:p>
        </p:txBody>
      </p:sp>
      <p:sp>
        <p:nvSpPr>
          <p:cNvPr id="219149" name="TextBox 52"/>
          <p:cNvSpPr txBox="1">
            <a:spLocks noChangeArrowheads="1"/>
          </p:cNvSpPr>
          <p:nvPr/>
        </p:nvSpPr>
        <p:spPr bwMode="auto">
          <a:xfrm>
            <a:off x="3981450" y="1509713"/>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mtClean="0">
                <a:solidFill>
                  <a:srgbClr val="FFFFFF"/>
                </a:solidFill>
              </a:rPr>
              <a:t>Empathy</a:t>
            </a:r>
          </a:p>
        </p:txBody>
      </p:sp>
      <p:sp>
        <p:nvSpPr>
          <p:cNvPr id="219150" name="TextBox 53"/>
          <p:cNvSpPr txBox="1">
            <a:spLocks noChangeArrowheads="1"/>
          </p:cNvSpPr>
          <p:nvPr/>
        </p:nvSpPr>
        <p:spPr bwMode="auto">
          <a:xfrm>
            <a:off x="5943600" y="13716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FFFF"/>
                </a:solidFill>
              </a:rPr>
              <a:t>Psychological</a:t>
            </a:r>
          </a:p>
          <a:p>
            <a:pPr algn="ctr" eaLnBrk="1" hangingPunct="1"/>
            <a:r>
              <a:rPr lang="en-US" dirty="0" err="1" smtClean="0">
                <a:solidFill>
                  <a:srgbClr val="FFFFFF"/>
                </a:solidFill>
              </a:rPr>
              <a:t>Opennes</a:t>
            </a:r>
            <a:endParaRPr lang="en-US" dirty="0" smtClean="0">
              <a:solidFill>
                <a:srgbClr val="FFFFFF"/>
              </a:solidFill>
            </a:endParaRPr>
          </a:p>
        </p:txBody>
      </p:sp>
      <p:sp>
        <p:nvSpPr>
          <p:cNvPr id="219153" name="TextBox 56"/>
          <p:cNvSpPr txBox="1">
            <a:spLocks noChangeArrowheads="1"/>
          </p:cNvSpPr>
          <p:nvPr/>
        </p:nvSpPr>
        <p:spPr bwMode="auto">
          <a:xfrm>
            <a:off x="3352800" y="4794250"/>
            <a:ext cx="53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4000" smtClean="0">
              <a:solidFill>
                <a:srgbClr val="000000"/>
              </a:solidFill>
            </a:endParaRPr>
          </a:p>
        </p:txBody>
      </p:sp>
      <p:sp>
        <p:nvSpPr>
          <p:cNvPr id="219154" name="TextBox 57"/>
          <p:cNvSpPr txBox="1">
            <a:spLocks noChangeArrowheads="1"/>
          </p:cNvSpPr>
          <p:nvPr/>
        </p:nvSpPr>
        <p:spPr bwMode="auto">
          <a:xfrm>
            <a:off x="4521200" y="4695825"/>
            <a:ext cx="53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4000" smtClean="0">
              <a:solidFill>
                <a:srgbClr val="000000"/>
              </a:solidFill>
            </a:endParaRPr>
          </a:p>
        </p:txBody>
      </p:sp>
      <p:sp>
        <p:nvSpPr>
          <p:cNvPr id="219155" name="TextBox 58"/>
          <p:cNvSpPr txBox="1">
            <a:spLocks noChangeArrowheads="1"/>
          </p:cNvSpPr>
          <p:nvPr/>
        </p:nvSpPr>
        <p:spPr bwMode="auto">
          <a:xfrm>
            <a:off x="5486400" y="4870450"/>
            <a:ext cx="53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4000" smtClean="0">
              <a:solidFill>
                <a:srgbClr val="000000"/>
              </a:solidFill>
            </a:endParaRPr>
          </a:p>
        </p:txBody>
      </p:sp>
      <p:sp>
        <p:nvSpPr>
          <p:cNvPr id="3" name="TextBox 2"/>
          <p:cNvSpPr txBox="1">
            <a:spLocks noChangeArrowheads="1"/>
          </p:cNvSpPr>
          <p:nvPr/>
        </p:nvSpPr>
        <p:spPr bwMode="auto">
          <a:xfrm>
            <a:off x="2971800" y="3879850"/>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smtClean="0">
                <a:solidFill>
                  <a:srgbClr val="FF0000"/>
                </a:solidFill>
                <a:latin typeface="Zapf Dingbats" charset="0"/>
                <a:cs typeface="Zapf Dingbats" charset="0"/>
                <a:sym typeface="Zapf Dingbats" charset="0"/>
              </a:rPr>
              <a:t>✔</a:t>
            </a:r>
            <a:endParaRPr lang="en-US" sz="5400" smtClean="0">
              <a:solidFill>
                <a:srgbClr val="FF0000"/>
              </a:solidFill>
            </a:endParaRPr>
          </a:p>
        </p:txBody>
      </p:sp>
      <p:sp>
        <p:nvSpPr>
          <p:cNvPr id="33" name="TextBox 32"/>
          <p:cNvSpPr txBox="1">
            <a:spLocks noChangeArrowheads="1"/>
          </p:cNvSpPr>
          <p:nvPr/>
        </p:nvSpPr>
        <p:spPr bwMode="auto">
          <a:xfrm>
            <a:off x="4495800" y="3879850"/>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smtClean="0">
                <a:solidFill>
                  <a:srgbClr val="FF0000"/>
                </a:solidFill>
                <a:latin typeface="Zapf Dingbats" charset="0"/>
                <a:cs typeface="Zapf Dingbats" charset="0"/>
                <a:sym typeface="Zapf Dingbats" charset="0"/>
              </a:rPr>
              <a:t>✔</a:t>
            </a:r>
            <a:endParaRPr lang="en-US" sz="5400" smtClean="0">
              <a:solidFill>
                <a:srgbClr val="FF0000"/>
              </a:solidFill>
            </a:endParaRPr>
          </a:p>
        </p:txBody>
      </p:sp>
      <p:sp>
        <p:nvSpPr>
          <p:cNvPr id="34" name="TextBox 33"/>
          <p:cNvSpPr txBox="1">
            <a:spLocks noChangeArrowheads="1"/>
          </p:cNvSpPr>
          <p:nvPr/>
        </p:nvSpPr>
        <p:spPr bwMode="auto">
          <a:xfrm>
            <a:off x="5791200" y="3879850"/>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smtClean="0">
                <a:solidFill>
                  <a:srgbClr val="FF0000"/>
                </a:solidFill>
                <a:latin typeface="Zapf Dingbats" charset="0"/>
                <a:cs typeface="Zapf Dingbats" charset="0"/>
                <a:sym typeface="Zapf Dingbats" charset="0"/>
              </a:rPr>
              <a:t>✔</a:t>
            </a:r>
            <a:endParaRPr lang="en-US" sz="5400" smtClean="0">
              <a:solidFill>
                <a:srgbClr val="FF0000"/>
              </a:solidFill>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042275" cy="1336675"/>
          </a:xfrm>
        </p:spPr>
        <p:txBody>
          <a:bodyPr rtlCol="0">
            <a:normAutofit fontScale="90000"/>
          </a:bodyPr>
          <a:lstStyle/>
          <a:p>
            <a:pPr eaLnBrk="1" fontAlgn="auto" hangingPunct="1">
              <a:spcAft>
                <a:spcPts val="0"/>
              </a:spcAft>
              <a:defRPr/>
            </a:pPr>
            <a:r>
              <a:rPr lang="en-US" dirty="0" smtClean="0">
                <a:ea typeface="+mj-ea"/>
                <a:cs typeface="+mj-cs"/>
              </a:rPr>
              <a:t/>
            </a:r>
            <a:br>
              <a:rPr lang="en-US" dirty="0" smtClean="0">
                <a:ea typeface="+mj-ea"/>
                <a:cs typeface="+mj-cs"/>
              </a:rPr>
            </a:br>
            <a:r>
              <a:rPr lang="en-US" dirty="0" smtClean="0">
                <a:ea typeface="+mj-ea"/>
                <a:cs typeface="+mj-cs"/>
              </a:rPr>
              <a:t>People are Evolving Systems. A Science of Change Depends on It.</a:t>
            </a:r>
            <a:endParaRPr lang="en-US" dirty="0">
              <a:ea typeface="+mj-ea"/>
              <a:cs typeface="+mj-cs"/>
            </a:endParaRPr>
          </a:p>
        </p:txBody>
      </p:sp>
      <p:pic>
        <p:nvPicPr>
          <p:cNvPr id="114690" name="Content Placeholder 3" descr="2585872634_a0ed494de1_z.jpg"/>
          <p:cNvPicPr>
            <a:picLocks noGrp="1" noChangeAspect="1"/>
          </p:cNvPicPr>
          <p:nvPr>
            <p:ph idx="1"/>
          </p:nvPr>
        </p:nvPicPr>
        <p:blipFill>
          <a:blip r:embed="rId2">
            <a:extLst>
              <a:ext uri="{28A0092B-C50C-407E-A947-70E740481C1C}">
                <a14:useLocalDpi xmlns:a14="http://schemas.microsoft.com/office/drawing/2010/main" val="0"/>
              </a:ext>
            </a:extLst>
          </a:blip>
          <a:srcRect t="14807" b="14807"/>
          <a:stretch>
            <a:fillRect/>
          </a:stretch>
        </p:blipFill>
        <p:spPr>
          <a:xfrm>
            <a:off x="549275" y="2352675"/>
            <a:ext cx="8042275" cy="3590925"/>
          </a:xfr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838200" y="2438400"/>
            <a:ext cx="7467600" cy="1162050"/>
          </a:xfrm>
        </p:spPr>
        <p:txBody>
          <a:bodyPr/>
          <a:lstStyle/>
          <a:p>
            <a:pPr eaLnBrk="1" hangingPunct="1"/>
            <a:r>
              <a:rPr lang="en-US" sz="5400" b="1" dirty="0">
                <a:latin typeface="Arial" charset="0"/>
                <a:ea typeface="ＭＳ Ｐゴシック" charset="0"/>
                <a:cs typeface="Arial" charset="0"/>
              </a:rPr>
              <a:t/>
            </a:r>
            <a:br>
              <a:rPr lang="en-US" sz="5400" b="1" dirty="0">
                <a:latin typeface="Arial" charset="0"/>
                <a:ea typeface="ＭＳ Ｐゴシック" charset="0"/>
                <a:cs typeface="Arial" charset="0"/>
              </a:rPr>
            </a:br>
            <a:r>
              <a:rPr lang="en-US" sz="5400" b="1" dirty="0" smtClean="0">
                <a:latin typeface="Arial" charset="0"/>
                <a:ea typeface="ＭＳ Ｐゴシック" charset="0"/>
                <a:cs typeface="Arial" charset="0"/>
              </a:rPr>
              <a:t>Three Senses of Self:</a:t>
            </a:r>
            <a:br>
              <a:rPr lang="en-US" sz="5400" b="1" dirty="0" smtClean="0">
                <a:latin typeface="Arial" charset="0"/>
                <a:ea typeface="ＭＳ Ｐゴシック" charset="0"/>
                <a:cs typeface="Arial" charset="0"/>
              </a:rPr>
            </a:br>
            <a:r>
              <a:rPr lang="en-US" sz="5400" b="1" dirty="0" smtClean="0">
                <a:latin typeface="Arial" charset="0"/>
                <a:ea typeface="ＭＳ Ｐゴシック" charset="0"/>
                <a:cs typeface="Arial" charset="0"/>
              </a:rPr>
              <a:t>As Conceptualized;</a:t>
            </a:r>
            <a:br>
              <a:rPr lang="en-US" sz="5400" b="1" dirty="0" smtClean="0">
                <a:latin typeface="Arial" charset="0"/>
                <a:ea typeface="ＭＳ Ｐゴシック" charset="0"/>
                <a:cs typeface="Arial" charset="0"/>
              </a:rPr>
            </a:br>
            <a:r>
              <a:rPr lang="en-US" sz="5400" b="1" dirty="0" smtClean="0">
                <a:latin typeface="Arial" charset="0"/>
                <a:ea typeface="ＭＳ Ｐゴシック" charset="0"/>
                <a:cs typeface="Arial" charset="0"/>
              </a:rPr>
              <a:t>As a Process of Knowing;</a:t>
            </a:r>
            <a:br>
              <a:rPr lang="en-US" sz="5400" b="1" dirty="0" smtClean="0">
                <a:latin typeface="Arial" charset="0"/>
                <a:ea typeface="ＭＳ Ｐゴシック" charset="0"/>
                <a:cs typeface="Arial" charset="0"/>
              </a:rPr>
            </a:br>
            <a:r>
              <a:rPr lang="en-US" sz="5400" b="1" dirty="0" smtClean="0">
                <a:latin typeface="Arial" charset="0"/>
                <a:ea typeface="ＭＳ Ｐゴシック" charset="0"/>
                <a:cs typeface="Arial" charset="0"/>
              </a:rPr>
              <a:t>As the </a:t>
            </a:r>
            <a:r>
              <a:rPr lang="en-US" sz="5400" b="1" dirty="0" err="1" smtClean="0">
                <a:latin typeface="Arial" charset="0"/>
                <a:ea typeface="ＭＳ Ｐゴシック" charset="0"/>
                <a:cs typeface="Arial" charset="0"/>
              </a:rPr>
              <a:t>Fromness</a:t>
            </a:r>
            <a:r>
              <a:rPr lang="en-US" sz="5400" b="1" dirty="0" smtClean="0">
                <a:latin typeface="Arial" charset="0"/>
                <a:ea typeface="ＭＳ Ｐゴシック" charset="0"/>
                <a:cs typeface="Arial" charset="0"/>
              </a:rPr>
              <a:t> of Awareness</a:t>
            </a:r>
            <a:endParaRPr lang="en-US" sz="5400" b="1" dirty="0">
              <a:latin typeface="Arial" charset="0"/>
              <a:ea typeface="ＭＳ Ｐゴシック" charset="0"/>
              <a:cs typeface="Arial" charset="0"/>
            </a:endParaRPr>
          </a:p>
        </p:txBody>
      </p:sp>
    </p:spTree>
    <p:extLst>
      <p:ext uri="{BB962C8B-B14F-4D97-AF65-F5344CB8AC3E}">
        <p14:creationId xmlns:p14="http://schemas.microsoft.com/office/powerpoint/2010/main" val="214066120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1371600" y="685800"/>
            <a:ext cx="65482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FFFFFF"/>
                </a:solidFill>
                <a:latin typeface="+mn-lt"/>
                <a:cs typeface="Times New Roman" charset="0"/>
              </a:rPr>
              <a:t>What is a Human Mind?</a:t>
            </a:r>
            <a:endParaRPr lang="en-US" sz="4400" dirty="0">
              <a:solidFill>
                <a:srgbClr val="FFFFFF"/>
              </a:solidFill>
              <a:latin typeface="+mn-lt"/>
              <a:cs typeface="Times New Roman" charset="0"/>
            </a:endParaRPr>
          </a:p>
        </p:txBody>
      </p:sp>
      <p:pic>
        <p:nvPicPr>
          <p:cNvPr id="2" name="Picture 1" descr="hand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905000"/>
            <a:ext cx="3240360" cy="3464348"/>
          </a:xfrm>
          <a:prstGeom prst="rect">
            <a:avLst/>
          </a:prstGeom>
        </p:spPr>
      </p:pic>
      <p:sp>
        <p:nvSpPr>
          <p:cNvPr id="4" name="Text Box 7"/>
          <p:cNvSpPr txBox="1">
            <a:spLocks noChangeArrowheads="1"/>
          </p:cNvSpPr>
          <p:nvPr/>
        </p:nvSpPr>
        <p:spPr bwMode="auto">
          <a:xfrm>
            <a:off x="457200" y="1981200"/>
            <a:ext cx="4724400" cy="452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smtClean="0">
                <a:solidFill>
                  <a:srgbClr val="FFFFFF"/>
                </a:solidFill>
                <a:latin typeface="+mn-lt"/>
                <a:cs typeface="Times New Roman" charset="0"/>
              </a:rPr>
              <a:t>A collection of biological and cultural capacities that allow us to know and to learn through direct experience and symbolic derivation</a:t>
            </a:r>
            <a:endParaRPr lang="en-US" sz="3600" dirty="0">
              <a:solidFill>
                <a:srgbClr val="FFFFFF"/>
              </a:solidFill>
              <a:latin typeface="+mn-lt"/>
              <a:cs typeface="Times New Roman" charset="0"/>
            </a:endParaRPr>
          </a:p>
        </p:txBody>
      </p:sp>
    </p:spTree>
    <p:extLst>
      <p:ext uri="{BB962C8B-B14F-4D97-AF65-F5344CB8AC3E}">
        <p14:creationId xmlns:p14="http://schemas.microsoft.com/office/powerpoint/2010/main" val="27233467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2061083" y="685800"/>
            <a:ext cx="51693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FFFFFF"/>
                </a:solidFill>
                <a:latin typeface="+mn-lt"/>
                <a:cs typeface="Times New Roman" charset="0"/>
              </a:rPr>
              <a:t>Why is it So Hard?</a:t>
            </a:r>
            <a:endParaRPr lang="en-US" sz="4400" dirty="0">
              <a:solidFill>
                <a:srgbClr val="FFFFFF"/>
              </a:solidFill>
              <a:latin typeface="+mn-lt"/>
              <a:cs typeface="Times New Roman" charset="0"/>
            </a:endParaRPr>
          </a:p>
        </p:txBody>
      </p:sp>
      <p:pic>
        <p:nvPicPr>
          <p:cNvPr id="2" name="Picture 1" descr="hand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286000"/>
            <a:ext cx="3240360" cy="3464348"/>
          </a:xfrm>
          <a:prstGeom prst="rect">
            <a:avLst/>
          </a:prstGeom>
        </p:spPr>
      </p:pic>
      <p:sp>
        <p:nvSpPr>
          <p:cNvPr id="4" name="Text Box 7"/>
          <p:cNvSpPr txBox="1">
            <a:spLocks noChangeArrowheads="1"/>
          </p:cNvSpPr>
          <p:nvPr/>
        </p:nvSpPr>
        <p:spPr bwMode="auto">
          <a:xfrm>
            <a:off x="457200" y="1981200"/>
            <a:ext cx="4724400" cy="452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smtClean="0">
                <a:solidFill>
                  <a:srgbClr val="FFFFFF"/>
                </a:solidFill>
                <a:latin typeface="+mn-lt"/>
                <a:cs typeface="Times New Roman" charset="0"/>
              </a:rPr>
              <a:t>We can experience pain anytime, anywhere</a:t>
            </a:r>
          </a:p>
          <a:p>
            <a:endParaRPr lang="en-US" sz="3600" b="1" dirty="0">
              <a:solidFill>
                <a:srgbClr val="FFFFFF"/>
              </a:solidFill>
              <a:latin typeface="+mn-lt"/>
              <a:cs typeface="Times New Roman" charset="0"/>
            </a:endParaRPr>
          </a:p>
          <a:p>
            <a:r>
              <a:rPr lang="en-US" sz="3600" b="1" dirty="0" smtClean="0">
                <a:solidFill>
                  <a:srgbClr val="FFFFFF"/>
                </a:solidFill>
                <a:latin typeface="+mn-lt"/>
                <a:cs typeface="Times New Roman" charset="0"/>
              </a:rPr>
              <a:t>Our judgmental abilities overwhelm us and create the illusion of aloneness</a:t>
            </a:r>
            <a:endParaRPr lang="en-US" sz="3600" dirty="0">
              <a:solidFill>
                <a:srgbClr val="FFFFFF"/>
              </a:solidFill>
              <a:latin typeface="+mn-lt"/>
              <a:cs typeface="Times New Roman" charset="0"/>
            </a:endParaRPr>
          </a:p>
        </p:txBody>
      </p:sp>
    </p:spTree>
    <p:extLst>
      <p:ext uri="{BB962C8B-B14F-4D97-AF65-F5344CB8AC3E}">
        <p14:creationId xmlns:p14="http://schemas.microsoft.com/office/powerpoint/2010/main" val="27355595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a:xfrm>
            <a:off x="0" y="152400"/>
            <a:ext cx="9144000" cy="685800"/>
          </a:xfrm>
        </p:spPr>
        <p:txBody>
          <a:bodyPr lIns="92075" tIns="46038" rIns="92075" bIns="46038" anchor="b"/>
          <a:lstStyle/>
          <a:p>
            <a:pPr eaLnBrk="1" hangingPunct="1"/>
            <a:r>
              <a:rPr lang="en-US" sz="3200" i="1" dirty="0" smtClean="0">
                <a:solidFill>
                  <a:srgbClr val="000000"/>
                </a:solidFill>
                <a:latin typeface="Arial" charset="0"/>
                <a:ea typeface="ＭＳ Ｐゴシック" charset="0"/>
                <a:cs typeface="Times New Roman" charset="0"/>
              </a:rPr>
              <a:t>Derived</a:t>
            </a:r>
            <a:r>
              <a:rPr lang="en-US" sz="3200" dirty="0" smtClean="0">
                <a:solidFill>
                  <a:srgbClr val="000000"/>
                </a:solidFill>
                <a:latin typeface="Arial" charset="0"/>
                <a:ea typeface="ＭＳ Ｐゴシック" charset="0"/>
                <a:cs typeface="Times New Roman" charset="0"/>
              </a:rPr>
              <a:t> </a:t>
            </a:r>
            <a:r>
              <a:rPr lang="en-US" sz="3200" dirty="0">
                <a:solidFill>
                  <a:srgbClr val="000000"/>
                </a:solidFill>
                <a:latin typeface="Arial" charset="0"/>
                <a:ea typeface="ＭＳ Ｐゴシック" charset="0"/>
                <a:cs typeface="Times New Roman" charset="0"/>
              </a:rPr>
              <a:t>Relations Look Like </a:t>
            </a:r>
            <a:r>
              <a:rPr lang="en-US" sz="3200" i="1" dirty="0">
                <a:solidFill>
                  <a:srgbClr val="000000"/>
                </a:solidFill>
                <a:latin typeface="Arial" charset="0"/>
                <a:ea typeface="ＭＳ Ｐゴシック" charset="0"/>
                <a:cs typeface="Times New Roman" charset="0"/>
              </a:rPr>
              <a:t>Trained</a:t>
            </a:r>
            <a:r>
              <a:rPr lang="en-US" sz="3200" dirty="0">
                <a:solidFill>
                  <a:srgbClr val="000000"/>
                </a:solidFill>
                <a:latin typeface="Arial" charset="0"/>
                <a:ea typeface="ＭＳ Ｐゴシック" charset="0"/>
                <a:cs typeface="Times New Roman" charset="0"/>
              </a:rPr>
              <a:t> Ones</a:t>
            </a:r>
          </a:p>
        </p:txBody>
      </p:sp>
      <p:sp>
        <p:nvSpPr>
          <p:cNvPr id="150530" name="Rectangle 3"/>
          <p:cNvSpPr>
            <a:spLocks noChangeArrowheads="1"/>
          </p:cNvSpPr>
          <p:nvPr/>
        </p:nvSpPr>
        <p:spPr bwMode="auto">
          <a:xfrm>
            <a:off x="3000375" y="2581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a:spAutoFit/>
          </a:bodyPr>
          <a:lstStyle/>
          <a:p>
            <a:endParaRPr lang="en-US" smtClean="0">
              <a:solidFill>
                <a:srgbClr val="000000"/>
              </a:solidFill>
              <a:latin typeface="Arial" charset="0"/>
              <a:ea typeface="ＭＳ Ｐゴシック" charset="0"/>
              <a:cs typeface="ＭＳ Ｐゴシック" charset="0"/>
            </a:endParaRPr>
          </a:p>
        </p:txBody>
      </p:sp>
      <p:sp>
        <p:nvSpPr>
          <p:cNvPr id="150531" name="Text Box 4"/>
          <p:cNvSpPr txBox="1">
            <a:spLocks noChangeArrowheads="1"/>
          </p:cNvSpPr>
          <p:nvPr/>
        </p:nvSpPr>
        <p:spPr bwMode="auto">
          <a:xfrm>
            <a:off x="6858000" y="6613525"/>
            <a:ext cx="18875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SzPct val="150000"/>
            </a:pPr>
            <a:r>
              <a:rPr lang="en-GB" sz="1000" smtClean="0">
                <a:solidFill>
                  <a:srgbClr val="000000"/>
                </a:solidFill>
              </a:rPr>
              <a:t>Barnes-Holmes, et al. (2006)</a:t>
            </a:r>
          </a:p>
        </p:txBody>
      </p:sp>
      <p:pic>
        <p:nvPicPr>
          <p:cNvPr id="150532" name="Picture 5" descr="erp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868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Line 6"/>
          <p:cNvSpPr>
            <a:spLocks noChangeShapeType="1"/>
          </p:cNvSpPr>
          <p:nvPr/>
        </p:nvSpPr>
        <p:spPr bwMode="auto">
          <a:xfrm flipH="1">
            <a:off x="4343400" y="1600200"/>
            <a:ext cx="228600" cy="457200"/>
          </a:xfrm>
          <a:prstGeom prst="line">
            <a:avLst/>
          </a:prstGeom>
          <a:noFill/>
          <a:ln w="63500">
            <a:solidFill>
              <a:srgbClr val="00CC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sz="2400" smtClean="0">
              <a:solidFill>
                <a:srgbClr val="000000"/>
              </a:solidFill>
              <a:latin typeface="Arial" charset="0"/>
              <a:ea typeface="ＭＳ Ｐゴシック" charset="0"/>
              <a:cs typeface="ＭＳ Ｐゴシック" charset="0"/>
            </a:endParaRPr>
          </a:p>
        </p:txBody>
      </p:sp>
      <p:sp>
        <p:nvSpPr>
          <p:cNvPr id="150534" name="Text Box 7"/>
          <p:cNvSpPr txBox="1">
            <a:spLocks noChangeArrowheads="1"/>
          </p:cNvSpPr>
          <p:nvPr/>
        </p:nvSpPr>
        <p:spPr bwMode="auto">
          <a:xfrm>
            <a:off x="4581525" y="1447800"/>
            <a:ext cx="299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SzPct val="150000"/>
            </a:pPr>
            <a:r>
              <a:rPr lang="en-GB" sz="1200" smtClean="0">
                <a:solidFill>
                  <a:srgbClr val="000000"/>
                </a:solidFill>
              </a:rPr>
              <a:t>Directly Trained and Derived Relations</a:t>
            </a:r>
          </a:p>
        </p:txBody>
      </p:sp>
      <p:sp>
        <p:nvSpPr>
          <p:cNvPr id="150535" name="Line 8"/>
          <p:cNvSpPr>
            <a:spLocks noChangeShapeType="1"/>
          </p:cNvSpPr>
          <p:nvPr/>
        </p:nvSpPr>
        <p:spPr bwMode="auto">
          <a:xfrm flipV="1">
            <a:off x="3124200" y="2286000"/>
            <a:ext cx="381000" cy="3048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sz="2400" smtClean="0">
              <a:solidFill>
                <a:srgbClr val="000000"/>
              </a:solidFill>
              <a:latin typeface="Arial" charset="0"/>
              <a:ea typeface="ＭＳ Ｐゴシック" charset="0"/>
              <a:cs typeface="ＭＳ Ｐゴシック" charset="0"/>
            </a:endParaRPr>
          </a:p>
        </p:txBody>
      </p:sp>
      <p:sp>
        <p:nvSpPr>
          <p:cNvPr id="150536" name="Text Box 9"/>
          <p:cNvSpPr txBox="1">
            <a:spLocks noChangeArrowheads="1"/>
          </p:cNvSpPr>
          <p:nvPr/>
        </p:nvSpPr>
        <p:spPr bwMode="auto">
          <a:xfrm>
            <a:off x="1295400" y="2438400"/>
            <a:ext cx="1855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SzPct val="150000"/>
            </a:pPr>
            <a:r>
              <a:rPr lang="en-GB" sz="1200" smtClean="0">
                <a:solidFill>
                  <a:srgbClr val="000000"/>
                </a:solidFill>
              </a:rPr>
              <a:t>Non-Equivalent Stimuli</a:t>
            </a:r>
          </a:p>
        </p:txBody>
      </p:sp>
      <p:sp>
        <p:nvSpPr>
          <p:cNvPr id="150537" name="Text Box 10"/>
          <p:cNvSpPr txBox="1">
            <a:spLocks noChangeArrowheads="1"/>
          </p:cNvSpPr>
          <p:nvPr/>
        </p:nvSpPr>
        <p:spPr bwMode="auto">
          <a:xfrm>
            <a:off x="2743200" y="5181600"/>
            <a:ext cx="1335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SzPct val="150000"/>
            </a:pPr>
            <a:r>
              <a:rPr lang="en-GB" sz="1200" smtClean="0">
                <a:solidFill>
                  <a:srgbClr val="000000"/>
                </a:solidFill>
              </a:rPr>
              <a:t>Directly Trained</a:t>
            </a:r>
          </a:p>
        </p:txBody>
      </p:sp>
      <p:sp>
        <p:nvSpPr>
          <p:cNvPr id="150538" name="Text Box 11"/>
          <p:cNvSpPr txBox="1">
            <a:spLocks noChangeArrowheads="1"/>
          </p:cNvSpPr>
          <p:nvPr/>
        </p:nvSpPr>
        <p:spPr bwMode="auto">
          <a:xfrm>
            <a:off x="1981200" y="5943600"/>
            <a:ext cx="1508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SzPct val="150000"/>
            </a:pPr>
            <a:r>
              <a:rPr lang="en-GB" sz="1200" smtClean="0">
                <a:solidFill>
                  <a:srgbClr val="000000"/>
                </a:solidFill>
              </a:rPr>
              <a:t>Equivalent Stimuli</a:t>
            </a:r>
          </a:p>
        </p:txBody>
      </p:sp>
      <p:sp>
        <p:nvSpPr>
          <p:cNvPr id="150539" name="Text Box 12"/>
          <p:cNvSpPr txBox="1">
            <a:spLocks noChangeArrowheads="1"/>
          </p:cNvSpPr>
          <p:nvPr/>
        </p:nvSpPr>
        <p:spPr bwMode="auto">
          <a:xfrm>
            <a:off x="228600" y="1295400"/>
            <a:ext cx="1376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SzPct val="150000"/>
            </a:pPr>
            <a:r>
              <a:rPr lang="en-GB" sz="1200" smtClean="0">
                <a:solidFill>
                  <a:srgbClr val="000000"/>
                </a:solidFill>
              </a:rPr>
              <a:t>Left Hemisphere</a:t>
            </a:r>
          </a:p>
        </p:txBody>
      </p:sp>
      <p:sp>
        <p:nvSpPr>
          <p:cNvPr id="150540" name="Text Box 13"/>
          <p:cNvSpPr txBox="1">
            <a:spLocks noChangeArrowheads="1"/>
          </p:cNvSpPr>
          <p:nvPr/>
        </p:nvSpPr>
        <p:spPr bwMode="auto">
          <a:xfrm>
            <a:off x="7413625" y="1219200"/>
            <a:ext cx="1487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SzPct val="150000"/>
            </a:pPr>
            <a:r>
              <a:rPr lang="en-GB" sz="1200" smtClean="0">
                <a:solidFill>
                  <a:srgbClr val="000000"/>
                </a:solidFill>
              </a:rPr>
              <a:t>Right Hemisphere</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9"/>
          <p:cNvSpPr>
            <a:spLocks noChangeArrowheads="1"/>
          </p:cNvSpPr>
          <p:nvPr/>
        </p:nvSpPr>
        <p:spPr bwMode="auto">
          <a:xfrm>
            <a:off x="6978650" y="2416175"/>
            <a:ext cx="2089150" cy="1546225"/>
          </a:xfrm>
          <a:prstGeom prst="flowChartProcess">
            <a:avLst/>
          </a:prstGeom>
          <a:solidFill>
            <a:srgbClr val="FF0000"/>
          </a:solidFill>
          <a:ln w="9525">
            <a:solidFill>
              <a:schemeClr val="tx1"/>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14" name="AutoShape 3"/>
          <p:cNvSpPr>
            <a:spLocks noChangeArrowheads="1"/>
          </p:cNvSpPr>
          <p:nvPr/>
        </p:nvSpPr>
        <p:spPr bwMode="auto">
          <a:xfrm>
            <a:off x="2833688" y="2989263"/>
            <a:ext cx="976312" cy="144462"/>
          </a:xfrm>
          <a:prstGeom prst="rightArrow">
            <a:avLst>
              <a:gd name="adj1" fmla="val 50000"/>
              <a:gd name="adj2" fmla="val 168957"/>
            </a:avLst>
          </a:prstGeom>
          <a:solidFill>
            <a:schemeClr val="tx1"/>
          </a:solidFill>
          <a:ln w="9525">
            <a:solidFill>
              <a:schemeClr val="tx1"/>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15" name="AutoShape 8"/>
          <p:cNvSpPr>
            <a:spLocks noChangeArrowheads="1"/>
          </p:cNvSpPr>
          <p:nvPr/>
        </p:nvSpPr>
        <p:spPr bwMode="auto">
          <a:xfrm rot="2845459">
            <a:off x="2453481" y="4233070"/>
            <a:ext cx="758825" cy="144462"/>
          </a:xfrm>
          <a:prstGeom prst="rightArrow">
            <a:avLst>
              <a:gd name="adj1" fmla="val 50000"/>
              <a:gd name="adj2" fmla="val 131319"/>
            </a:avLst>
          </a:prstGeom>
          <a:solidFill>
            <a:srgbClr val="009900"/>
          </a:solidFill>
          <a:ln w="9525">
            <a:solidFill>
              <a:srgbClr val="009900"/>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16" name="AutoShape 9"/>
          <p:cNvSpPr>
            <a:spLocks noChangeArrowheads="1"/>
          </p:cNvSpPr>
          <p:nvPr/>
        </p:nvSpPr>
        <p:spPr bwMode="auto">
          <a:xfrm>
            <a:off x="4273550" y="2413000"/>
            <a:ext cx="2089150" cy="1546225"/>
          </a:xfrm>
          <a:prstGeom prst="flowChartProcess">
            <a:avLst/>
          </a:prstGeom>
          <a:solidFill>
            <a:srgbClr val="FF0000"/>
          </a:solidFill>
          <a:ln w="9525">
            <a:solidFill>
              <a:schemeClr val="tx1"/>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17" name="AutoShape 11"/>
          <p:cNvSpPr>
            <a:spLocks noChangeArrowheads="1"/>
          </p:cNvSpPr>
          <p:nvPr/>
        </p:nvSpPr>
        <p:spPr bwMode="auto">
          <a:xfrm>
            <a:off x="457200" y="2341563"/>
            <a:ext cx="2089150" cy="1546225"/>
          </a:xfrm>
          <a:prstGeom prst="flowChartProcess">
            <a:avLst/>
          </a:prstGeom>
          <a:solidFill>
            <a:srgbClr val="FF0000"/>
          </a:solidFill>
          <a:ln w="9525">
            <a:solidFill>
              <a:schemeClr val="tx1"/>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18" name="AutoShape 13"/>
          <p:cNvSpPr>
            <a:spLocks noChangeArrowheads="1"/>
          </p:cNvSpPr>
          <p:nvPr/>
        </p:nvSpPr>
        <p:spPr bwMode="auto">
          <a:xfrm>
            <a:off x="3270250" y="4343400"/>
            <a:ext cx="2376488" cy="762000"/>
          </a:xfrm>
          <a:prstGeom prst="flowChartProcess">
            <a:avLst/>
          </a:prstGeom>
          <a:solidFill>
            <a:srgbClr val="FF0000"/>
          </a:solidFill>
          <a:ln w="9525">
            <a:solidFill>
              <a:schemeClr val="tx1"/>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19" name="Text Box 14"/>
          <p:cNvSpPr txBox="1">
            <a:spLocks noChangeArrowheads="1"/>
          </p:cNvSpPr>
          <p:nvPr/>
        </p:nvSpPr>
        <p:spPr bwMode="auto">
          <a:xfrm>
            <a:off x="3498850" y="4419600"/>
            <a:ext cx="182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3200" b="1" smtClean="0">
                <a:solidFill>
                  <a:srgbClr val="000000"/>
                </a:solidFill>
                <a:latin typeface="Bell MT" charset="0"/>
              </a:rPr>
              <a:t>  </a:t>
            </a:r>
            <a:r>
              <a:rPr lang="fr-FR" sz="3200" b="1" i="1" smtClean="0">
                <a:solidFill>
                  <a:srgbClr val="000000"/>
                </a:solidFill>
                <a:latin typeface="Bell MT" charset="0"/>
              </a:rPr>
              <a:t>CAR</a:t>
            </a:r>
            <a:endParaRPr lang="fr-FR" sz="3200" b="1" smtClean="0">
              <a:solidFill>
                <a:srgbClr val="000000"/>
              </a:solidFill>
              <a:latin typeface="Bell MT" charset="0"/>
            </a:endParaRPr>
          </a:p>
        </p:txBody>
      </p:sp>
      <p:sp>
        <p:nvSpPr>
          <p:cNvPr id="166920" name="AutoShape 17"/>
          <p:cNvSpPr>
            <a:spLocks noChangeArrowheads="1"/>
          </p:cNvSpPr>
          <p:nvPr/>
        </p:nvSpPr>
        <p:spPr bwMode="auto">
          <a:xfrm>
            <a:off x="2833688" y="2989263"/>
            <a:ext cx="976312" cy="144462"/>
          </a:xfrm>
          <a:prstGeom prst="rightArrow">
            <a:avLst>
              <a:gd name="adj1" fmla="val 50000"/>
              <a:gd name="adj2" fmla="val 168957"/>
            </a:avLst>
          </a:prstGeom>
          <a:solidFill>
            <a:srgbClr val="FF0000"/>
          </a:solidFill>
          <a:ln w="9525">
            <a:solidFill>
              <a:srgbClr val="FF0000"/>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21" name="AutoShape 19"/>
          <p:cNvSpPr>
            <a:spLocks noChangeArrowheads="1"/>
          </p:cNvSpPr>
          <p:nvPr/>
        </p:nvSpPr>
        <p:spPr bwMode="auto">
          <a:xfrm rot="2845459">
            <a:off x="2453481" y="4233070"/>
            <a:ext cx="758825" cy="144462"/>
          </a:xfrm>
          <a:prstGeom prst="rightArrow">
            <a:avLst>
              <a:gd name="adj1" fmla="val 50000"/>
              <a:gd name="adj2" fmla="val 131319"/>
            </a:avLst>
          </a:prstGeom>
          <a:solidFill>
            <a:srgbClr val="FF0000"/>
          </a:solidFill>
          <a:ln w="9525">
            <a:solidFill>
              <a:srgbClr val="FF0000"/>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22" name="Text Box 24"/>
          <p:cNvSpPr txBox="1">
            <a:spLocks noChangeArrowheads="1"/>
          </p:cNvSpPr>
          <p:nvPr/>
        </p:nvSpPr>
        <p:spPr bwMode="auto">
          <a:xfrm>
            <a:off x="323850" y="260350"/>
            <a:ext cx="83518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4000" smtClean="0">
                <a:solidFill>
                  <a:srgbClr val="000000"/>
                </a:solidFill>
              </a:rPr>
              <a:t>Through human cognition we can bring aversive events into any setting</a:t>
            </a:r>
          </a:p>
        </p:txBody>
      </p:sp>
      <p:pic>
        <p:nvPicPr>
          <p:cNvPr id="166923" name="Picture 26" descr="voitures-americaines-decouvrez-des-modeles-d-exception-id8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2514600"/>
            <a:ext cx="18288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28" descr="media--image-121446-article-ajust_6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2514600"/>
            <a:ext cx="182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25" name="Group 14"/>
          <p:cNvGrpSpPr>
            <a:grpSpLocks/>
          </p:cNvGrpSpPr>
          <p:nvPr/>
        </p:nvGrpSpPr>
        <p:grpSpPr bwMode="auto">
          <a:xfrm>
            <a:off x="7239000" y="2895600"/>
            <a:ext cx="1524000" cy="3581400"/>
            <a:chOff x="7239000" y="2760663"/>
            <a:chExt cx="1524000" cy="3581400"/>
          </a:xfrm>
        </p:grpSpPr>
        <p:pic>
          <p:nvPicPr>
            <p:cNvPr id="166930" name="Picture 6" descr="stresswo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114800"/>
              <a:ext cx="1493838"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31" name="TextBox 24"/>
            <p:cNvSpPr txBox="1">
              <a:spLocks noChangeArrowheads="1"/>
            </p:cNvSpPr>
            <p:nvPr/>
          </p:nvSpPr>
          <p:spPr bwMode="auto">
            <a:xfrm>
              <a:off x="7315200" y="2760663"/>
              <a:ext cx="1447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3200" smtClean="0">
                  <a:solidFill>
                    <a:srgbClr val="000000"/>
                  </a:solidFill>
                </a:rPr>
                <a:t>“</a:t>
              </a:r>
              <a:r>
                <a:rPr lang="en-US" altLang="ja-JP" sz="3200" smtClean="0">
                  <a:solidFill>
                    <a:srgbClr val="000000"/>
                  </a:solidFill>
                </a:rPr>
                <a:t>Car</a:t>
              </a:r>
              <a:r>
                <a:rPr lang="ja-JP" altLang="en-US" sz="3200" smtClean="0">
                  <a:solidFill>
                    <a:srgbClr val="000000"/>
                  </a:solidFill>
                </a:rPr>
                <a:t>”</a:t>
              </a:r>
              <a:endParaRPr lang="en-US" sz="3200" smtClean="0">
                <a:solidFill>
                  <a:srgbClr val="000000"/>
                </a:solidFill>
              </a:endParaRPr>
            </a:p>
          </p:txBody>
        </p:sp>
      </p:grpSp>
      <p:sp>
        <p:nvSpPr>
          <p:cNvPr id="166926" name="AutoShape 8"/>
          <p:cNvSpPr>
            <a:spLocks noChangeArrowheads="1"/>
          </p:cNvSpPr>
          <p:nvPr/>
        </p:nvSpPr>
        <p:spPr bwMode="auto">
          <a:xfrm rot="-1838294">
            <a:off x="5962650" y="4373563"/>
            <a:ext cx="758825" cy="144462"/>
          </a:xfrm>
          <a:prstGeom prst="rightArrow">
            <a:avLst>
              <a:gd name="adj1" fmla="val 50000"/>
              <a:gd name="adj2" fmla="val 131319"/>
            </a:avLst>
          </a:prstGeom>
          <a:solidFill>
            <a:srgbClr val="008000"/>
          </a:solidFill>
          <a:ln w="9525">
            <a:solidFill>
              <a:srgbClr val="009900"/>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27" name="AutoShape 8"/>
          <p:cNvSpPr>
            <a:spLocks noChangeArrowheads="1"/>
          </p:cNvSpPr>
          <p:nvPr/>
        </p:nvSpPr>
        <p:spPr bwMode="auto">
          <a:xfrm rot="9117248">
            <a:off x="6115050" y="4525963"/>
            <a:ext cx="758825" cy="144462"/>
          </a:xfrm>
          <a:prstGeom prst="rightArrow">
            <a:avLst>
              <a:gd name="adj1" fmla="val 50000"/>
              <a:gd name="adj2" fmla="val 131319"/>
            </a:avLst>
          </a:prstGeom>
          <a:solidFill>
            <a:srgbClr val="008000"/>
          </a:solidFill>
          <a:ln w="9525">
            <a:solidFill>
              <a:srgbClr val="009900"/>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28" name="AutoShape 8"/>
          <p:cNvSpPr>
            <a:spLocks noChangeArrowheads="1"/>
          </p:cNvSpPr>
          <p:nvPr/>
        </p:nvSpPr>
        <p:spPr bwMode="auto">
          <a:xfrm rot="-7690385">
            <a:off x="2275681" y="4461670"/>
            <a:ext cx="758825" cy="144462"/>
          </a:xfrm>
          <a:prstGeom prst="rightArrow">
            <a:avLst>
              <a:gd name="adj1" fmla="val 50000"/>
              <a:gd name="adj2" fmla="val 131319"/>
            </a:avLst>
          </a:prstGeom>
          <a:solidFill>
            <a:srgbClr val="008000"/>
          </a:solidFill>
          <a:ln w="9525">
            <a:solidFill>
              <a:srgbClr val="009900"/>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66929" name="AutoShape 8"/>
          <p:cNvSpPr>
            <a:spLocks noChangeArrowheads="1"/>
          </p:cNvSpPr>
          <p:nvPr/>
        </p:nvSpPr>
        <p:spPr bwMode="auto">
          <a:xfrm rot="10800000">
            <a:off x="2987675" y="3395663"/>
            <a:ext cx="758825" cy="144462"/>
          </a:xfrm>
          <a:prstGeom prst="rightArrow">
            <a:avLst>
              <a:gd name="adj1" fmla="val 50000"/>
              <a:gd name="adj2" fmla="val 131319"/>
            </a:avLst>
          </a:prstGeom>
          <a:solidFill>
            <a:srgbClr val="008000"/>
          </a:solidFill>
          <a:ln w="9525">
            <a:solidFill>
              <a:srgbClr val="009900"/>
            </a:solidFill>
            <a:miter lim="800000"/>
            <a:headEnd/>
            <a:tailEnd/>
          </a:ln>
        </p:spPr>
        <p:txBody>
          <a:bodyPr wrap="none" anchor="ctr"/>
          <a:lstStyle/>
          <a:p>
            <a:endParaRPr lang="en-US" smtClean="0">
              <a:solidFill>
                <a:srgbClr val="000000"/>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noChangeArrowheads="1"/>
          </p:cNvPicPr>
          <p:nvPr/>
        </p:nvPicPr>
        <p:blipFill>
          <a:blip r:embed="rId2">
            <a:extLst>
              <a:ext uri="{28A0092B-C50C-407E-A947-70E740481C1C}">
                <a14:useLocalDpi xmlns:a14="http://schemas.microsoft.com/office/drawing/2010/main" val="0"/>
              </a:ext>
            </a:extLst>
          </a:blip>
          <a:srcRect l="17564"/>
          <a:stretch>
            <a:fillRect/>
          </a:stretch>
        </p:blipFill>
        <p:spPr bwMode="auto">
          <a:xfrm>
            <a:off x="4114800" y="-381000"/>
            <a:ext cx="30876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2514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743200"/>
            <a:ext cx="281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048000"/>
            <a:ext cx="31337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990600" y="5257800"/>
            <a:ext cx="7315200" cy="1447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5678269"/>
            <a:ext cx="8229600" cy="646331"/>
          </a:xfrm>
          <a:prstGeom prst="rect">
            <a:avLst/>
          </a:prstGeom>
          <a:noFill/>
        </p:spPr>
        <p:txBody>
          <a:bodyPr wrap="square" rtlCol="0">
            <a:spAutoFit/>
          </a:bodyPr>
          <a:lstStyle/>
          <a:p>
            <a:pPr algn="ctr"/>
            <a:r>
              <a:rPr lang="en-US" sz="3600" b="1" dirty="0" smtClean="0"/>
              <a:t>LOOK AT WHAT WE SELL</a:t>
            </a:r>
            <a:endParaRPr lang="en-US" sz="3600" b="1"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Paxil roa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76200"/>
            <a:ext cx="8377237"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avoidance 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random/>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 ___.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57200"/>
            <a:ext cx="7467600" cy="5980030"/>
          </a:xfrm>
          <a:prstGeom prst="rect">
            <a:avLst/>
          </a:prstGeom>
        </p:spPr>
      </p:pic>
      <p:sp>
        <p:nvSpPr>
          <p:cNvPr id="52225" name="Rectangle 2"/>
          <p:cNvSpPr>
            <a:spLocks noGrp="1" noChangeArrowheads="1"/>
          </p:cNvSpPr>
          <p:nvPr>
            <p:ph type="title"/>
          </p:nvPr>
        </p:nvSpPr>
        <p:spPr>
          <a:xfrm>
            <a:off x="838200" y="4648200"/>
            <a:ext cx="7467600" cy="1162050"/>
          </a:xfrm>
        </p:spPr>
        <p:txBody>
          <a:bodyPr/>
          <a:lstStyle/>
          <a:p>
            <a:pPr eaLnBrk="1" hangingPunct="1"/>
            <a:r>
              <a:rPr lang="en-US" sz="3600" b="1" dirty="0">
                <a:latin typeface="Arial" charset="0"/>
                <a:ea typeface="ＭＳ Ｐゴシック" charset="0"/>
                <a:cs typeface="Arial" charset="0"/>
              </a:rPr>
              <a:t/>
            </a:r>
            <a:br>
              <a:rPr lang="en-US" sz="3600" b="1" dirty="0">
                <a:latin typeface="Arial" charset="0"/>
                <a:ea typeface="ＭＳ Ｐゴシック" charset="0"/>
                <a:cs typeface="Arial" charset="0"/>
              </a:rPr>
            </a:br>
            <a:r>
              <a:rPr lang="en-US" sz="3600" b="1" dirty="0" smtClean="0">
                <a:solidFill>
                  <a:srgbClr val="FFFFFF"/>
                </a:solidFill>
                <a:latin typeface="Arial" charset="0"/>
                <a:ea typeface="ＭＳ Ｐゴシック" charset="0"/>
                <a:cs typeface="Arial" charset="0"/>
              </a:rPr>
              <a:t>The Illusion of Aloneness</a:t>
            </a:r>
            <a:endParaRPr lang="en-US" sz="3600" b="1" dirty="0">
              <a:solidFill>
                <a:srgbClr val="FFFFFF"/>
              </a:solidFill>
              <a:latin typeface="Arial" charset="0"/>
              <a:ea typeface="ＭＳ Ｐゴシック" charset="0"/>
              <a:cs typeface="Arial" charset="0"/>
            </a:endParaRPr>
          </a:p>
        </p:txBody>
      </p:sp>
      <p:sp>
        <p:nvSpPr>
          <p:cNvPr id="4" name="Rectangle 2"/>
          <p:cNvSpPr txBox="1">
            <a:spLocks noChangeArrowheads="1"/>
          </p:cNvSpPr>
          <p:nvPr/>
        </p:nvSpPr>
        <p:spPr bwMode="auto">
          <a:xfrm>
            <a:off x="1371600" y="1504950"/>
            <a:ext cx="74676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5400" b="1" dirty="0" smtClean="0">
                <a:latin typeface="Arial" charset="0"/>
                <a:ea typeface="ＭＳ Ｐゴシック" charset="0"/>
                <a:cs typeface="Arial" charset="0"/>
              </a:rPr>
              <a:t/>
            </a:r>
            <a:br>
              <a:rPr lang="en-US" sz="5400" b="1" dirty="0" smtClean="0">
                <a:latin typeface="Arial" charset="0"/>
                <a:ea typeface="ＭＳ Ｐゴシック" charset="0"/>
                <a:cs typeface="Arial" charset="0"/>
              </a:rPr>
            </a:br>
            <a:r>
              <a:rPr lang="en-US" sz="5400" b="1" dirty="0" smtClean="0">
                <a:solidFill>
                  <a:srgbClr val="FFFFFF"/>
                </a:solidFill>
                <a:latin typeface="Arial" charset="0"/>
                <a:ea typeface="ＭＳ Ｐゴシック" charset="0"/>
                <a:cs typeface="Arial" charset="0"/>
              </a:rPr>
              <a:t>I’m ___</a:t>
            </a:r>
            <a:endParaRPr lang="en-US" sz="5400" b="1" dirty="0">
              <a:solidFill>
                <a:srgbClr val="FFFFFF"/>
              </a:solidFill>
              <a:latin typeface="Arial" charset="0"/>
              <a:ea typeface="ＭＳ Ｐゴシック" charset="0"/>
              <a:cs typeface="Arial" charset="0"/>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36538"/>
            <a:ext cx="8042275" cy="1336675"/>
          </a:xfrm>
        </p:spPr>
        <p:txBody>
          <a:bodyPr rtlCol="0">
            <a:normAutofit fontScale="90000"/>
          </a:bodyPr>
          <a:lstStyle/>
          <a:p>
            <a:pPr eaLnBrk="1" fontAlgn="auto" hangingPunct="1">
              <a:spcAft>
                <a:spcPts val="0"/>
              </a:spcAft>
              <a:defRPr/>
            </a:pPr>
            <a:r>
              <a:rPr lang="en-US" dirty="0" smtClean="0">
                <a:ea typeface="+mj-ea"/>
                <a:cs typeface="+mj-cs"/>
              </a:rPr>
              <a:t>What Can We Do About It? </a:t>
            </a:r>
            <a:r>
              <a:rPr lang="en-US" dirty="0">
                <a:ea typeface="+mj-ea"/>
                <a:cs typeface="+mj-cs"/>
              </a:rPr>
              <a:t/>
            </a:r>
            <a:br>
              <a:rPr lang="en-US" dirty="0">
                <a:ea typeface="+mj-ea"/>
                <a:cs typeface="+mj-cs"/>
              </a:rPr>
            </a:br>
            <a:r>
              <a:rPr lang="en-US" dirty="0" smtClean="0">
                <a:ea typeface="+mj-ea"/>
                <a:cs typeface="+mj-cs"/>
              </a:rPr>
              <a:t>Learn to Put the </a:t>
            </a:r>
            <a:r>
              <a:rPr lang="en-US" dirty="0">
                <a:ea typeface="+mj-ea"/>
                <a:cs typeface="+mj-cs"/>
              </a:rPr>
              <a:t>Mind on a Leash</a:t>
            </a:r>
          </a:p>
        </p:txBody>
      </p:sp>
      <p:pic>
        <p:nvPicPr>
          <p:cNvPr id="194562" name="Picture 5" descr="8228136736_5d298d6609_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1788" y="1900238"/>
            <a:ext cx="57515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75" y="5162550"/>
            <a:ext cx="13985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pPr eaLnBrk="1" hangingPunct="1"/>
            <a:r>
              <a:rPr lang="en-US">
                <a:latin typeface="Gotham Bold" charset="0"/>
              </a:rPr>
              <a:t>Variation</a:t>
            </a:r>
          </a:p>
        </p:txBody>
      </p:sp>
      <p:pic>
        <p:nvPicPr>
          <p:cNvPr id="115714" name="Content Placeholder 3" descr="2210331494_1f76ef7ceb_z.jpg"/>
          <p:cNvPicPr>
            <a:picLocks noGrp="1" noChangeAspect="1"/>
          </p:cNvPicPr>
          <p:nvPr>
            <p:ph idx="1"/>
          </p:nvPr>
        </p:nvPicPr>
        <p:blipFill>
          <a:blip r:embed="rId2">
            <a:extLst>
              <a:ext uri="{28A0092B-C50C-407E-A947-70E740481C1C}">
                <a14:useLocalDpi xmlns:a14="http://schemas.microsoft.com/office/drawing/2010/main" val="0"/>
              </a:ext>
            </a:extLst>
          </a:blip>
          <a:srcRect t="9715" b="9715"/>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a:xfrm>
            <a:off x="549275" y="26988"/>
            <a:ext cx="8042275" cy="1336675"/>
          </a:xfrm>
        </p:spPr>
        <p:txBody>
          <a:bodyPr/>
          <a:lstStyle/>
          <a:p>
            <a:pPr eaLnBrk="1" hangingPunct="1"/>
            <a:r>
              <a:rPr lang="en-US" dirty="0" smtClean="0">
                <a:latin typeface="Gotham Bold" charset="0"/>
              </a:rPr>
              <a:t>Promoting </a:t>
            </a:r>
            <a:r>
              <a:rPr lang="en-US" dirty="0">
                <a:latin typeface="Gotham Bold" charset="0"/>
              </a:rPr>
              <a:t>Emotional Variation</a:t>
            </a:r>
          </a:p>
        </p:txBody>
      </p:sp>
      <p:pic>
        <p:nvPicPr>
          <p:cNvPr id="172034" name="Content Placeholder 4" descr="emotions.tiff"/>
          <p:cNvPicPr>
            <a:picLocks noGrp="1" noChangeAspect="1"/>
          </p:cNvPicPr>
          <p:nvPr>
            <p:ph idx="1"/>
          </p:nvPr>
        </p:nvPicPr>
        <p:blipFill>
          <a:blip r:embed="rId2">
            <a:extLst>
              <a:ext uri="{28A0092B-C50C-407E-A947-70E740481C1C}">
                <a14:useLocalDpi xmlns:a14="http://schemas.microsoft.com/office/drawing/2010/main" val="0"/>
              </a:ext>
            </a:extLst>
          </a:blip>
          <a:srcRect t="7025" b="7025"/>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549275" y="26988"/>
            <a:ext cx="8042275" cy="1336675"/>
          </a:xfrm>
        </p:spPr>
        <p:txBody>
          <a:bodyPr/>
          <a:lstStyle/>
          <a:p>
            <a:pPr eaLnBrk="1" hangingPunct="1"/>
            <a:r>
              <a:rPr lang="en-US" dirty="0">
                <a:latin typeface="Gotham Bold" charset="0"/>
              </a:rPr>
              <a:t>A</a:t>
            </a:r>
            <a:r>
              <a:rPr lang="en-US" dirty="0" smtClean="0">
                <a:latin typeface="Gotham Bold" charset="0"/>
              </a:rPr>
              <a:t>nd Cognitive </a:t>
            </a:r>
            <a:r>
              <a:rPr lang="en-US" dirty="0">
                <a:latin typeface="Gotham Bold" charset="0"/>
              </a:rPr>
              <a:t>Flexibility</a:t>
            </a:r>
          </a:p>
        </p:txBody>
      </p:sp>
      <p:pic>
        <p:nvPicPr>
          <p:cNvPr id="173058" name="Content Placeholder 2" descr="6a010534abfd9c970c01538f19a510970b-800wi.jpg"/>
          <p:cNvPicPr>
            <a:picLocks noGrp="1" noChangeAspect="1"/>
          </p:cNvPicPr>
          <p:nvPr>
            <p:ph idx="1"/>
          </p:nvPr>
        </p:nvPicPr>
        <p:blipFill>
          <a:blip r:embed="rId2">
            <a:extLst>
              <a:ext uri="{28A0092B-C50C-407E-A947-70E740481C1C}">
                <a14:useLocalDpi xmlns:a14="http://schemas.microsoft.com/office/drawing/2010/main" val="0"/>
              </a:ext>
            </a:extLst>
          </a:blip>
          <a:srcRect l="15224" r="15224"/>
          <a:stretch>
            <a:fillRect/>
          </a:stretch>
        </p:blipFill>
        <p:spPr>
          <a:xfrm>
            <a:off x="457200" y="1524000"/>
            <a:ext cx="8229600" cy="4419600"/>
          </a:xfr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bg1"/>
            </a:gs>
            <a:gs pos="100000">
              <a:srgbClr val="3399FF"/>
            </a:gs>
          </a:gsLst>
          <a:path path="shape">
            <a:fillToRect l="50000" t="50000" r="50000" b="50000"/>
          </a:path>
        </a:gradFill>
        <a:effectLst/>
      </p:bgPr>
    </p:bg>
    <p:spTree>
      <p:nvGrpSpPr>
        <p:cNvPr id="1" name=""/>
        <p:cNvGrpSpPr/>
        <p:nvPr/>
      </p:nvGrpSpPr>
      <p:grpSpPr>
        <a:xfrm>
          <a:off x="0" y="0"/>
          <a:ext cx="0" cy="0"/>
          <a:chOff x="0" y="0"/>
          <a:chExt cx="0" cy="0"/>
        </a:xfrm>
      </p:grpSpPr>
      <p:graphicFrame>
        <p:nvGraphicFramePr>
          <p:cNvPr id="177154" name="Object 2"/>
          <p:cNvGraphicFramePr>
            <a:graphicFrameLocks noGrp="1" noChangeAspect="1"/>
          </p:cNvGraphicFramePr>
          <p:nvPr>
            <p:ph/>
          </p:nvPr>
        </p:nvGraphicFramePr>
        <p:xfrm>
          <a:off x="1219200" y="1095375"/>
          <a:ext cx="5410200" cy="4467225"/>
        </p:xfrm>
        <a:graphic>
          <a:graphicData uri="http://schemas.openxmlformats.org/presentationml/2006/ole">
            <mc:AlternateContent xmlns:mc="http://schemas.openxmlformats.org/markup-compatibility/2006">
              <mc:Choice xmlns:v="urn:schemas-microsoft-com:vml" Requires="v">
                <p:oleObj spid="_x0000_s459808" name="CorelDRAW" r:id="rId3" imgW="5588000" imgH="4330700" progId="">
                  <p:embed/>
                </p:oleObj>
              </mc:Choice>
              <mc:Fallback>
                <p:oleObj name="CorelDRAW" r:id="rId3" imgW="5588000" imgH="433070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095375"/>
                        <a:ext cx="54102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7155" name="WordArt 3"/>
          <p:cNvSpPr>
            <a:spLocks noChangeArrowheads="1" noChangeShapeType="1" noTextEdit="1"/>
          </p:cNvSpPr>
          <p:nvPr/>
        </p:nvSpPr>
        <p:spPr bwMode="auto">
          <a:xfrm>
            <a:off x="3276600" y="2133600"/>
            <a:ext cx="2743200" cy="2286000"/>
          </a:xfrm>
          <a:prstGeom prst="rect">
            <a:avLst/>
          </a:prstGeom>
        </p:spPr>
        <p:txBody>
          <a:bodyPr spcFirstLastPara="1" wrap="none" fromWordArt="1">
            <a:prstTxWarp prst="textArchUp">
              <a:avLst>
                <a:gd name="adj" fmla="val 9727515"/>
              </a:avLst>
            </a:prstTxWarp>
          </a:bodyPr>
          <a:lstStyle/>
          <a:p>
            <a:pPr algn="ctr"/>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 </a:t>
            </a:r>
          </a:p>
        </p:txBody>
      </p:sp>
      <p:grpSp>
        <p:nvGrpSpPr>
          <p:cNvPr id="2" name="Group 7"/>
          <p:cNvGrpSpPr>
            <a:grpSpLocks/>
          </p:cNvGrpSpPr>
          <p:nvPr/>
        </p:nvGrpSpPr>
        <p:grpSpPr bwMode="auto">
          <a:xfrm>
            <a:off x="914400" y="304800"/>
            <a:ext cx="2133600" cy="5410200"/>
            <a:chOff x="576" y="192"/>
            <a:chExt cx="1344" cy="3408"/>
          </a:xfrm>
        </p:grpSpPr>
        <p:sp>
          <p:nvSpPr>
            <p:cNvPr id="177157" name="Text Box 4"/>
            <p:cNvSpPr txBox="1">
              <a:spLocks noChangeArrowheads="1"/>
            </p:cNvSpPr>
            <p:nvPr/>
          </p:nvSpPr>
          <p:spPr bwMode="auto">
            <a:xfrm>
              <a:off x="576" y="192"/>
              <a:ext cx="12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0000"/>
                  </a:solidFill>
                </a:rPr>
                <a:t>Open</a:t>
              </a:r>
            </a:p>
          </p:txBody>
        </p:sp>
        <p:sp>
          <p:nvSpPr>
            <p:cNvPr id="177158" name="Rectangle 6"/>
            <p:cNvSpPr>
              <a:spLocks noChangeArrowheads="1"/>
            </p:cNvSpPr>
            <p:nvPr/>
          </p:nvSpPr>
          <p:spPr bwMode="auto">
            <a:xfrm>
              <a:off x="576" y="912"/>
              <a:ext cx="1344" cy="2688"/>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42275" cy="1336675"/>
          </a:xfrm>
        </p:spPr>
        <p:txBody>
          <a:bodyPr rtlCol="0">
            <a:normAutofit fontScale="90000"/>
          </a:bodyPr>
          <a:lstStyle/>
          <a:p>
            <a:pPr eaLnBrk="1" fontAlgn="auto" hangingPunct="1">
              <a:spcAft>
                <a:spcPts val="0"/>
              </a:spcAft>
              <a:defRPr/>
            </a:pPr>
            <a:r>
              <a:rPr lang="en-US" dirty="0" smtClean="0">
                <a:ea typeface="+mj-ea"/>
                <a:cs typeface="+mj-cs"/>
              </a:rPr>
              <a:t>To Fit Variation to Context We Need Flexible Attention to the Moment Inside and Out</a:t>
            </a:r>
          </a:p>
        </p:txBody>
      </p:sp>
      <p:pic>
        <p:nvPicPr>
          <p:cNvPr id="3" name="Picture 2" descr="5032376885_3447a5e7aa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629" y="2115949"/>
            <a:ext cx="6263565" cy="4513451"/>
          </a:xfrm>
          <a:prstGeom prst="rect">
            <a:avLst/>
          </a:prstGeom>
          <a:effectLst>
            <a:softEdge rad="508000"/>
          </a:effec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bg1"/>
            </a:gs>
            <a:gs pos="100000">
              <a:srgbClr val="3399FF"/>
            </a:gs>
          </a:gsLst>
          <a:path path="shape">
            <a:fillToRect l="50000" t="50000" r="50000" b="50000"/>
          </a:path>
        </a:gradFill>
        <a:effectLst/>
      </p:bgPr>
    </p:bg>
    <p:spTree>
      <p:nvGrpSpPr>
        <p:cNvPr id="1" name=""/>
        <p:cNvGrpSpPr/>
        <p:nvPr/>
      </p:nvGrpSpPr>
      <p:grpSpPr>
        <a:xfrm>
          <a:off x="0" y="0"/>
          <a:ext cx="0" cy="0"/>
          <a:chOff x="0" y="0"/>
          <a:chExt cx="0" cy="0"/>
        </a:xfrm>
      </p:grpSpPr>
      <p:graphicFrame>
        <p:nvGraphicFramePr>
          <p:cNvPr id="184322" name="Object 2"/>
          <p:cNvGraphicFramePr>
            <a:graphicFrameLocks noGrp="1" noChangeAspect="1"/>
          </p:cNvGraphicFramePr>
          <p:nvPr>
            <p:ph/>
          </p:nvPr>
        </p:nvGraphicFramePr>
        <p:xfrm>
          <a:off x="1371600" y="533400"/>
          <a:ext cx="5057775" cy="5867400"/>
        </p:xfrm>
        <a:graphic>
          <a:graphicData uri="http://schemas.openxmlformats.org/presentationml/2006/ole">
            <mc:AlternateContent xmlns:mc="http://schemas.openxmlformats.org/markup-compatibility/2006">
              <mc:Choice xmlns:v="urn:schemas-microsoft-com:vml" Requires="v">
                <p:oleObj spid="_x0000_s466976" name="CorelDRAW" r:id="rId3" imgW="5588000" imgH="6070600" progId="">
                  <p:embed/>
                </p:oleObj>
              </mc:Choice>
              <mc:Fallback>
                <p:oleObj name="CorelDRAW" r:id="rId3" imgW="5588000" imgH="607060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33400"/>
                        <a:ext cx="50577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23" name="WordArt 3"/>
          <p:cNvSpPr>
            <a:spLocks noChangeArrowheads="1" noChangeShapeType="1" noTextEdit="1"/>
          </p:cNvSpPr>
          <p:nvPr/>
        </p:nvSpPr>
        <p:spPr bwMode="auto">
          <a:xfrm>
            <a:off x="3276600" y="2133600"/>
            <a:ext cx="2667000" cy="2286000"/>
          </a:xfrm>
          <a:prstGeom prst="rect">
            <a:avLst/>
          </a:prstGeom>
        </p:spPr>
        <p:txBody>
          <a:bodyPr spcFirstLastPara="1" wrap="none" fromWordArt="1">
            <a:prstTxWarp prst="textArchUp">
              <a:avLst>
                <a:gd name="adj" fmla="val 9698900"/>
              </a:avLst>
            </a:prstTxWarp>
          </a:bodyPr>
          <a:lstStyle/>
          <a:p>
            <a:pPr algn="ctr"/>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 </a:t>
            </a:r>
          </a:p>
        </p:txBody>
      </p:sp>
      <p:grpSp>
        <p:nvGrpSpPr>
          <p:cNvPr id="2" name="Group 6"/>
          <p:cNvGrpSpPr>
            <a:grpSpLocks/>
          </p:cNvGrpSpPr>
          <p:nvPr/>
        </p:nvGrpSpPr>
        <p:grpSpPr bwMode="auto">
          <a:xfrm>
            <a:off x="3124200" y="152400"/>
            <a:ext cx="2819400" cy="6172200"/>
            <a:chOff x="1968" y="96"/>
            <a:chExt cx="1776" cy="3888"/>
          </a:xfrm>
        </p:grpSpPr>
        <p:sp>
          <p:nvSpPr>
            <p:cNvPr id="184325" name="Text Box 4"/>
            <p:cNvSpPr txBox="1">
              <a:spLocks noChangeArrowheads="1"/>
            </p:cNvSpPr>
            <p:nvPr/>
          </p:nvSpPr>
          <p:spPr bwMode="auto">
            <a:xfrm>
              <a:off x="2016" y="2736"/>
              <a:ext cx="168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000000"/>
                  </a:solidFill>
                </a:rPr>
                <a:t>Aware</a:t>
              </a:r>
            </a:p>
          </p:txBody>
        </p:sp>
        <p:sp>
          <p:nvSpPr>
            <p:cNvPr id="184326" name="Rectangle 5"/>
            <p:cNvSpPr>
              <a:spLocks noChangeArrowheads="1"/>
            </p:cNvSpPr>
            <p:nvPr/>
          </p:nvSpPr>
          <p:spPr bwMode="auto">
            <a:xfrm>
              <a:off x="1968" y="96"/>
              <a:ext cx="1776" cy="3888"/>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a:xfrm>
            <a:off x="549275" y="0"/>
            <a:ext cx="8042275" cy="1336675"/>
          </a:xfrm>
        </p:spPr>
        <p:txBody>
          <a:bodyPr/>
          <a:lstStyle/>
          <a:p>
            <a:pPr eaLnBrk="1" hangingPunct="1"/>
            <a:r>
              <a:rPr lang="en-US" dirty="0" smtClean="0">
                <a:latin typeface="Gotham Bold" charset="0"/>
              </a:rPr>
              <a:t>Picking the Selection </a:t>
            </a:r>
            <a:r>
              <a:rPr lang="en-US" dirty="0">
                <a:latin typeface="Gotham Bold" charset="0"/>
              </a:rPr>
              <a:t>Criterion</a:t>
            </a:r>
          </a:p>
        </p:txBody>
      </p:sp>
      <p:pic>
        <p:nvPicPr>
          <p:cNvPr id="197634" name="Picture 6" descr="3234099003_ec2bf8e9ef_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60960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549275" y="76200"/>
            <a:ext cx="8042275" cy="1336675"/>
          </a:xfrm>
        </p:spPr>
        <p:txBody>
          <a:bodyPr/>
          <a:lstStyle/>
          <a:p>
            <a:pPr eaLnBrk="1" hangingPunct="1"/>
            <a:r>
              <a:rPr lang="en-US" dirty="0" smtClean="0">
                <a:latin typeface="Gotham Bold" charset="0"/>
              </a:rPr>
              <a:t>And Retaining Effective Action by </a:t>
            </a:r>
            <a:r>
              <a:rPr lang="en-US" dirty="0">
                <a:latin typeface="Gotham Bold" charset="0"/>
              </a:rPr>
              <a:t>Practice</a:t>
            </a:r>
          </a:p>
        </p:txBody>
      </p:sp>
      <p:pic>
        <p:nvPicPr>
          <p:cNvPr id="198658" name="Picture 1" descr="9573845124_e64b134ac8_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1280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bg1"/>
            </a:gs>
            <a:gs pos="100000">
              <a:srgbClr val="3399FF"/>
            </a:gs>
          </a:gsLst>
          <a:path path="shape">
            <a:fillToRect l="50000" t="50000" r="50000" b="50000"/>
          </a:path>
        </a:gradFill>
        <a:effectLst/>
      </p:bgPr>
    </p:bg>
    <p:spTree>
      <p:nvGrpSpPr>
        <p:cNvPr id="1" name=""/>
        <p:cNvGrpSpPr/>
        <p:nvPr/>
      </p:nvGrpSpPr>
      <p:grpSpPr>
        <a:xfrm>
          <a:off x="0" y="0"/>
          <a:ext cx="0" cy="0"/>
          <a:chOff x="0" y="0"/>
          <a:chExt cx="0" cy="0"/>
        </a:xfrm>
      </p:grpSpPr>
      <p:graphicFrame>
        <p:nvGraphicFramePr>
          <p:cNvPr id="189442" name="Object 2"/>
          <p:cNvGraphicFramePr>
            <a:graphicFrameLocks noGrp="1" noChangeAspect="1"/>
          </p:cNvGraphicFramePr>
          <p:nvPr>
            <p:ph/>
          </p:nvPr>
        </p:nvGraphicFramePr>
        <p:xfrm>
          <a:off x="1371600" y="533400"/>
          <a:ext cx="6469063" cy="5867400"/>
        </p:xfrm>
        <a:graphic>
          <a:graphicData uri="http://schemas.openxmlformats.org/presentationml/2006/ole">
            <mc:AlternateContent xmlns:mc="http://schemas.openxmlformats.org/markup-compatibility/2006">
              <mc:Choice xmlns:v="urn:schemas-microsoft-com:vml" Requires="v">
                <p:oleObj spid="_x0000_s472096" name="CorelDRAW" r:id="rId3" imgW="7150100" imgH="6070600" progId="">
                  <p:embed/>
                </p:oleObj>
              </mc:Choice>
              <mc:Fallback>
                <p:oleObj name="CorelDRAW" r:id="rId3" imgW="7150100" imgH="607060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33400"/>
                        <a:ext cx="646906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89443" name="WordArt 3"/>
          <p:cNvSpPr>
            <a:spLocks noChangeArrowheads="1" noChangeShapeType="1" noTextEdit="1"/>
          </p:cNvSpPr>
          <p:nvPr/>
        </p:nvSpPr>
        <p:spPr bwMode="auto">
          <a:xfrm>
            <a:off x="3276600" y="2133600"/>
            <a:ext cx="2667000" cy="2286000"/>
          </a:xfrm>
          <a:prstGeom prst="rect">
            <a:avLst/>
          </a:prstGeom>
        </p:spPr>
        <p:txBody>
          <a:bodyPr spcFirstLastPara="1" wrap="none" fromWordArt="1">
            <a:prstTxWarp prst="textArchUp">
              <a:avLst>
                <a:gd name="adj" fmla="val 9698900"/>
              </a:avLst>
            </a:prstTxWarp>
          </a:bodyPr>
          <a:lstStyle/>
          <a:p>
            <a:pPr algn="ctr"/>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 </a:t>
            </a:r>
          </a:p>
        </p:txBody>
      </p:sp>
      <p:grpSp>
        <p:nvGrpSpPr>
          <p:cNvPr id="2" name="Group 4"/>
          <p:cNvGrpSpPr>
            <a:grpSpLocks/>
          </p:cNvGrpSpPr>
          <p:nvPr/>
        </p:nvGrpSpPr>
        <p:grpSpPr bwMode="auto">
          <a:xfrm>
            <a:off x="6019800" y="152400"/>
            <a:ext cx="2286000" cy="5562600"/>
            <a:chOff x="528" y="96"/>
            <a:chExt cx="1440" cy="3504"/>
          </a:xfrm>
        </p:grpSpPr>
        <p:sp>
          <p:nvSpPr>
            <p:cNvPr id="189445" name="Text Box 5"/>
            <p:cNvSpPr txBox="1">
              <a:spLocks noChangeArrowheads="1"/>
            </p:cNvSpPr>
            <p:nvPr/>
          </p:nvSpPr>
          <p:spPr bwMode="auto">
            <a:xfrm>
              <a:off x="528" y="96"/>
              <a:ext cx="1440"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0000"/>
                  </a:solidFill>
                </a:rPr>
                <a:t>Actively Engaged</a:t>
              </a:r>
            </a:p>
          </p:txBody>
        </p:sp>
        <p:sp>
          <p:nvSpPr>
            <p:cNvPr id="189446" name="Rectangle 6"/>
            <p:cNvSpPr>
              <a:spLocks noChangeArrowheads="1"/>
            </p:cNvSpPr>
            <p:nvPr/>
          </p:nvSpPr>
          <p:spPr bwMode="auto">
            <a:xfrm>
              <a:off x="576" y="912"/>
              <a:ext cx="1344" cy="2688"/>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995943" y="685800"/>
            <a:ext cx="729959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FFFFFF"/>
                </a:solidFill>
                <a:latin typeface="+mn-lt"/>
                <a:cs typeface="Times New Roman" charset="0"/>
              </a:rPr>
              <a:t>What Can We Do About it?</a:t>
            </a:r>
            <a:endParaRPr lang="en-US" sz="4400" dirty="0">
              <a:solidFill>
                <a:srgbClr val="FFFFFF"/>
              </a:solidFill>
              <a:latin typeface="+mn-lt"/>
              <a:cs typeface="Times New Roman" charset="0"/>
            </a:endParaRPr>
          </a:p>
        </p:txBody>
      </p:sp>
      <p:pic>
        <p:nvPicPr>
          <p:cNvPr id="2" name="Picture 1" descr="hand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286000"/>
            <a:ext cx="3240360" cy="3464348"/>
          </a:xfrm>
          <a:prstGeom prst="rect">
            <a:avLst/>
          </a:prstGeom>
        </p:spPr>
      </p:pic>
      <p:sp>
        <p:nvSpPr>
          <p:cNvPr id="4" name="Text Box 7"/>
          <p:cNvSpPr txBox="1">
            <a:spLocks noChangeArrowheads="1"/>
          </p:cNvSpPr>
          <p:nvPr/>
        </p:nvSpPr>
        <p:spPr bwMode="auto">
          <a:xfrm>
            <a:off x="457200" y="1981200"/>
            <a:ext cx="4724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smtClean="0">
                <a:solidFill>
                  <a:srgbClr val="FFFFFF"/>
                </a:solidFill>
                <a:latin typeface="+mn-lt"/>
                <a:cs typeface="Times New Roman" charset="0"/>
              </a:rPr>
              <a:t>From the WE of Awareness we Can Learn to Open Up, to Be Here, and to Care and Live on Purpose as Part of the Community.</a:t>
            </a:r>
          </a:p>
        </p:txBody>
      </p:sp>
    </p:spTree>
    <p:extLst>
      <p:ext uri="{BB962C8B-B14F-4D97-AF65-F5344CB8AC3E}">
        <p14:creationId xmlns:p14="http://schemas.microsoft.com/office/powerpoint/2010/main" val="425426335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bg1"/>
            </a:gs>
            <a:gs pos="100000">
              <a:srgbClr val="3399FF"/>
            </a:gs>
          </a:gsLst>
          <a:path path="shape">
            <a:fillToRect l="50000" t="50000" r="50000" b="50000"/>
          </a:path>
        </a:gradFill>
        <a:effectLst/>
      </p:bgPr>
    </p:bg>
    <p:spTree>
      <p:nvGrpSpPr>
        <p:cNvPr id="1" name=""/>
        <p:cNvGrpSpPr/>
        <p:nvPr/>
      </p:nvGrpSpPr>
      <p:grpSpPr>
        <a:xfrm>
          <a:off x="0" y="0"/>
          <a:ext cx="0" cy="0"/>
          <a:chOff x="0" y="0"/>
          <a:chExt cx="0" cy="0"/>
        </a:xfrm>
      </p:grpSpPr>
      <p:grpSp>
        <p:nvGrpSpPr>
          <p:cNvPr id="27" name="Group 26"/>
          <p:cNvGrpSpPr/>
          <p:nvPr/>
        </p:nvGrpSpPr>
        <p:grpSpPr>
          <a:xfrm>
            <a:off x="2743200" y="2590800"/>
            <a:ext cx="3657598" cy="4191000"/>
            <a:chOff x="2743202" y="1371600"/>
            <a:chExt cx="3657598" cy="4191000"/>
          </a:xfrm>
        </p:grpSpPr>
        <p:sp>
          <p:nvSpPr>
            <p:cNvPr id="28" name="Hexagon 27"/>
            <p:cNvSpPr/>
            <p:nvPr/>
          </p:nvSpPr>
          <p:spPr bwMode="auto">
            <a:xfrm rot="16200000">
              <a:off x="2552701" y="1562101"/>
              <a:ext cx="4038599" cy="3657598"/>
            </a:xfrm>
            <a:prstGeom prst="hexagon">
              <a:avLst/>
            </a:prstGeom>
            <a:blipFill rotWithShape="0">
              <a:blip r:embed="rId2"/>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charset="0"/>
              </a:endParaRPr>
            </a:p>
          </p:txBody>
        </p:sp>
        <p:sp>
          <p:nvSpPr>
            <p:cNvPr id="29" name="Diagonal Stripe 28"/>
            <p:cNvSpPr/>
            <p:nvPr/>
          </p:nvSpPr>
          <p:spPr bwMode="auto">
            <a:xfrm>
              <a:off x="4648200" y="3124200"/>
              <a:ext cx="1752600" cy="2286000"/>
            </a:xfrm>
            <a:prstGeom prst="diagStripe">
              <a:avLst>
                <a:gd name="adj" fmla="val 908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charset="0"/>
              </a:endParaRPr>
            </a:p>
          </p:txBody>
        </p:sp>
        <p:sp>
          <p:nvSpPr>
            <p:cNvPr id="30" name="Oval 29"/>
            <p:cNvSpPr/>
            <p:nvPr/>
          </p:nvSpPr>
          <p:spPr bwMode="auto">
            <a:xfrm>
              <a:off x="4343400" y="5181600"/>
              <a:ext cx="457200" cy="3810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charset="0"/>
              </a:endParaRPr>
            </a:p>
          </p:txBody>
        </p:sp>
      </p:grpSp>
      <p:grpSp>
        <p:nvGrpSpPr>
          <p:cNvPr id="13" name="Group 12"/>
          <p:cNvGrpSpPr/>
          <p:nvPr/>
        </p:nvGrpSpPr>
        <p:grpSpPr>
          <a:xfrm>
            <a:off x="2743202" y="2590800"/>
            <a:ext cx="3657598" cy="4191000"/>
            <a:chOff x="2743202" y="1371600"/>
            <a:chExt cx="3657598" cy="4191000"/>
          </a:xfrm>
        </p:grpSpPr>
        <p:sp>
          <p:nvSpPr>
            <p:cNvPr id="3" name="Hexagon 2"/>
            <p:cNvSpPr/>
            <p:nvPr/>
          </p:nvSpPr>
          <p:spPr bwMode="auto">
            <a:xfrm rot="16200000">
              <a:off x="2552701" y="1562101"/>
              <a:ext cx="4038599" cy="3657598"/>
            </a:xfrm>
            <a:prstGeom prst="hexagon">
              <a:avLst/>
            </a:prstGeom>
            <a:blipFill rotWithShape="0">
              <a:blip r:embed="rId2"/>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charset="0"/>
              </a:endParaRPr>
            </a:p>
          </p:txBody>
        </p:sp>
        <p:sp>
          <p:nvSpPr>
            <p:cNvPr id="9" name="Diagonal Stripe 8"/>
            <p:cNvSpPr/>
            <p:nvPr/>
          </p:nvSpPr>
          <p:spPr bwMode="auto">
            <a:xfrm>
              <a:off x="4648200" y="3124200"/>
              <a:ext cx="1752600" cy="2286000"/>
            </a:xfrm>
            <a:prstGeom prst="diagStripe">
              <a:avLst>
                <a:gd name="adj" fmla="val 908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charset="0"/>
              </a:endParaRPr>
            </a:p>
          </p:txBody>
        </p:sp>
        <p:sp>
          <p:nvSpPr>
            <p:cNvPr id="8" name="Oval 7"/>
            <p:cNvSpPr/>
            <p:nvPr/>
          </p:nvSpPr>
          <p:spPr bwMode="auto">
            <a:xfrm>
              <a:off x="4343400" y="5181600"/>
              <a:ext cx="457200" cy="3810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charset="0"/>
              </a:endParaRPr>
            </a:p>
          </p:txBody>
        </p:sp>
      </p:grpSp>
      <p:grpSp>
        <p:nvGrpSpPr>
          <p:cNvPr id="12" name="Group 11"/>
          <p:cNvGrpSpPr/>
          <p:nvPr/>
        </p:nvGrpSpPr>
        <p:grpSpPr>
          <a:xfrm>
            <a:off x="2743202" y="2590799"/>
            <a:ext cx="3657598" cy="4191001"/>
            <a:chOff x="2743200" y="1371599"/>
            <a:chExt cx="3657598" cy="4191001"/>
          </a:xfrm>
        </p:grpSpPr>
        <p:sp>
          <p:nvSpPr>
            <p:cNvPr id="10" name="Hexagon 9"/>
            <p:cNvSpPr/>
            <p:nvPr/>
          </p:nvSpPr>
          <p:spPr bwMode="auto">
            <a:xfrm rot="16200000">
              <a:off x="2552699" y="1562100"/>
              <a:ext cx="4038599" cy="3657598"/>
            </a:xfrm>
            <a:prstGeom prst="hexagon">
              <a:avLst/>
            </a:prstGeom>
            <a:blipFill rotWithShape="0">
              <a:blip r:embed="rId3"/>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charset="0"/>
              </a:endParaRPr>
            </a:p>
          </p:txBody>
        </p:sp>
        <p:grpSp>
          <p:nvGrpSpPr>
            <p:cNvPr id="11" name="Group 10"/>
            <p:cNvGrpSpPr/>
            <p:nvPr/>
          </p:nvGrpSpPr>
          <p:grpSpPr>
            <a:xfrm flipH="1">
              <a:off x="2743200" y="3124200"/>
              <a:ext cx="2057400" cy="2438400"/>
              <a:chOff x="4495800" y="3276600"/>
              <a:chExt cx="2057400" cy="2438400"/>
            </a:xfrm>
          </p:grpSpPr>
          <p:sp>
            <p:nvSpPr>
              <p:cNvPr id="15" name="Oval 14"/>
              <p:cNvSpPr/>
              <p:nvPr/>
            </p:nvSpPr>
            <p:spPr bwMode="auto">
              <a:xfrm>
                <a:off x="4495800" y="5334000"/>
                <a:ext cx="457200" cy="3810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charset="0"/>
                </a:endParaRPr>
              </a:p>
            </p:txBody>
          </p:sp>
          <p:sp>
            <p:nvSpPr>
              <p:cNvPr id="16" name="Diagonal Stripe 15"/>
              <p:cNvSpPr/>
              <p:nvPr/>
            </p:nvSpPr>
            <p:spPr bwMode="auto">
              <a:xfrm>
                <a:off x="4800600" y="3276600"/>
                <a:ext cx="1752600" cy="2286000"/>
              </a:xfrm>
              <a:prstGeom prst="diagStripe">
                <a:avLst>
                  <a:gd name="adj" fmla="val 908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charset="0"/>
                </a:endParaRPr>
              </a:p>
            </p:txBody>
          </p:sp>
        </p:grpSp>
      </p:grpSp>
      <p:sp>
        <p:nvSpPr>
          <p:cNvPr id="21" name="TextBox 20"/>
          <p:cNvSpPr txBox="1"/>
          <p:nvPr/>
        </p:nvSpPr>
        <p:spPr>
          <a:xfrm>
            <a:off x="0" y="381000"/>
            <a:ext cx="9144000" cy="769441"/>
          </a:xfrm>
          <a:prstGeom prst="rect">
            <a:avLst/>
          </a:prstGeom>
          <a:noFill/>
        </p:spPr>
        <p:txBody>
          <a:bodyPr wrap="square" rtlCol="0">
            <a:spAutoFit/>
          </a:bodyPr>
          <a:lstStyle/>
          <a:p>
            <a:pPr algn="ctr"/>
            <a:r>
              <a:rPr lang="en-US" sz="4400" b="1" dirty="0" smtClean="0">
                <a:latin typeface="+mj-lt"/>
              </a:rPr>
              <a:t>Perspective Taking Helps Us</a:t>
            </a:r>
            <a:endParaRPr lang="en-US" sz="4400" b="1" dirty="0">
              <a:latin typeface="+mj-lt"/>
            </a:endParaRPr>
          </a:p>
        </p:txBody>
      </p:sp>
      <p:sp>
        <p:nvSpPr>
          <p:cNvPr id="14" name="TextBox 13"/>
          <p:cNvSpPr txBox="1"/>
          <p:nvPr/>
        </p:nvSpPr>
        <p:spPr>
          <a:xfrm>
            <a:off x="533400" y="3733800"/>
            <a:ext cx="1828800" cy="1077218"/>
          </a:xfrm>
          <a:prstGeom prst="rect">
            <a:avLst/>
          </a:prstGeom>
          <a:noFill/>
        </p:spPr>
        <p:txBody>
          <a:bodyPr wrap="square" rtlCol="0">
            <a:spAutoFit/>
          </a:bodyPr>
          <a:lstStyle/>
          <a:p>
            <a:pPr algn="ctr"/>
            <a:r>
              <a:rPr lang="en-US" sz="3200" dirty="0" smtClean="0">
                <a:latin typeface="+mj-lt"/>
              </a:rPr>
              <a:t>Let     Go</a:t>
            </a:r>
            <a:endParaRPr lang="en-US" sz="3200" dirty="0">
              <a:latin typeface="+mj-lt"/>
            </a:endParaRPr>
          </a:p>
        </p:txBody>
      </p:sp>
      <p:grpSp>
        <p:nvGrpSpPr>
          <p:cNvPr id="17" name="Group 16"/>
          <p:cNvGrpSpPr/>
          <p:nvPr/>
        </p:nvGrpSpPr>
        <p:grpSpPr>
          <a:xfrm>
            <a:off x="2133600" y="1905000"/>
            <a:ext cx="6629400" cy="2906018"/>
            <a:chOff x="2133600" y="1905000"/>
            <a:chExt cx="6629400" cy="2906018"/>
          </a:xfrm>
        </p:grpSpPr>
        <p:sp>
          <p:nvSpPr>
            <p:cNvPr id="23" name="TextBox 22"/>
            <p:cNvSpPr txBox="1"/>
            <p:nvPr/>
          </p:nvSpPr>
          <p:spPr>
            <a:xfrm>
              <a:off x="6781800" y="3733800"/>
              <a:ext cx="1981200" cy="1077218"/>
            </a:xfrm>
            <a:prstGeom prst="rect">
              <a:avLst/>
            </a:prstGeom>
            <a:noFill/>
          </p:spPr>
          <p:txBody>
            <a:bodyPr wrap="square" rtlCol="0">
              <a:spAutoFit/>
            </a:bodyPr>
            <a:lstStyle/>
            <a:p>
              <a:pPr algn="ctr"/>
              <a:r>
                <a:rPr lang="en-US" sz="3200" dirty="0" smtClean="0">
                  <a:latin typeface="+mj-lt"/>
                </a:rPr>
                <a:t>Engage Life</a:t>
              </a:r>
              <a:endParaRPr lang="en-US" sz="3200" dirty="0">
                <a:latin typeface="+mj-lt"/>
              </a:endParaRPr>
            </a:p>
          </p:txBody>
        </p:sp>
        <p:sp>
          <p:nvSpPr>
            <p:cNvPr id="24" name="TextBox 23"/>
            <p:cNvSpPr txBox="1"/>
            <p:nvPr/>
          </p:nvSpPr>
          <p:spPr>
            <a:xfrm>
              <a:off x="2133600" y="1905000"/>
              <a:ext cx="4800600" cy="584776"/>
            </a:xfrm>
            <a:prstGeom prst="rect">
              <a:avLst/>
            </a:prstGeom>
            <a:noFill/>
          </p:spPr>
          <p:txBody>
            <a:bodyPr wrap="square" rtlCol="0">
              <a:spAutoFit/>
            </a:bodyPr>
            <a:lstStyle/>
            <a:p>
              <a:pPr algn="ctr"/>
              <a:r>
                <a:rPr lang="en-US" sz="3200" dirty="0" smtClean="0">
                  <a:latin typeface="+mj-lt"/>
                </a:rPr>
                <a:t>Come into the Now, and</a:t>
              </a:r>
              <a:endParaRPr lang="en-US" sz="3200" dirty="0">
                <a:latin typeface="+mj-lt"/>
              </a:endParaRPr>
            </a:p>
          </p:txBody>
        </p:sp>
      </p:grpSp>
    </p:spTree>
    <p:extLst>
      <p:ext uri="{BB962C8B-B14F-4D97-AF65-F5344CB8AC3E}">
        <p14:creationId xmlns:p14="http://schemas.microsoft.com/office/powerpoint/2010/main" val="3900356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22" presetClass="exit" presetSubtype="8" fill="hold" nodeType="afterEffect">
                                  <p:stCondLst>
                                    <p:cond delay="0"/>
                                  </p:stCondLst>
                                  <p:childTnLst>
                                    <p:animEffect transition="out" filter="wipe(left)">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nodeType="clickEffect">
                                  <p:stCondLst>
                                    <p:cond delay="0"/>
                                  </p:stCondLst>
                                  <p:childTnLst>
                                    <p:animEffect transition="out" filter="wipe(left)">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childTnLst>
                          </p:cTn>
                        </p:par>
                        <p:par>
                          <p:cTn id="28" fill="hold">
                            <p:stCondLst>
                              <p:cond delay="10"/>
                            </p:stCondLst>
                            <p:childTnLst>
                              <p:par>
                                <p:cTn id="29" presetID="1" presetClass="exit" presetSubtype="0" fill="hold" nodeType="after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Fitted to Context</a:t>
            </a:r>
            <a:endParaRPr lang="en-US" dirty="0"/>
          </a:p>
        </p:txBody>
      </p:sp>
      <p:pic>
        <p:nvPicPr>
          <p:cNvPr id="4" name="Content Placeholder 3" descr="7548841438_3cec35421c_z.jpg"/>
          <p:cNvPicPr>
            <a:picLocks noGrp="1" noChangeAspect="1"/>
          </p:cNvPicPr>
          <p:nvPr>
            <p:ph idx="1"/>
          </p:nvPr>
        </p:nvPicPr>
        <p:blipFill>
          <a:blip r:embed="rId2">
            <a:extLst>
              <a:ext uri="{28A0092B-C50C-407E-A947-70E740481C1C}">
                <a14:useLocalDpi xmlns:a14="http://schemas.microsoft.com/office/drawing/2010/main" val="0"/>
              </a:ext>
            </a:extLst>
          </a:blip>
          <a:srcRect t="9431" b="9431"/>
          <a:stretch>
            <a:fillRect/>
          </a:stretch>
        </p:blipFill>
        <p:spPr/>
      </p:pic>
    </p:spTree>
    <p:extLst>
      <p:ext uri="{BB962C8B-B14F-4D97-AF65-F5344CB8AC3E}">
        <p14:creationId xmlns:p14="http://schemas.microsoft.com/office/powerpoint/2010/main" val="187766536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bg1"/>
            </a:gs>
            <a:gs pos="100000">
              <a:srgbClr val="3399FF"/>
            </a:gs>
          </a:gsLst>
          <a:path path="shape">
            <a:fillToRect l="50000" t="50000" r="50000" b="50000"/>
          </a:path>
        </a:gradFill>
        <a:effectLst/>
      </p:bgPr>
    </p:bg>
    <p:spTree>
      <p:nvGrpSpPr>
        <p:cNvPr id="1" name=""/>
        <p:cNvGrpSpPr/>
        <p:nvPr/>
      </p:nvGrpSpPr>
      <p:grpSpPr>
        <a:xfrm>
          <a:off x="0" y="0"/>
          <a:ext cx="0" cy="0"/>
          <a:chOff x="0" y="0"/>
          <a:chExt cx="0" cy="0"/>
        </a:xfrm>
      </p:grpSpPr>
      <p:graphicFrame>
        <p:nvGraphicFramePr>
          <p:cNvPr id="200706" name="Object 2"/>
          <p:cNvGraphicFramePr>
            <a:graphicFrameLocks noGrp="1" noChangeAspect="1"/>
          </p:cNvGraphicFramePr>
          <p:nvPr>
            <p:ph/>
          </p:nvPr>
        </p:nvGraphicFramePr>
        <p:xfrm>
          <a:off x="1336675" y="457200"/>
          <a:ext cx="6469063" cy="5867400"/>
        </p:xfrm>
        <a:graphic>
          <a:graphicData uri="http://schemas.openxmlformats.org/presentationml/2006/ole">
            <mc:AlternateContent xmlns:mc="http://schemas.openxmlformats.org/markup-compatibility/2006">
              <mc:Choice xmlns:v="urn:schemas-microsoft-com:vml" Requires="v">
                <p:oleObj spid="_x0000_s483360" name="CorelDRAW" r:id="rId4" imgW="7150100" imgH="6070600" progId="">
                  <p:embed/>
                </p:oleObj>
              </mc:Choice>
              <mc:Fallback>
                <p:oleObj name="CorelDRAW" r:id="rId4" imgW="7150100" imgH="6070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675" y="457200"/>
                        <a:ext cx="646906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3"/>
          <p:cNvGrpSpPr>
            <a:grpSpLocks/>
          </p:cNvGrpSpPr>
          <p:nvPr/>
        </p:nvGrpSpPr>
        <p:grpSpPr bwMode="auto">
          <a:xfrm>
            <a:off x="3733800" y="2514600"/>
            <a:ext cx="1676400" cy="1676400"/>
            <a:chOff x="2352" y="1584"/>
            <a:chExt cx="1056" cy="1056"/>
          </a:xfrm>
        </p:grpSpPr>
        <p:sp>
          <p:nvSpPr>
            <p:cNvPr id="200710" name="Oval 4"/>
            <p:cNvSpPr>
              <a:spLocks noChangeArrowheads="1"/>
            </p:cNvSpPr>
            <p:nvPr/>
          </p:nvSpPr>
          <p:spPr bwMode="auto">
            <a:xfrm>
              <a:off x="2352" y="1584"/>
              <a:ext cx="1056" cy="1056"/>
            </a:xfrm>
            <a:prstGeom prst="ellipse">
              <a:avLst/>
            </a:prstGeom>
            <a:solidFill>
              <a:srgbClr val="0066CC"/>
            </a:solidFill>
            <a:ln w="9525">
              <a:solidFill>
                <a:schemeClr val="tx1"/>
              </a:solidFill>
              <a:miter lim="800000"/>
              <a:headEnd/>
              <a:tailEnd/>
            </a:ln>
          </p:spPr>
          <p:txBody>
            <a:bodyPr wrap="none" anchor="ctr"/>
            <a:lstStyle/>
            <a:p>
              <a:endParaRPr lang="en-US" sz="1800">
                <a:solidFill>
                  <a:srgbClr val="000000"/>
                </a:solidFill>
              </a:endParaRPr>
            </a:p>
          </p:txBody>
        </p:sp>
        <p:sp>
          <p:nvSpPr>
            <p:cNvPr id="200711" name="Text Box 5"/>
            <p:cNvSpPr txBox="1">
              <a:spLocks noChangeArrowheads="1"/>
            </p:cNvSpPr>
            <p:nvPr/>
          </p:nvSpPr>
          <p:spPr bwMode="auto">
            <a:xfrm>
              <a:off x="2352" y="1920"/>
              <a:ext cx="105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latin typeface="Times New Roman" charset="0"/>
                </a:rPr>
                <a:t>Psychological Flexibility</a:t>
              </a:r>
            </a:p>
          </p:txBody>
        </p:sp>
      </p:grpSp>
      <p:sp>
        <p:nvSpPr>
          <p:cNvPr id="200708" name="Text Box 6"/>
          <p:cNvSpPr txBox="1">
            <a:spLocks noChangeArrowheads="1"/>
          </p:cNvSpPr>
          <p:nvPr/>
        </p:nvSpPr>
        <p:spPr bwMode="auto">
          <a:xfrm>
            <a:off x="533400" y="381000"/>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a:solidFill>
                  <a:srgbClr val="000066"/>
                </a:solidFill>
                <a:latin typeface="Times New Roman" charset="0"/>
              </a:rPr>
              <a:t>The Rx Model</a:t>
            </a:r>
          </a:p>
        </p:txBody>
      </p:sp>
      <p:sp>
        <p:nvSpPr>
          <p:cNvPr id="200709" name="WordArt 3"/>
          <p:cNvSpPr>
            <a:spLocks noChangeArrowheads="1" noChangeShapeType="1" noTextEdit="1"/>
          </p:cNvSpPr>
          <p:nvPr/>
        </p:nvSpPr>
        <p:spPr bwMode="auto">
          <a:xfrm>
            <a:off x="3276600" y="2133600"/>
            <a:ext cx="2743200" cy="2286000"/>
          </a:xfrm>
          <a:prstGeom prst="rect">
            <a:avLst/>
          </a:prstGeom>
        </p:spPr>
        <p:txBody>
          <a:bodyPr spcFirstLastPara="1" wrap="none" fromWordArt="1">
            <a:prstTxWarp prst="textArchUp">
              <a:avLst>
                <a:gd name="adj" fmla="val 9727515"/>
              </a:avLst>
            </a:prstTxWarp>
          </a:bodyPr>
          <a:lstStyle/>
          <a:p>
            <a:pPr algn="ctr"/>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Treatment/Health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381000" y="381000"/>
            <a:ext cx="8458200" cy="1162050"/>
          </a:xfrm>
        </p:spPr>
        <p:txBody>
          <a:bodyPr/>
          <a:lstStyle/>
          <a:p>
            <a:pPr algn="l" eaLnBrk="1" hangingPunct="1"/>
            <a:r>
              <a:rPr lang="en-US" b="1">
                <a:solidFill>
                  <a:srgbClr val="000000"/>
                </a:solidFill>
                <a:latin typeface="Arial" charset="0"/>
                <a:ea typeface="ＭＳ Ｐゴシック" charset="0"/>
                <a:cs typeface="Arial" charset="0"/>
              </a:rPr>
              <a:t>Correlational and Longitudinal   </a:t>
            </a:r>
          </a:p>
        </p:txBody>
      </p:sp>
      <p:sp>
        <p:nvSpPr>
          <p:cNvPr id="202755" name="Rectangle 3"/>
          <p:cNvSpPr>
            <a:spLocks noGrp="1" noChangeArrowheads="1"/>
          </p:cNvSpPr>
          <p:nvPr>
            <p:ph idx="1"/>
          </p:nvPr>
        </p:nvSpPr>
        <p:spPr>
          <a:xfrm>
            <a:off x="1066800" y="1600200"/>
            <a:ext cx="7467600" cy="4648200"/>
          </a:xfrm>
        </p:spPr>
        <p:txBody>
          <a:bodyPr/>
          <a:lstStyle/>
          <a:p>
            <a:pPr eaLnBrk="1" hangingPunct="1">
              <a:buClr>
                <a:srgbClr val="000066"/>
              </a:buClr>
              <a:buFont typeface="Wingdings" charset="0"/>
              <a:buChar char="v"/>
            </a:pPr>
            <a:r>
              <a:rPr lang="en-US" altLang="ja-JP" sz="2800">
                <a:solidFill>
                  <a:srgbClr val="000000"/>
                </a:solidFill>
                <a:latin typeface="Arial" charset="0"/>
                <a:ea typeface="ＭＳ Ｐゴシック" charset="0"/>
                <a:cs typeface="Arial" charset="0"/>
              </a:rPr>
              <a:t>Psychological flexibility predicts most forms of psychopathology and quality of life in children, adults, and the elderly</a:t>
            </a:r>
          </a:p>
          <a:p>
            <a:pPr eaLnBrk="1" hangingPunct="1">
              <a:buClr>
                <a:srgbClr val="000066"/>
              </a:buClr>
              <a:buFont typeface="Wingdings" charset="0"/>
              <a:buChar char="v"/>
            </a:pPr>
            <a:r>
              <a:rPr lang="en-US" altLang="ja-JP" sz="2800">
                <a:solidFill>
                  <a:srgbClr val="000000"/>
                </a:solidFill>
                <a:latin typeface="Arial" charset="0"/>
                <a:ea typeface="ＭＳ Ｐゴシック" charset="0"/>
                <a:cs typeface="Arial" charset="0"/>
              </a:rPr>
              <a:t>Mediates the effects of many is not most key targeted processes in evidence based treatment: e.g., anxiety sensitivity, cognitive reappraisial and so on</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381000" y="152400"/>
            <a:ext cx="8458200" cy="1162050"/>
          </a:xfrm>
        </p:spPr>
        <p:txBody>
          <a:bodyPr/>
          <a:lstStyle/>
          <a:p>
            <a:pPr algn="l" eaLnBrk="1" hangingPunct="1"/>
            <a:r>
              <a:rPr lang="en-US" b="1">
                <a:solidFill>
                  <a:srgbClr val="000000"/>
                </a:solidFill>
                <a:latin typeface="Arial" charset="0"/>
                <a:ea typeface="ＭＳ Ｐゴシック" charset="0"/>
                <a:cs typeface="Arial" charset="0"/>
              </a:rPr>
              <a:t>Example</a:t>
            </a:r>
          </a:p>
        </p:txBody>
      </p:sp>
      <p:sp>
        <p:nvSpPr>
          <p:cNvPr id="204803" name="Rectangle 3"/>
          <p:cNvSpPr>
            <a:spLocks noGrp="1" noChangeArrowheads="1"/>
          </p:cNvSpPr>
          <p:nvPr>
            <p:ph idx="1"/>
          </p:nvPr>
        </p:nvSpPr>
        <p:spPr>
          <a:xfrm>
            <a:off x="1066800" y="1752600"/>
            <a:ext cx="7467600" cy="4648200"/>
          </a:xfrm>
        </p:spPr>
        <p:txBody>
          <a:bodyPr/>
          <a:lstStyle/>
          <a:p>
            <a:pPr eaLnBrk="1" hangingPunct="1">
              <a:buClr>
                <a:srgbClr val="000066"/>
              </a:buClr>
              <a:buFont typeface="Wingdings" charset="0"/>
              <a:buChar char="v"/>
            </a:pPr>
            <a:r>
              <a:rPr lang="en-US" altLang="ja-JP" sz="2800" dirty="0">
                <a:solidFill>
                  <a:srgbClr val="000000"/>
                </a:solidFill>
                <a:latin typeface="Arial" charset="0"/>
                <a:ea typeface="ＭＳ Ｐゴシック" charset="0"/>
                <a:cs typeface="Arial" charset="0"/>
              </a:rPr>
              <a:t>2,316 adults assessed with diagnostic interviews and </a:t>
            </a:r>
            <a:r>
              <a:rPr lang="en-US" altLang="ja-JP" sz="2800" dirty="0" smtClean="0">
                <a:solidFill>
                  <a:srgbClr val="000000"/>
                </a:solidFill>
                <a:latin typeface="Arial" charset="0"/>
                <a:cs typeface="Arial" charset="0"/>
              </a:rPr>
              <a:t>a psychological </a:t>
            </a:r>
            <a:r>
              <a:rPr lang="en-US" altLang="ja-JP" sz="2800" dirty="0" smtClean="0">
                <a:solidFill>
                  <a:srgbClr val="000000"/>
                </a:solidFill>
                <a:latin typeface="Arial" charset="0"/>
                <a:ea typeface="ＭＳ Ｐゴシック" charset="0"/>
                <a:cs typeface="Arial" charset="0"/>
              </a:rPr>
              <a:t>flexibility measure </a:t>
            </a:r>
            <a:r>
              <a:rPr lang="en-US" altLang="ja-JP" sz="2800" dirty="0">
                <a:solidFill>
                  <a:srgbClr val="000000"/>
                </a:solidFill>
                <a:latin typeface="Arial" charset="0"/>
                <a:ea typeface="ＭＳ Ｐゴシック" charset="0"/>
                <a:cs typeface="Arial" charset="0"/>
              </a:rPr>
              <a:t>over a four year period</a:t>
            </a:r>
          </a:p>
          <a:p>
            <a:pPr eaLnBrk="1" hangingPunct="1">
              <a:buClr>
                <a:srgbClr val="000066"/>
              </a:buClr>
              <a:buFont typeface="Wingdings" charset="0"/>
              <a:buChar char="v"/>
            </a:pPr>
            <a:r>
              <a:rPr lang="en-US" altLang="ja-JP" sz="2800" dirty="0" smtClean="0">
                <a:solidFill>
                  <a:srgbClr val="000000"/>
                </a:solidFill>
                <a:latin typeface="Arial" charset="0"/>
                <a:ea typeface="ＭＳ Ｐゴシック" charset="0"/>
                <a:cs typeface="Arial" charset="0"/>
              </a:rPr>
              <a:t>Flexibility </a:t>
            </a:r>
            <a:r>
              <a:rPr lang="en-US" altLang="ja-JP" sz="2800" dirty="0">
                <a:solidFill>
                  <a:srgbClr val="000000"/>
                </a:solidFill>
                <a:latin typeface="Arial" charset="0"/>
                <a:ea typeface="ＭＳ Ｐゴシック" charset="0"/>
                <a:cs typeface="Arial" charset="0"/>
              </a:rPr>
              <a:t>predicted </a:t>
            </a:r>
            <a:r>
              <a:rPr lang="en-US" altLang="ja-JP" sz="2800" dirty="0" smtClean="0">
                <a:solidFill>
                  <a:srgbClr val="000000"/>
                </a:solidFill>
                <a:latin typeface="Arial" charset="0"/>
                <a:ea typeface="ＭＳ Ｐゴシック" charset="0"/>
                <a:cs typeface="Arial" charset="0"/>
              </a:rPr>
              <a:t>anxiety and depressiv</a:t>
            </a:r>
            <a:r>
              <a:rPr lang="en-US" altLang="ja-JP" sz="2800" dirty="0" smtClean="0">
                <a:solidFill>
                  <a:srgbClr val="000000"/>
                </a:solidFill>
                <a:latin typeface="Arial" charset="0"/>
                <a:cs typeface="Arial" charset="0"/>
              </a:rPr>
              <a:t>e disorders </a:t>
            </a:r>
            <a:r>
              <a:rPr lang="en-US" altLang="ja-JP" sz="2800" dirty="0" smtClean="0">
                <a:solidFill>
                  <a:srgbClr val="000000"/>
                </a:solidFill>
                <a:latin typeface="Arial" charset="0"/>
                <a:ea typeface="ＭＳ Ｐゴシック" charset="0"/>
                <a:cs typeface="Arial" charset="0"/>
              </a:rPr>
              <a:t>two </a:t>
            </a:r>
            <a:r>
              <a:rPr lang="en-US" altLang="ja-JP" sz="2800" dirty="0">
                <a:solidFill>
                  <a:srgbClr val="000000"/>
                </a:solidFill>
                <a:latin typeface="Arial" charset="0"/>
                <a:ea typeface="ＭＳ Ｐゴシック" charset="0"/>
                <a:cs typeface="Arial" charset="0"/>
              </a:rPr>
              <a:t>years </a:t>
            </a:r>
            <a:r>
              <a:rPr lang="en-US" altLang="ja-JP" sz="2800" dirty="0" smtClean="0">
                <a:solidFill>
                  <a:srgbClr val="000000"/>
                </a:solidFill>
                <a:latin typeface="Arial" charset="0"/>
                <a:ea typeface="ＭＳ Ｐゴシック" charset="0"/>
                <a:cs typeface="Arial" charset="0"/>
              </a:rPr>
              <a:t>later, beyond baseline values of these disorders. </a:t>
            </a:r>
            <a:endParaRPr lang="en-US" altLang="ja-JP" sz="2800" dirty="0">
              <a:solidFill>
                <a:srgbClr val="000000"/>
              </a:solidFill>
              <a:latin typeface="Arial" charset="0"/>
              <a:ea typeface="ＭＳ Ｐゴシック" charset="0"/>
              <a:cs typeface="Arial" charset="0"/>
            </a:endParaRPr>
          </a:p>
          <a:p>
            <a:pPr eaLnBrk="1" hangingPunct="1">
              <a:buClr>
                <a:srgbClr val="000066"/>
              </a:buClr>
              <a:buFont typeface="Wingdings" charset="0"/>
              <a:buChar char="v"/>
            </a:pPr>
            <a:r>
              <a:rPr lang="en-US" altLang="ja-JP" sz="2800" dirty="0" smtClean="0">
                <a:solidFill>
                  <a:srgbClr val="000000"/>
                </a:solidFill>
                <a:latin typeface="Arial" charset="0"/>
                <a:ea typeface="ＭＳ Ｐゴシック" charset="0"/>
                <a:cs typeface="Arial" charset="0"/>
              </a:rPr>
              <a:t>Flexibility </a:t>
            </a:r>
            <a:r>
              <a:rPr lang="en-US" altLang="ja-JP" sz="2800" dirty="0">
                <a:solidFill>
                  <a:srgbClr val="000000"/>
                </a:solidFill>
                <a:latin typeface="Arial" charset="0"/>
                <a:ea typeface="ＭＳ Ｐゴシック" charset="0"/>
                <a:cs typeface="Arial" charset="0"/>
              </a:rPr>
              <a:t>mediated over 4 years the </a:t>
            </a:r>
            <a:r>
              <a:rPr lang="en-US" altLang="ja-JP" sz="2800" dirty="0" smtClean="0">
                <a:solidFill>
                  <a:srgbClr val="000000"/>
                </a:solidFill>
                <a:latin typeface="Arial" charset="0"/>
                <a:cs typeface="Arial" charset="0"/>
              </a:rPr>
              <a:t>growth and clustering of disorders</a:t>
            </a:r>
            <a:endParaRPr lang="en-US" altLang="ja-JP" sz="2800" dirty="0">
              <a:solidFill>
                <a:srgbClr val="000000"/>
              </a:solidFill>
              <a:latin typeface="Arial" charset="0"/>
              <a:ea typeface="ＭＳ Ｐゴシック" charset="0"/>
              <a:cs typeface="Arial" charset="0"/>
            </a:endParaRPr>
          </a:p>
        </p:txBody>
      </p:sp>
      <p:sp>
        <p:nvSpPr>
          <p:cNvPr id="204804" name="TextBox 1"/>
          <p:cNvSpPr txBox="1">
            <a:spLocks noChangeArrowheads="1"/>
          </p:cNvSpPr>
          <p:nvPr/>
        </p:nvSpPr>
        <p:spPr bwMode="auto">
          <a:xfrm>
            <a:off x="4114800" y="304800"/>
            <a:ext cx="525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Spinhoven, Drost, de Rooij, van Hemert &amp; Penninx, 2014, BT</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914400" y="457200"/>
            <a:ext cx="7543800" cy="1143000"/>
          </a:xfrm>
        </p:spPr>
        <p:txBody>
          <a:bodyPr/>
          <a:lstStyle/>
          <a:p>
            <a:pPr eaLnBrk="1" hangingPunct="1"/>
            <a:r>
              <a:rPr lang="en-US" sz="4000">
                <a:solidFill>
                  <a:srgbClr val="000000"/>
                </a:solidFill>
                <a:latin typeface="Verdana" charset="0"/>
                <a:ea typeface="ＭＳ Ｐゴシック" charset="0"/>
                <a:cs typeface="Verdana" charset="0"/>
              </a:rPr>
              <a:t>Controlled Studies on an Amazing Range of Areas </a:t>
            </a:r>
          </a:p>
        </p:txBody>
      </p:sp>
      <p:sp>
        <p:nvSpPr>
          <p:cNvPr id="222210" name="Text Box 8"/>
          <p:cNvSpPr txBox="1">
            <a:spLocks noChangeArrowheads="1"/>
          </p:cNvSpPr>
          <p:nvPr/>
        </p:nvSpPr>
        <p:spPr bwMode="auto">
          <a:xfrm>
            <a:off x="657225" y="1828800"/>
            <a:ext cx="845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latin typeface="Verdana" charset="0"/>
              </a:rPr>
              <a:t>work stress, pain, smoking, anxiety, depression, diabetes management, substance use, stigma toward substance users in recovery, adjustment to cancer, epilepsy, coping with psychosis, borderline personality disorder, trichotillomania, obsessive-compulsive disorder, marijuana dependence, skin picking, racial prejudice, prejudice toward people with mental health problems, whiplash associated disorders, generalized anxiety disorder, chronic pediatric pain, weight-maintenance and self-stigma, exercise, chess playing, tinnitus, eating disorders, clinicians’ adoption of evidence-based pharmacotherapy, and training clinicians in psychotherapy methods other than ACT. </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52600" y="404813"/>
            <a:ext cx="5616575" cy="645318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5" name="Chart 4"/>
          <p:cNvGraphicFramePr>
            <a:graphicFrameLocks/>
          </p:cNvGraphicFramePr>
          <p:nvPr/>
        </p:nvGraphicFramePr>
        <p:xfrm>
          <a:off x="2256557" y="836712"/>
          <a:ext cx="4752528" cy="560218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a:xfrm>
            <a:off x="152400" y="381000"/>
            <a:ext cx="8686800" cy="1143000"/>
          </a:xfrm>
        </p:spPr>
        <p:txBody>
          <a:bodyPr/>
          <a:lstStyle/>
          <a:p>
            <a:pPr eaLnBrk="1" hangingPunct="1"/>
            <a:r>
              <a:rPr lang="en-US">
                <a:solidFill>
                  <a:srgbClr val="000000"/>
                </a:solidFill>
                <a:latin typeface="Times New Roman" charset="0"/>
              </a:rPr>
              <a:t>Pediatric Chronic Pain</a:t>
            </a:r>
            <a:br>
              <a:rPr lang="en-US">
                <a:solidFill>
                  <a:srgbClr val="000000"/>
                </a:solidFill>
                <a:latin typeface="Times New Roman" charset="0"/>
              </a:rPr>
            </a:br>
            <a:r>
              <a:rPr lang="en-US" sz="1400">
                <a:latin typeface="Times New Roman" charset="0"/>
                <a:cs typeface="Times New Roman" charset="0"/>
              </a:rPr>
              <a:t>Wicksell, Melin, Lekander, &amp; Olsson, </a:t>
            </a:r>
            <a:r>
              <a:rPr lang="en-US" sz="1400" i="1">
                <a:latin typeface="Times New Roman" charset="0"/>
                <a:cs typeface="Times New Roman" charset="0"/>
              </a:rPr>
              <a:t>Pain, </a:t>
            </a:r>
            <a:r>
              <a:rPr lang="en-US" sz="1400">
                <a:latin typeface="Times New Roman" charset="0"/>
                <a:cs typeface="Times New Roman" charset="0"/>
              </a:rPr>
              <a:t>2009</a:t>
            </a:r>
            <a:endParaRPr lang="en-US" sz="1400">
              <a:solidFill>
                <a:srgbClr val="FFCC00"/>
              </a:solidFill>
              <a:latin typeface="Times New Roman" charset="0"/>
              <a:cs typeface="Times New Roman" charset="0"/>
            </a:endParaRPr>
          </a:p>
        </p:txBody>
      </p:sp>
      <p:sp>
        <p:nvSpPr>
          <p:cNvPr id="84995" name="Rectangle 3"/>
          <p:cNvSpPr>
            <a:spLocks noGrp="1" noChangeArrowheads="1"/>
          </p:cNvSpPr>
          <p:nvPr>
            <p:ph type="body" idx="1"/>
          </p:nvPr>
        </p:nvSpPr>
        <p:spPr>
          <a:xfrm>
            <a:off x="381000" y="1524000"/>
            <a:ext cx="8534400" cy="4114800"/>
          </a:xfrm>
        </p:spPr>
        <p:txBody>
          <a:bodyPr rtlCol="0">
            <a:normAutofit/>
          </a:bodyPr>
          <a:lstStyle/>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sz="3600">
                <a:solidFill>
                  <a:schemeClr val="tx1">
                    <a:lumMod val="65000"/>
                    <a:lumOff val="35000"/>
                  </a:schemeClr>
                </a:solidFill>
                <a:latin typeface="Times New Roman" charset="0"/>
              </a:rPr>
              <a:t>32 patients w/ longstanding pediatric pain</a:t>
            </a:r>
          </a:p>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sz="3600">
                <a:solidFill>
                  <a:schemeClr val="tx1">
                    <a:lumMod val="65000"/>
                    <a:lumOff val="35000"/>
                  </a:schemeClr>
                </a:solidFill>
                <a:latin typeface="Times New Roman" charset="0"/>
              </a:rPr>
              <a:t>25 female; ~ 15 y o, 32 mo pain duration</a:t>
            </a:r>
          </a:p>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sz="3600">
                <a:solidFill>
                  <a:schemeClr val="tx1">
                    <a:lumMod val="65000"/>
                    <a:lumOff val="35000"/>
                  </a:schemeClr>
                </a:solidFill>
                <a:latin typeface="Times New Roman" charset="0"/>
              </a:rPr>
              <a:t>Randomly assigned to ACT or multidiscipinary Rx &amp; medication (MDT). 2 drop outs.</a:t>
            </a:r>
          </a:p>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sz="3600">
                <a:solidFill>
                  <a:schemeClr val="tx1">
                    <a:lumMod val="65000"/>
                    <a:lumOff val="35000"/>
                  </a:schemeClr>
                </a:solidFill>
                <a:latin typeface="Times New Roman" charset="0"/>
              </a:rPr>
              <a:t>Pre / post / 3.5mo f-up / 6.5 mo f-up</a:t>
            </a:r>
          </a:p>
          <a:p>
            <a:pPr eaLnBrk="1" fontAlgn="auto" hangingPunct="1">
              <a:lnSpc>
                <a:spcPct val="90000"/>
              </a:lnSpc>
              <a:spcAft>
                <a:spcPts val="0"/>
              </a:spcAft>
              <a:buClr>
                <a:schemeClr val="accent1">
                  <a:lumMod val="60000"/>
                  <a:lumOff val="40000"/>
                </a:schemeClr>
              </a:buClr>
              <a:buFont typeface="Wingdings 2" pitchFamily="18" charset="2"/>
              <a:buChar char=""/>
              <a:defRPr/>
            </a:pPr>
            <a:r>
              <a:rPr lang="en-US" sz="3600">
                <a:solidFill>
                  <a:schemeClr val="tx1">
                    <a:lumMod val="65000"/>
                    <a:lumOff val="35000"/>
                  </a:schemeClr>
                </a:solidFill>
                <a:latin typeface="Times New Roman" charset="0"/>
              </a:rPr>
              <a:t>ACT = 12 session; MDT = 23</a:t>
            </a:r>
            <a:endParaRPr lang="en-US">
              <a:solidFill>
                <a:schemeClr val="tx1">
                  <a:lumMod val="65000"/>
                  <a:lumOff val="35000"/>
                </a:schemeClr>
              </a:solidFill>
              <a:latin typeface="Times New Roman" charset="0"/>
            </a:endParaRPr>
          </a:p>
          <a:p>
            <a:pPr eaLnBrk="1" fontAlgn="auto" hangingPunct="1">
              <a:lnSpc>
                <a:spcPct val="90000"/>
              </a:lnSpc>
              <a:spcAft>
                <a:spcPts val="0"/>
              </a:spcAft>
              <a:buClr>
                <a:schemeClr val="accent1">
                  <a:lumMod val="60000"/>
                  <a:lumOff val="40000"/>
                </a:schemeClr>
              </a:buClr>
              <a:buFont typeface="Wingdings 2" pitchFamily="18" charset="2"/>
              <a:buChar char=""/>
              <a:defRPr/>
            </a:pPr>
            <a:endParaRPr lang="en-US">
              <a:solidFill>
                <a:schemeClr val="tx1">
                  <a:lumMod val="65000"/>
                  <a:lumOff val="35000"/>
                </a:schemeClr>
              </a:solidFill>
              <a:latin typeface="Times New Roman" charset="0"/>
            </a:endParaRPr>
          </a:p>
          <a:p>
            <a:pPr eaLnBrk="1" fontAlgn="auto" hangingPunct="1">
              <a:lnSpc>
                <a:spcPct val="90000"/>
              </a:lnSpc>
              <a:spcAft>
                <a:spcPts val="0"/>
              </a:spcAft>
              <a:buClr>
                <a:schemeClr val="accent1">
                  <a:lumMod val="60000"/>
                  <a:lumOff val="40000"/>
                </a:schemeClr>
              </a:buClr>
              <a:buFont typeface="Wingdings 2" pitchFamily="18" charset="2"/>
              <a:buChar char=""/>
              <a:defRPr/>
            </a:pPr>
            <a:endParaRPr lang="en-US">
              <a:solidFill>
                <a:schemeClr val="tx1">
                  <a:lumMod val="65000"/>
                  <a:lumOff val="35000"/>
                </a:schemeClr>
              </a:solidFill>
              <a:latin typeface="Times New Roman" charset="0"/>
            </a:endParaRPr>
          </a:p>
        </p:txBody>
      </p:sp>
    </p:spTree>
  </p:cSld>
  <p:clrMapOvr>
    <a:masterClrMapping/>
  </p:clrMapOvr>
  <p:transition xmlns:p14="http://schemas.microsoft.com/office/powerpoint/2010/main" spd="med" advTm="48352">
    <p:wipe dir="r"/>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5" name="Rectangle 2"/>
          <p:cNvSpPr>
            <a:spLocks noGrp="1" noChangeArrowheads="1"/>
          </p:cNvSpPr>
          <p:nvPr>
            <p:ph type="title"/>
          </p:nvPr>
        </p:nvSpPr>
        <p:spPr>
          <a:xfrm>
            <a:off x="152400" y="381000"/>
            <a:ext cx="8686800" cy="1143000"/>
          </a:xfrm>
        </p:spPr>
        <p:txBody>
          <a:bodyPr/>
          <a:lstStyle/>
          <a:p>
            <a:pPr eaLnBrk="1" hangingPunct="1"/>
            <a:r>
              <a:rPr lang="en-US">
                <a:solidFill>
                  <a:srgbClr val="000000"/>
                </a:solidFill>
                <a:latin typeface="Times New Roman" charset="0"/>
              </a:rPr>
              <a:t> Pain Interference</a:t>
            </a:r>
          </a:p>
        </p:txBody>
      </p:sp>
      <p:sp>
        <p:nvSpPr>
          <p:cNvPr id="153603" name="Freeform 3"/>
          <p:cNvSpPr>
            <a:spLocks/>
          </p:cNvSpPr>
          <p:nvPr/>
        </p:nvSpPr>
        <p:spPr bwMode="auto">
          <a:xfrm>
            <a:off x="1747838" y="2065338"/>
            <a:ext cx="6350" cy="3390900"/>
          </a:xfrm>
          <a:custGeom>
            <a:avLst/>
            <a:gdLst>
              <a:gd name="T0" fmla="*/ 0 w 4"/>
              <a:gd name="T1" fmla="*/ 0 h 2136"/>
              <a:gd name="T2" fmla="*/ 10080623 w 4"/>
              <a:gd name="T3" fmla="*/ 2147483647 h 2136"/>
              <a:gd name="T4" fmla="*/ 0 60000 65536"/>
              <a:gd name="T5" fmla="*/ 0 60000 65536"/>
              <a:gd name="T6" fmla="*/ 0 w 4"/>
              <a:gd name="T7" fmla="*/ 0 h 2136"/>
              <a:gd name="T8" fmla="*/ 4 w 4"/>
              <a:gd name="T9" fmla="*/ 2136 h 2136"/>
            </a:gdLst>
            <a:ahLst/>
            <a:cxnLst>
              <a:cxn ang="T4">
                <a:pos x="T0" y="T1"/>
              </a:cxn>
              <a:cxn ang="T5">
                <a:pos x="T2" y="T3"/>
              </a:cxn>
            </a:cxnLst>
            <a:rect l="T6" t="T7" r="T8" b="T9"/>
            <a:pathLst>
              <a:path w="4" h="2136">
                <a:moveTo>
                  <a:pt x="0" y="0"/>
                </a:moveTo>
                <a:lnTo>
                  <a:pt x="4" y="2136"/>
                </a:lnTo>
              </a:path>
            </a:pathLst>
          </a:custGeom>
          <a:noFill/>
          <a:ln w="12700" cap="rnd">
            <a:solidFill>
              <a:schemeClr val="tx1"/>
            </a:solidFill>
            <a:round/>
            <a:headEnd/>
            <a:tailEnd/>
          </a:ln>
        </p:spPr>
        <p:txBody>
          <a:bodyPr/>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153604" name="Line 4"/>
          <p:cNvSpPr>
            <a:spLocks noChangeShapeType="1"/>
          </p:cNvSpPr>
          <p:nvPr/>
        </p:nvSpPr>
        <p:spPr bwMode="auto">
          <a:xfrm flipH="1">
            <a:off x="1752600" y="5456238"/>
            <a:ext cx="6324600" cy="0"/>
          </a:xfrm>
          <a:prstGeom prst="line">
            <a:avLst/>
          </a:prstGeom>
          <a:noFill/>
          <a:ln w="12700" cap="rnd">
            <a:solidFill>
              <a:schemeClr val="tx1"/>
            </a:solidFill>
            <a:round/>
            <a:headEnd/>
            <a:tailEnd/>
          </a:ln>
        </p:spPr>
        <p:txBody>
          <a:bodyPr/>
          <a:lstStyle/>
          <a:p>
            <a:pPr defTabSz="457200" fontAlgn="auto">
              <a:spcBef>
                <a:spcPts val="0"/>
              </a:spcBef>
              <a:spcAft>
                <a:spcPts val="0"/>
              </a:spcAft>
              <a:defRPr/>
            </a:pPr>
            <a:endParaRPr lang="en-US" sz="1800">
              <a:solidFill>
                <a:srgbClr val="000000"/>
              </a:solidFill>
              <a:latin typeface="News Gothic MT"/>
              <a:ea typeface="+mn-ea"/>
              <a:cs typeface="+mn-cs"/>
            </a:endParaRPr>
          </a:p>
        </p:txBody>
      </p:sp>
      <p:grpSp>
        <p:nvGrpSpPr>
          <p:cNvPr id="226308" name="Group 5"/>
          <p:cNvGrpSpPr>
            <a:grpSpLocks/>
          </p:cNvGrpSpPr>
          <p:nvPr/>
        </p:nvGrpSpPr>
        <p:grpSpPr bwMode="auto">
          <a:xfrm>
            <a:off x="1277938" y="5181600"/>
            <a:ext cx="474662" cy="457200"/>
            <a:chOff x="805" y="2704"/>
            <a:chExt cx="299" cy="288"/>
          </a:xfrm>
        </p:grpSpPr>
        <p:sp>
          <p:nvSpPr>
            <p:cNvPr id="153631" name="Line 6"/>
            <p:cNvSpPr>
              <a:spLocks noChangeShapeType="1"/>
            </p:cNvSpPr>
            <p:nvPr/>
          </p:nvSpPr>
          <p:spPr bwMode="auto">
            <a:xfrm flipH="1">
              <a:off x="1056" y="2865"/>
              <a:ext cx="48" cy="0"/>
            </a:xfrm>
            <a:prstGeom prst="line">
              <a:avLst/>
            </a:prstGeom>
            <a:noFill/>
            <a:ln w="12700" cap="rnd">
              <a:solidFill>
                <a:srgbClr val="FFCC66"/>
              </a:solidFill>
              <a:round/>
              <a:headEnd/>
              <a:tailEnd/>
            </a:ln>
          </p:spPr>
          <p:txBody>
            <a:bodyPr/>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153632" name="Text Box 7"/>
            <p:cNvSpPr txBox="1">
              <a:spLocks noChangeArrowheads="1"/>
            </p:cNvSpPr>
            <p:nvPr/>
          </p:nvSpPr>
          <p:spPr bwMode="auto">
            <a:xfrm>
              <a:off x="805" y="2704"/>
              <a:ext cx="299" cy="288"/>
            </a:xfrm>
            <a:prstGeom prst="rect">
              <a:avLst/>
            </a:prstGeom>
            <a:noFill/>
            <a:ln w="12700" cap="rnd">
              <a:noFill/>
              <a:miter lim="800000"/>
              <a:headEnd/>
              <a:tailEnd/>
            </a:ln>
          </p:spPr>
          <p:txBody>
            <a:bodyPr>
              <a:spAutoFit/>
            </a:bodyPr>
            <a:lstStyle/>
            <a:p>
              <a:pPr algn="ctr" defTabSz="457200" fontAlgn="auto">
                <a:spcBef>
                  <a:spcPct val="50000"/>
                </a:spcBef>
                <a:spcAft>
                  <a:spcPts val="0"/>
                </a:spcAft>
                <a:defRPr/>
              </a:pPr>
              <a:r>
                <a:rPr lang="en-US">
                  <a:solidFill>
                    <a:srgbClr val="000000"/>
                  </a:solidFill>
                  <a:latin typeface="Times New Roman" pitchFamily="1" charset="0"/>
                  <a:ea typeface="+mn-ea"/>
                  <a:cs typeface="+mn-cs"/>
                </a:rPr>
                <a:t>2</a:t>
              </a:r>
            </a:p>
          </p:txBody>
        </p:sp>
      </p:grpSp>
      <p:sp>
        <p:nvSpPr>
          <p:cNvPr id="153606" name="Text Box 17"/>
          <p:cNvSpPr txBox="1">
            <a:spLocks noChangeArrowheads="1"/>
          </p:cNvSpPr>
          <p:nvPr/>
        </p:nvSpPr>
        <p:spPr bwMode="auto">
          <a:xfrm>
            <a:off x="3571875" y="5500688"/>
            <a:ext cx="1157288" cy="519112"/>
          </a:xfrm>
          <a:prstGeom prst="rect">
            <a:avLst/>
          </a:prstGeom>
          <a:noFill/>
          <a:ln w="12700" cap="rnd">
            <a:noFill/>
            <a:miter lim="800000"/>
            <a:headEnd/>
            <a:tailEnd/>
          </a:ln>
        </p:spPr>
        <p:txBody>
          <a:bodyPr>
            <a:spAutoFit/>
          </a:bodyPr>
          <a:lstStyle/>
          <a:p>
            <a:pPr algn="ctr" defTabSz="457200" fontAlgn="auto">
              <a:spcBef>
                <a:spcPct val="50000"/>
              </a:spcBef>
              <a:spcAft>
                <a:spcPts val="0"/>
              </a:spcAft>
              <a:defRPr/>
            </a:pPr>
            <a:r>
              <a:rPr lang="en-US" sz="2800">
                <a:solidFill>
                  <a:srgbClr val="000000"/>
                </a:solidFill>
                <a:latin typeface="Times New Roman" pitchFamily="1" charset="0"/>
                <a:ea typeface="+mn-ea"/>
                <a:cs typeface="+mn-cs"/>
              </a:rPr>
              <a:t>Post</a:t>
            </a:r>
          </a:p>
        </p:txBody>
      </p:sp>
      <p:sp>
        <p:nvSpPr>
          <p:cNvPr id="153607" name="Text Box 18"/>
          <p:cNvSpPr txBox="1">
            <a:spLocks noChangeArrowheads="1"/>
          </p:cNvSpPr>
          <p:nvPr/>
        </p:nvSpPr>
        <p:spPr bwMode="auto">
          <a:xfrm>
            <a:off x="5257800" y="5500688"/>
            <a:ext cx="1371600" cy="519112"/>
          </a:xfrm>
          <a:prstGeom prst="rect">
            <a:avLst/>
          </a:prstGeom>
          <a:noFill/>
          <a:ln w="12700" cap="rnd">
            <a:noFill/>
            <a:miter lim="800000"/>
            <a:headEnd/>
            <a:tailEnd/>
          </a:ln>
        </p:spPr>
        <p:txBody>
          <a:bodyPr>
            <a:spAutoFit/>
          </a:bodyPr>
          <a:lstStyle/>
          <a:p>
            <a:pPr algn="ctr" defTabSz="457200" fontAlgn="auto">
              <a:spcBef>
                <a:spcPct val="50000"/>
              </a:spcBef>
              <a:spcAft>
                <a:spcPts val="0"/>
              </a:spcAft>
              <a:defRPr/>
            </a:pPr>
            <a:r>
              <a:rPr lang="en-US" sz="2800">
                <a:solidFill>
                  <a:srgbClr val="000000"/>
                </a:solidFill>
                <a:latin typeface="Times New Roman" pitchFamily="1" charset="0"/>
                <a:ea typeface="+mn-ea"/>
                <a:cs typeface="+mn-cs"/>
              </a:rPr>
              <a:t>3.5 mo</a:t>
            </a:r>
          </a:p>
        </p:txBody>
      </p:sp>
      <p:sp>
        <p:nvSpPr>
          <p:cNvPr id="153608" name="Text Box 19"/>
          <p:cNvSpPr txBox="1">
            <a:spLocks noChangeArrowheads="1"/>
          </p:cNvSpPr>
          <p:nvPr/>
        </p:nvSpPr>
        <p:spPr bwMode="auto">
          <a:xfrm>
            <a:off x="7088188" y="5500688"/>
            <a:ext cx="1217612" cy="519112"/>
          </a:xfrm>
          <a:prstGeom prst="rect">
            <a:avLst/>
          </a:prstGeom>
          <a:noFill/>
          <a:ln w="12700" cap="rnd">
            <a:noFill/>
            <a:miter lim="800000"/>
            <a:headEnd/>
            <a:tailEnd/>
          </a:ln>
        </p:spPr>
        <p:txBody>
          <a:bodyPr>
            <a:spAutoFit/>
          </a:bodyPr>
          <a:lstStyle/>
          <a:p>
            <a:pPr algn="ctr" defTabSz="457200" fontAlgn="auto">
              <a:spcBef>
                <a:spcPct val="50000"/>
              </a:spcBef>
              <a:spcAft>
                <a:spcPts val="0"/>
              </a:spcAft>
              <a:defRPr/>
            </a:pPr>
            <a:r>
              <a:rPr lang="en-US" sz="2800">
                <a:solidFill>
                  <a:srgbClr val="000000"/>
                </a:solidFill>
                <a:latin typeface="Times New Roman" pitchFamily="1" charset="0"/>
                <a:ea typeface="+mn-ea"/>
                <a:cs typeface="+mn-cs"/>
              </a:rPr>
              <a:t>6.5 mo</a:t>
            </a:r>
          </a:p>
        </p:txBody>
      </p:sp>
      <p:sp>
        <p:nvSpPr>
          <p:cNvPr id="153609" name="Text Box 20"/>
          <p:cNvSpPr txBox="1">
            <a:spLocks noChangeArrowheads="1"/>
          </p:cNvSpPr>
          <p:nvPr/>
        </p:nvSpPr>
        <p:spPr bwMode="auto">
          <a:xfrm rot="-5378738">
            <a:off x="-1321594" y="3555207"/>
            <a:ext cx="4346575" cy="579438"/>
          </a:xfrm>
          <a:prstGeom prst="rect">
            <a:avLst/>
          </a:prstGeom>
          <a:noFill/>
          <a:ln w="12700" cap="rnd">
            <a:noFill/>
            <a:miter lim="800000"/>
            <a:headEnd/>
            <a:tailEnd/>
          </a:ln>
        </p:spPr>
        <p:txBody>
          <a:bodyPr>
            <a:spAutoFit/>
          </a:bodyPr>
          <a:lstStyle/>
          <a:p>
            <a:pPr algn="ctr" defTabSz="457200" fontAlgn="auto">
              <a:spcBef>
                <a:spcPct val="50000"/>
              </a:spcBef>
              <a:spcAft>
                <a:spcPts val="0"/>
              </a:spcAft>
              <a:defRPr/>
            </a:pPr>
            <a:r>
              <a:rPr lang="en-US" sz="3200" dirty="0">
                <a:solidFill>
                  <a:srgbClr val="000000"/>
                </a:solidFill>
                <a:latin typeface="Times New Roman" pitchFamily="1" charset="0"/>
                <a:ea typeface="+mn-ea"/>
                <a:cs typeface="+mn-cs"/>
              </a:rPr>
              <a:t>Pain Interference (1-10)</a:t>
            </a:r>
          </a:p>
        </p:txBody>
      </p:sp>
      <p:sp>
        <p:nvSpPr>
          <p:cNvPr id="153610" name="Text Box 21"/>
          <p:cNvSpPr txBox="1">
            <a:spLocks noChangeArrowheads="1"/>
          </p:cNvSpPr>
          <p:nvPr/>
        </p:nvSpPr>
        <p:spPr bwMode="auto">
          <a:xfrm>
            <a:off x="1814513" y="5499100"/>
            <a:ext cx="1157287" cy="519113"/>
          </a:xfrm>
          <a:prstGeom prst="rect">
            <a:avLst/>
          </a:prstGeom>
          <a:noFill/>
          <a:ln w="12700" cap="rnd">
            <a:noFill/>
            <a:miter lim="800000"/>
            <a:headEnd/>
            <a:tailEnd/>
          </a:ln>
        </p:spPr>
        <p:txBody>
          <a:bodyPr>
            <a:spAutoFit/>
          </a:bodyPr>
          <a:lstStyle/>
          <a:p>
            <a:pPr algn="ctr" defTabSz="457200" fontAlgn="auto">
              <a:spcBef>
                <a:spcPct val="50000"/>
              </a:spcBef>
              <a:spcAft>
                <a:spcPts val="0"/>
              </a:spcAft>
              <a:defRPr/>
            </a:pPr>
            <a:r>
              <a:rPr lang="en-US" sz="2800">
                <a:solidFill>
                  <a:srgbClr val="000000"/>
                </a:solidFill>
                <a:latin typeface="Times New Roman" pitchFamily="1" charset="0"/>
                <a:ea typeface="+mn-ea"/>
                <a:cs typeface="+mn-cs"/>
              </a:rPr>
              <a:t>Pre</a:t>
            </a:r>
          </a:p>
        </p:txBody>
      </p:sp>
      <p:sp>
        <p:nvSpPr>
          <p:cNvPr id="153611" name="Freeform 27"/>
          <p:cNvSpPr>
            <a:spLocks/>
          </p:cNvSpPr>
          <p:nvPr/>
        </p:nvSpPr>
        <p:spPr bwMode="auto">
          <a:xfrm>
            <a:off x="2351088" y="2208213"/>
            <a:ext cx="1751012" cy="1697037"/>
          </a:xfrm>
          <a:custGeom>
            <a:avLst/>
            <a:gdLst>
              <a:gd name="T0" fmla="*/ 0 w 1103"/>
              <a:gd name="T1" fmla="*/ 0 h 1069"/>
              <a:gd name="T2" fmla="*/ 2147483647 w 1103"/>
              <a:gd name="T3" fmla="*/ 2147483647 h 1069"/>
              <a:gd name="T4" fmla="*/ 0 60000 65536"/>
              <a:gd name="T5" fmla="*/ 0 60000 65536"/>
              <a:gd name="T6" fmla="*/ 0 w 1103"/>
              <a:gd name="T7" fmla="*/ 0 h 1069"/>
              <a:gd name="T8" fmla="*/ 1103 w 1103"/>
              <a:gd name="T9" fmla="*/ 1069 h 1069"/>
            </a:gdLst>
            <a:ahLst/>
            <a:cxnLst>
              <a:cxn ang="T4">
                <a:pos x="T0" y="T1"/>
              </a:cxn>
              <a:cxn ang="T5">
                <a:pos x="T2" y="T3"/>
              </a:cxn>
            </a:cxnLst>
            <a:rect l="T6" t="T7" r="T8" b="T9"/>
            <a:pathLst>
              <a:path w="1103" h="1069">
                <a:moveTo>
                  <a:pt x="0" y="0"/>
                </a:moveTo>
                <a:lnTo>
                  <a:pt x="1103" y="1069"/>
                </a:lnTo>
              </a:path>
            </a:pathLst>
          </a:custGeom>
          <a:noFill/>
          <a:ln w="28575" cap="sq">
            <a:solidFill>
              <a:srgbClr val="FF0000"/>
            </a:solidFill>
            <a:round/>
            <a:headEnd type="none" w="sm" len="sm"/>
            <a:tailEnd type="none" w="sm" len="sm"/>
          </a:ln>
        </p:spPr>
        <p:txBody>
          <a:bodyPr wrap="none"/>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12" name="Oval 28"/>
          <p:cNvSpPr>
            <a:spLocks noChangeArrowheads="1"/>
          </p:cNvSpPr>
          <p:nvPr/>
        </p:nvSpPr>
        <p:spPr bwMode="auto">
          <a:xfrm>
            <a:off x="2286000" y="2133600"/>
            <a:ext cx="152400" cy="152400"/>
          </a:xfrm>
          <a:prstGeom prst="ellipse">
            <a:avLst/>
          </a:prstGeom>
          <a:solidFill>
            <a:srgbClr val="FF0000"/>
          </a:solidFill>
          <a:ln w="12700" cap="sq">
            <a:solidFill>
              <a:srgbClr val="FF0000"/>
            </a:solidFill>
            <a:round/>
            <a:headEnd type="none" w="sm" len="sm"/>
            <a:tailEnd type="none" w="sm" len="sm"/>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13" name="Oval 29"/>
          <p:cNvSpPr>
            <a:spLocks noChangeArrowheads="1"/>
          </p:cNvSpPr>
          <p:nvPr/>
        </p:nvSpPr>
        <p:spPr bwMode="auto">
          <a:xfrm>
            <a:off x="4038600" y="3810000"/>
            <a:ext cx="152400" cy="152400"/>
          </a:xfrm>
          <a:prstGeom prst="ellipse">
            <a:avLst/>
          </a:prstGeom>
          <a:solidFill>
            <a:srgbClr val="FF0000"/>
          </a:solidFill>
          <a:ln w="12700" cap="sq">
            <a:solidFill>
              <a:srgbClr val="FF0000"/>
            </a:solidFill>
            <a:round/>
            <a:headEnd type="none" w="sm" len="sm"/>
            <a:tailEnd type="none" w="sm" len="sm"/>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14" name="Oval 30"/>
          <p:cNvSpPr>
            <a:spLocks noChangeArrowheads="1"/>
          </p:cNvSpPr>
          <p:nvPr/>
        </p:nvSpPr>
        <p:spPr bwMode="auto">
          <a:xfrm>
            <a:off x="5791200" y="4191000"/>
            <a:ext cx="152400" cy="152400"/>
          </a:xfrm>
          <a:prstGeom prst="ellipse">
            <a:avLst/>
          </a:prstGeom>
          <a:solidFill>
            <a:srgbClr val="FF0000"/>
          </a:solidFill>
          <a:ln w="12700" cap="sq">
            <a:solidFill>
              <a:srgbClr val="FF0000"/>
            </a:solidFill>
            <a:round/>
            <a:headEnd type="none" w="sm" len="sm"/>
            <a:tailEnd type="none" w="sm" len="sm"/>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15" name="Oval 31"/>
          <p:cNvSpPr>
            <a:spLocks noChangeArrowheads="1"/>
          </p:cNvSpPr>
          <p:nvPr/>
        </p:nvSpPr>
        <p:spPr bwMode="auto">
          <a:xfrm>
            <a:off x="7543800" y="4495800"/>
            <a:ext cx="152400" cy="152400"/>
          </a:xfrm>
          <a:prstGeom prst="ellipse">
            <a:avLst/>
          </a:prstGeom>
          <a:solidFill>
            <a:srgbClr val="FF0000"/>
          </a:solidFill>
          <a:ln w="12700" cap="sq">
            <a:solidFill>
              <a:srgbClr val="FF0000"/>
            </a:solidFill>
            <a:round/>
            <a:headEnd type="none" w="sm" len="sm"/>
            <a:tailEnd type="none" w="sm" len="sm"/>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16" name="Freeform 32"/>
          <p:cNvSpPr>
            <a:spLocks/>
          </p:cNvSpPr>
          <p:nvPr/>
        </p:nvSpPr>
        <p:spPr bwMode="auto">
          <a:xfrm>
            <a:off x="4089400" y="3879850"/>
            <a:ext cx="1762125" cy="379413"/>
          </a:xfrm>
          <a:custGeom>
            <a:avLst/>
            <a:gdLst>
              <a:gd name="T0" fmla="*/ 0 w 1110"/>
              <a:gd name="T1" fmla="*/ 0 h 239"/>
              <a:gd name="T2" fmla="*/ 2147483647 w 1110"/>
              <a:gd name="T3" fmla="*/ 602318976 h 239"/>
              <a:gd name="T4" fmla="*/ 0 60000 65536"/>
              <a:gd name="T5" fmla="*/ 0 60000 65536"/>
              <a:gd name="T6" fmla="*/ 0 w 1110"/>
              <a:gd name="T7" fmla="*/ 0 h 239"/>
              <a:gd name="T8" fmla="*/ 1110 w 1110"/>
              <a:gd name="T9" fmla="*/ 239 h 239"/>
            </a:gdLst>
            <a:ahLst/>
            <a:cxnLst>
              <a:cxn ang="T4">
                <a:pos x="T0" y="T1"/>
              </a:cxn>
              <a:cxn ang="T5">
                <a:pos x="T2" y="T3"/>
              </a:cxn>
            </a:cxnLst>
            <a:rect l="T6" t="T7" r="T8" b="T9"/>
            <a:pathLst>
              <a:path w="1110" h="239">
                <a:moveTo>
                  <a:pt x="0" y="0"/>
                </a:moveTo>
                <a:lnTo>
                  <a:pt x="1110" y="239"/>
                </a:lnTo>
              </a:path>
            </a:pathLst>
          </a:custGeom>
          <a:noFill/>
          <a:ln w="28575" cap="sq">
            <a:solidFill>
              <a:srgbClr val="FF0000"/>
            </a:solidFill>
            <a:round/>
            <a:headEnd type="none" w="sm" len="sm"/>
            <a:tailEnd type="none" w="sm" len="sm"/>
          </a:ln>
        </p:spPr>
        <p:txBody>
          <a:bodyPr wrap="none"/>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17" name="Freeform 33"/>
          <p:cNvSpPr>
            <a:spLocks/>
          </p:cNvSpPr>
          <p:nvPr/>
        </p:nvSpPr>
        <p:spPr bwMode="auto">
          <a:xfrm>
            <a:off x="5851525" y="4284663"/>
            <a:ext cx="1763713" cy="274637"/>
          </a:xfrm>
          <a:custGeom>
            <a:avLst/>
            <a:gdLst>
              <a:gd name="T0" fmla="*/ 0 w 1111"/>
              <a:gd name="T1" fmla="*/ 0 h 173"/>
              <a:gd name="T2" fmla="*/ 2147483647 w 1111"/>
              <a:gd name="T3" fmla="*/ 435985488 h 173"/>
              <a:gd name="T4" fmla="*/ 0 60000 65536"/>
              <a:gd name="T5" fmla="*/ 0 60000 65536"/>
              <a:gd name="T6" fmla="*/ 0 w 1111"/>
              <a:gd name="T7" fmla="*/ 0 h 173"/>
              <a:gd name="T8" fmla="*/ 1111 w 1111"/>
              <a:gd name="T9" fmla="*/ 173 h 173"/>
            </a:gdLst>
            <a:ahLst/>
            <a:cxnLst>
              <a:cxn ang="T4">
                <a:pos x="T0" y="T1"/>
              </a:cxn>
              <a:cxn ang="T5">
                <a:pos x="T2" y="T3"/>
              </a:cxn>
            </a:cxnLst>
            <a:rect l="T6" t="T7" r="T8" b="T9"/>
            <a:pathLst>
              <a:path w="1111" h="173">
                <a:moveTo>
                  <a:pt x="0" y="0"/>
                </a:moveTo>
                <a:lnTo>
                  <a:pt x="1111" y="173"/>
                </a:lnTo>
              </a:path>
            </a:pathLst>
          </a:custGeom>
          <a:noFill/>
          <a:ln w="28575" cap="sq">
            <a:solidFill>
              <a:srgbClr val="FF0000"/>
            </a:solidFill>
            <a:round/>
            <a:headEnd type="none" w="sm" len="sm"/>
            <a:tailEnd type="none" w="sm" len="sm"/>
          </a:ln>
        </p:spPr>
        <p:txBody>
          <a:bodyPr wrap="none"/>
          <a:lstStyle/>
          <a:p>
            <a:pPr defTabSz="457200" fontAlgn="auto">
              <a:spcBef>
                <a:spcPts val="0"/>
              </a:spcBef>
              <a:spcAft>
                <a:spcPts val="0"/>
              </a:spcAft>
              <a:defRPr/>
            </a:pPr>
            <a:endParaRPr lang="en-US" sz="1800">
              <a:solidFill>
                <a:prstClr val="black"/>
              </a:solidFill>
              <a:latin typeface="News Gothic MT"/>
              <a:ea typeface="+mn-ea"/>
              <a:cs typeface="+mn-cs"/>
            </a:endParaRPr>
          </a:p>
        </p:txBody>
      </p:sp>
      <p:grpSp>
        <p:nvGrpSpPr>
          <p:cNvPr id="226321" name="Group 38"/>
          <p:cNvGrpSpPr>
            <a:grpSpLocks/>
          </p:cNvGrpSpPr>
          <p:nvPr/>
        </p:nvGrpSpPr>
        <p:grpSpPr bwMode="auto">
          <a:xfrm>
            <a:off x="808038" y="3505200"/>
            <a:ext cx="944562" cy="457200"/>
            <a:chOff x="509" y="2256"/>
            <a:chExt cx="595" cy="288"/>
          </a:xfrm>
        </p:grpSpPr>
        <p:sp>
          <p:nvSpPr>
            <p:cNvPr id="153629" name="Line 39"/>
            <p:cNvSpPr>
              <a:spLocks noChangeShapeType="1"/>
            </p:cNvSpPr>
            <p:nvPr/>
          </p:nvSpPr>
          <p:spPr bwMode="auto">
            <a:xfrm flipH="1">
              <a:off x="1056" y="2433"/>
              <a:ext cx="48" cy="0"/>
            </a:xfrm>
            <a:prstGeom prst="line">
              <a:avLst/>
            </a:prstGeom>
            <a:noFill/>
            <a:ln w="12700" cap="rnd">
              <a:solidFill>
                <a:srgbClr val="FFCC66"/>
              </a:solidFill>
              <a:round/>
              <a:headEnd/>
              <a:tailEnd/>
            </a:ln>
          </p:spPr>
          <p:txBody>
            <a:bodyPr/>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153630" name="Text Box 40"/>
            <p:cNvSpPr txBox="1">
              <a:spLocks noChangeArrowheads="1"/>
            </p:cNvSpPr>
            <p:nvPr/>
          </p:nvSpPr>
          <p:spPr bwMode="auto">
            <a:xfrm>
              <a:off x="509" y="2256"/>
              <a:ext cx="539" cy="288"/>
            </a:xfrm>
            <a:prstGeom prst="rect">
              <a:avLst/>
            </a:prstGeom>
            <a:noFill/>
            <a:ln w="12700" cap="rnd">
              <a:noFill/>
              <a:miter lim="800000"/>
              <a:headEnd/>
              <a:tailEnd/>
            </a:ln>
          </p:spPr>
          <p:txBody>
            <a:bodyPr>
              <a:spAutoFit/>
            </a:bodyPr>
            <a:lstStyle/>
            <a:p>
              <a:pPr algn="r" defTabSz="457200" fontAlgn="auto">
                <a:spcBef>
                  <a:spcPct val="50000"/>
                </a:spcBef>
                <a:spcAft>
                  <a:spcPts val="0"/>
                </a:spcAft>
                <a:defRPr/>
              </a:pPr>
              <a:r>
                <a:rPr lang="en-US">
                  <a:solidFill>
                    <a:srgbClr val="000000"/>
                  </a:solidFill>
                  <a:latin typeface="Times New Roman" pitchFamily="1" charset="0"/>
                  <a:ea typeface="+mn-ea"/>
                  <a:cs typeface="+mn-cs"/>
                </a:rPr>
                <a:t>4 </a:t>
              </a:r>
            </a:p>
          </p:txBody>
        </p:sp>
      </p:grpSp>
      <p:grpSp>
        <p:nvGrpSpPr>
          <p:cNvPr id="226322" name="Group 44"/>
          <p:cNvGrpSpPr>
            <a:grpSpLocks/>
          </p:cNvGrpSpPr>
          <p:nvPr/>
        </p:nvGrpSpPr>
        <p:grpSpPr bwMode="auto">
          <a:xfrm>
            <a:off x="808038" y="1828800"/>
            <a:ext cx="944562" cy="457200"/>
            <a:chOff x="509" y="2256"/>
            <a:chExt cx="595" cy="288"/>
          </a:xfrm>
        </p:grpSpPr>
        <p:sp>
          <p:nvSpPr>
            <p:cNvPr id="153627" name="Line 45"/>
            <p:cNvSpPr>
              <a:spLocks noChangeShapeType="1"/>
            </p:cNvSpPr>
            <p:nvPr/>
          </p:nvSpPr>
          <p:spPr bwMode="auto">
            <a:xfrm flipH="1">
              <a:off x="1056" y="2433"/>
              <a:ext cx="48" cy="0"/>
            </a:xfrm>
            <a:prstGeom prst="line">
              <a:avLst/>
            </a:prstGeom>
            <a:noFill/>
            <a:ln w="12700" cap="rnd">
              <a:solidFill>
                <a:srgbClr val="FFCC66"/>
              </a:solidFill>
              <a:round/>
              <a:headEnd/>
              <a:tailEnd/>
            </a:ln>
          </p:spPr>
          <p:txBody>
            <a:bodyPr/>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153628" name="Text Box 46"/>
            <p:cNvSpPr txBox="1">
              <a:spLocks noChangeArrowheads="1"/>
            </p:cNvSpPr>
            <p:nvPr/>
          </p:nvSpPr>
          <p:spPr bwMode="auto">
            <a:xfrm>
              <a:off x="509" y="2256"/>
              <a:ext cx="539" cy="288"/>
            </a:xfrm>
            <a:prstGeom prst="rect">
              <a:avLst/>
            </a:prstGeom>
            <a:noFill/>
            <a:ln w="12700" cap="rnd">
              <a:noFill/>
              <a:miter lim="800000"/>
              <a:headEnd/>
              <a:tailEnd/>
            </a:ln>
          </p:spPr>
          <p:txBody>
            <a:bodyPr>
              <a:spAutoFit/>
            </a:bodyPr>
            <a:lstStyle/>
            <a:p>
              <a:pPr algn="r" defTabSz="457200" fontAlgn="auto">
                <a:spcBef>
                  <a:spcPct val="50000"/>
                </a:spcBef>
                <a:spcAft>
                  <a:spcPts val="0"/>
                </a:spcAft>
                <a:defRPr/>
              </a:pPr>
              <a:r>
                <a:rPr lang="en-US">
                  <a:solidFill>
                    <a:srgbClr val="000000"/>
                  </a:solidFill>
                  <a:latin typeface="Times New Roman" pitchFamily="1" charset="0"/>
                  <a:ea typeface="+mn-ea"/>
                  <a:cs typeface="+mn-cs"/>
                </a:rPr>
                <a:t>6 </a:t>
              </a:r>
            </a:p>
          </p:txBody>
        </p:sp>
      </p:grpSp>
      <p:sp>
        <p:nvSpPr>
          <p:cNvPr id="153620" name="Freeform 47"/>
          <p:cNvSpPr>
            <a:spLocks/>
          </p:cNvSpPr>
          <p:nvPr/>
        </p:nvSpPr>
        <p:spPr bwMode="auto">
          <a:xfrm>
            <a:off x="2363788" y="1985963"/>
            <a:ext cx="1738312" cy="77787"/>
          </a:xfrm>
          <a:custGeom>
            <a:avLst/>
            <a:gdLst>
              <a:gd name="T0" fmla="*/ 0 w 1095"/>
              <a:gd name="T1" fmla="*/ 0 h 49"/>
              <a:gd name="T2" fmla="*/ 2147483647 w 1095"/>
              <a:gd name="T3" fmla="*/ 123486080 h 49"/>
              <a:gd name="T4" fmla="*/ 0 60000 65536"/>
              <a:gd name="T5" fmla="*/ 0 60000 65536"/>
              <a:gd name="T6" fmla="*/ 0 w 1095"/>
              <a:gd name="T7" fmla="*/ 0 h 49"/>
              <a:gd name="T8" fmla="*/ 1095 w 1095"/>
              <a:gd name="T9" fmla="*/ 49 h 49"/>
            </a:gdLst>
            <a:ahLst/>
            <a:cxnLst>
              <a:cxn ang="T4">
                <a:pos x="T0" y="T1"/>
              </a:cxn>
              <a:cxn ang="T5">
                <a:pos x="T2" y="T3"/>
              </a:cxn>
            </a:cxnLst>
            <a:rect l="T6" t="T7" r="T8" b="T9"/>
            <a:pathLst>
              <a:path w="1095" h="49">
                <a:moveTo>
                  <a:pt x="0" y="0"/>
                </a:moveTo>
                <a:lnTo>
                  <a:pt x="1095" y="49"/>
                </a:lnTo>
              </a:path>
            </a:pathLst>
          </a:custGeom>
          <a:solidFill>
            <a:srgbClr val="CC9900"/>
          </a:solidFill>
          <a:ln w="28575" cap="sq">
            <a:solidFill>
              <a:srgbClr val="008000"/>
            </a:solidFill>
            <a:round/>
            <a:headEnd type="none" w="sm" len="sm"/>
            <a:tailEnd type="none" w="sm" len="sm"/>
          </a:ln>
        </p:spPr>
        <p:txBody>
          <a:bodyPr wrap="none"/>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21" name="Oval 48"/>
          <p:cNvSpPr>
            <a:spLocks noChangeArrowheads="1"/>
          </p:cNvSpPr>
          <p:nvPr/>
        </p:nvSpPr>
        <p:spPr bwMode="auto">
          <a:xfrm>
            <a:off x="2286000" y="1905000"/>
            <a:ext cx="152400" cy="152400"/>
          </a:xfrm>
          <a:prstGeom prst="ellipse">
            <a:avLst/>
          </a:prstGeom>
          <a:solidFill>
            <a:srgbClr val="CC9900"/>
          </a:solidFill>
          <a:ln w="12700" cap="sq">
            <a:solidFill>
              <a:srgbClr val="008000"/>
            </a:solidFill>
            <a:round/>
            <a:headEnd type="none" w="sm" len="sm"/>
            <a:tailEnd type="none" w="sm" len="sm"/>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22" name="Freeform 52"/>
          <p:cNvSpPr>
            <a:spLocks/>
          </p:cNvSpPr>
          <p:nvPr/>
        </p:nvSpPr>
        <p:spPr bwMode="auto">
          <a:xfrm>
            <a:off x="4102100" y="2063750"/>
            <a:ext cx="1763713" cy="979488"/>
          </a:xfrm>
          <a:custGeom>
            <a:avLst/>
            <a:gdLst>
              <a:gd name="T0" fmla="*/ 0 w 1111"/>
              <a:gd name="T1" fmla="*/ 0 h 617"/>
              <a:gd name="T2" fmla="*/ 2147483647 w 1111"/>
              <a:gd name="T3" fmla="*/ 1554937775 h 617"/>
              <a:gd name="T4" fmla="*/ 0 60000 65536"/>
              <a:gd name="T5" fmla="*/ 0 60000 65536"/>
              <a:gd name="T6" fmla="*/ 0 w 1111"/>
              <a:gd name="T7" fmla="*/ 0 h 617"/>
              <a:gd name="T8" fmla="*/ 1111 w 1111"/>
              <a:gd name="T9" fmla="*/ 617 h 617"/>
            </a:gdLst>
            <a:ahLst/>
            <a:cxnLst>
              <a:cxn ang="T4">
                <a:pos x="T0" y="T1"/>
              </a:cxn>
              <a:cxn ang="T5">
                <a:pos x="T2" y="T3"/>
              </a:cxn>
            </a:cxnLst>
            <a:rect l="T6" t="T7" r="T8" b="T9"/>
            <a:pathLst>
              <a:path w="1111" h="617">
                <a:moveTo>
                  <a:pt x="0" y="0"/>
                </a:moveTo>
                <a:lnTo>
                  <a:pt x="1111" y="617"/>
                </a:lnTo>
              </a:path>
            </a:pathLst>
          </a:custGeom>
          <a:solidFill>
            <a:srgbClr val="CC9900"/>
          </a:solidFill>
          <a:ln w="28575" cap="sq">
            <a:solidFill>
              <a:srgbClr val="008000"/>
            </a:solidFill>
            <a:round/>
            <a:headEnd type="none" w="sm" len="sm"/>
            <a:tailEnd type="none" w="sm" len="sm"/>
          </a:ln>
        </p:spPr>
        <p:txBody>
          <a:bodyPr wrap="none"/>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23" name="Freeform 53"/>
          <p:cNvSpPr>
            <a:spLocks/>
          </p:cNvSpPr>
          <p:nvPr/>
        </p:nvSpPr>
        <p:spPr bwMode="auto">
          <a:xfrm>
            <a:off x="5865813" y="2965450"/>
            <a:ext cx="1762125" cy="65088"/>
          </a:xfrm>
          <a:custGeom>
            <a:avLst/>
            <a:gdLst>
              <a:gd name="T0" fmla="*/ 0 w 1110"/>
              <a:gd name="T1" fmla="*/ 103327980 h 41"/>
              <a:gd name="T2" fmla="*/ 2147483647 w 1110"/>
              <a:gd name="T3" fmla="*/ 0 h 41"/>
              <a:gd name="T4" fmla="*/ 0 60000 65536"/>
              <a:gd name="T5" fmla="*/ 0 60000 65536"/>
              <a:gd name="T6" fmla="*/ 0 w 1110"/>
              <a:gd name="T7" fmla="*/ 0 h 41"/>
              <a:gd name="T8" fmla="*/ 1110 w 1110"/>
              <a:gd name="T9" fmla="*/ 41 h 41"/>
            </a:gdLst>
            <a:ahLst/>
            <a:cxnLst>
              <a:cxn ang="T4">
                <a:pos x="T0" y="T1"/>
              </a:cxn>
              <a:cxn ang="T5">
                <a:pos x="T2" y="T3"/>
              </a:cxn>
            </a:cxnLst>
            <a:rect l="T6" t="T7" r="T8" b="T9"/>
            <a:pathLst>
              <a:path w="1110" h="41">
                <a:moveTo>
                  <a:pt x="0" y="41"/>
                </a:moveTo>
                <a:lnTo>
                  <a:pt x="1110" y="0"/>
                </a:lnTo>
              </a:path>
            </a:pathLst>
          </a:custGeom>
          <a:solidFill>
            <a:srgbClr val="CC9900"/>
          </a:solidFill>
          <a:ln w="28575" cap="sq">
            <a:solidFill>
              <a:srgbClr val="008000"/>
            </a:solidFill>
            <a:round/>
            <a:headEnd type="none" w="sm" len="sm"/>
            <a:tailEnd type="none" w="sm" len="sm"/>
          </a:ln>
        </p:spPr>
        <p:txBody>
          <a:bodyPr wrap="none"/>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24" name="Oval 49"/>
          <p:cNvSpPr>
            <a:spLocks noChangeArrowheads="1"/>
          </p:cNvSpPr>
          <p:nvPr/>
        </p:nvSpPr>
        <p:spPr bwMode="auto">
          <a:xfrm>
            <a:off x="4038600" y="1981200"/>
            <a:ext cx="152400" cy="152400"/>
          </a:xfrm>
          <a:prstGeom prst="ellipse">
            <a:avLst/>
          </a:prstGeom>
          <a:solidFill>
            <a:srgbClr val="CC9900"/>
          </a:solidFill>
          <a:ln w="12700" cap="sq">
            <a:solidFill>
              <a:srgbClr val="008000"/>
            </a:solidFill>
            <a:round/>
            <a:headEnd type="none" w="sm" len="sm"/>
            <a:tailEnd type="none" w="sm" len="sm"/>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25" name="Oval 50"/>
          <p:cNvSpPr>
            <a:spLocks noChangeArrowheads="1"/>
          </p:cNvSpPr>
          <p:nvPr/>
        </p:nvSpPr>
        <p:spPr bwMode="auto">
          <a:xfrm>
            <a:off x="5791200" y="2971800"/>
            <a:ext cx="152400" cy="152400"/>
          </a:xfrm>
          <a:prstGeom prst="ellipse">
            <a:avLst/>
          </a:prstGeom>
          <a:solidFill>
            <a:srgbClr val="CC9900"/>
          </a:solidFill>
          <a:ln w="12700" cap="sq">
            <a:solidFill>
              <a:srgbClr val="008000"/>
            </a:solidFill>
            <a:round/>
            <a:headEnd type="none" w="sm" len="sm"/>
            <a:tailEnd type="none" w="sm" len="sm"/>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53626" name="Oval 51"/>
          <p:cNvSpPr>
            <a:spLocks noChangeArrowheads="1"/>
          </p:cNvSpPr>
          <p:nvPr/>
        </p:nvSpPr>
        <p:spPr bwMode="auto">
          <a:xfrm>
            <a:off x="7543800" y="2895600"/>
            <a:ext cx="152400" cy="152400"/>
          </a:xfrm>
          <a:prstGeom prst="ellipse">
            <a:avLst/>
          </a:prstGeom>
          <a:solidFill>
            <a:srgbClr val="CC9900"/>
          </a:solidFill>
          <a:ln w="12700" cap="sq">
            <a:solidFill>
              <a:srgbClr val="008000"/>
            </a:solidFill>
            <a:round/>
            <a:headEnd type="none" w="sm" len="sm"/>
            <a:tailEnd type="none" w="sm" len="sm"/>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33" name="TextBox 32"/>
          <p:cNvSpPr txBox="1"/>
          <p:nvPr/>
        </p:nvSpPr>
        <p:spPr>
          <a:xfrm>
            <a:off x="5791200" y="2057400"/>
            <a:ext cx="2133600" cy="646113"/>
          </a:xfrm>
          <a:prstGeom prst="rect">
            <a:avLst/>
          </a:prstGeom>
          <a:noFill/>
        </p:spPr>
        <p:txBody>
          <a:bodyPr>
            <a:spAutoFit/>
          </a:bodyPr>
          <a:lstStyle/>
          <a:p>
            <a:pPr defTabSz="457200" fontAlgn="auto">
              <a:spcBef>
                <a:spcPts val="0"/>
              </a:spcBef>
              <a:spcAft>
                <a:spcPts val="0"/>
              </a:spcAft>
              <a:defRPr/>
            </a:pPr>
            <a:r>
              <a:rPr lang="en-US" sz="3600" dirty="0">
                <a:solidFill>
                  <a:srgbClr val="000000"/>
                </a:solidFill>
                <a:latin typeface="News Gothic MT"/>
                <a:ea typeface="+mn-ea"/>
                <a:cs typeface="+mn-cs"/>
              </a:rPr>
              <a:t>MDT</a:t>
            </a:r>
          </a:p>
        </p:txBody>
      </p:sp>
      <p:sp>
        <p:nvSpPr>
          <p:cNvPr id="34" name="TextBox 33"/>
          <p:cNvSpPr txBox="1"/>
          <p:nvPr/>
        </p:nvSpPr>
        <p:spPr>
          <a:xfrm>
            <a:off x="4267200" y="4495800"/>
            <a:ext cx="1524000" cy="646113"/>
          </a:xfrm>
          <a:prstGeom prst="rect">
            <a:avLst/>
          </a:prstGeom>
          <a:noFill/>
        </p:spPr>
        <p:txBody>
          <a:bodyPr>
            <a:spAutoFit/>
          </a:bodyPr>
          <a:lstStyle/>
          <a:p>
            <a:pPr defTabSz="457200" fontAlgn="auto">
              <a:spcBef>
                <a:spcPts val="0"/>
              </a:spcBef>
              <a:spcAft>
                <a:spcPts val="0"/>
              </a:spcAft>
              <a:defRPr/>
            </a:pPr>
            <a:r>
              <a:rPr lang="en-US" sz="3600" dirty="0">
                <a:solidFill>
                  <a:srgbClr val="FF0000"/>
                </a:solidFill>
                <a:latin typeface="News Gothic MT"/>
                <a:ea typeface="+mn-ea"/>
                <a:cs typeface="+mn-cs"/>
              </a:rPr>
              <a:t>ACT</a:t>
            </a:r>
          </a:p>
        </p:txBody>
      </p:sp>
    </p:spTree>
  </p:cSld>
  <p:clrMapOvr>
    <a:masterClrMapping/>
  </p:clrMapOvr>
  <p:transition xmlns:p14="http://schemas.microsoft.com/office/powerpoint/2010/main" spd="med" advTm="48352">
    <p:wipe dir="r"/>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p:cNvSpPr>
            <a:spLocks noGrp="1" noChangeArrowheads="1"/>
          </p:cNvSpPr>
          <p:nvPr>
            <p:ph type="body" idx="1"/>
          </p:nvPr>
        </p:nvSpPr>
        <p:spPr>
          <a:xfrm>
            <a:off x="479425" y="2449513"/>
            <a:ext cx="8229600" cy="4724400"/>
          </a:xfrm>
        </p:spPr>
        <p:txBody>
          <a:bodyPr/>
          <a:lstStyle/>
          <a:p>
            <a:pPr eaLnBrk="1" hangingPunct="1">
              <a:spcBef>
                <a:spcPct val="0"/>
              </a:spcBef>
              <a:buClrTx/>
            </a:pPr>
            <a:r>
              <a:rPr lang="en-US" sz="2800">
                <a:latin typeface="Times New Roman" charset="0"/>
              </a:rPr>
              <a:t>410 colorectal cancer survivors randomly assigned either to telephone ACT or to usual care</a:t>
            </a:r>
          </a:p>
          <a:p>
            <a:pPr eaLnBrk="1" hangingPunct="1">
              <a:spcBef>
                <a:spcPct val="0"/>
              </a:spcBef>
              <a:buClrTx/>
            </a:pPr>
            <a:r>
              <a:rPr lang="en-US" sz="2800">
                <a:latin typeface="Times New Roman" charset="0"/>
              </a:rPr>
              <a:t>11 phone calls over six months</a:t>
            </a:r>
          </a:p>
          <a:p>
            <a:pPr eaLnBrk="1" hangingPunct="1">
              <a:spcBef>
                <a:spcPct val="0"/>
              </a:spcBef>
              <a:buClrTx/>
            </a:pPr>
            <a:r>
              <a:rPr lang="en-US" sz="2800">
                <a:latin typeface="Times New Roman" charset="0"/>
              </a:rPr>
              <a:t>6 and 12 month follow up</a:t>
            </a:r>
          </a:p>
          <a:p>
            <a:pPr eaLnBrk="1" hangingPunct="1">
              <a:spcBef>
                <a:spcPct val="0"/>
              </a:spcBef>
              <a:buClrTx/>
            </a:pPr>
            <a:r>
              <a:rPr lang="en-US" sz="2800">
                <a:latin typeface="Times New Roman" charset="0"/>
              </a:rPr>
              <a:t>Targets: physical activity, diet, weight, smoking, alcohol</a:t>
            </a:r>
          </a:p>
          <a:p>
            <a:pPr eaLnBrk="1" hangingPunct="1">
              <a:spcBef>
                <a:spcPct val="0"/>
              </a:spcBef>
              <a:buClrTx/>
            </a:pPr>
            <a:r>
              <a:rPr lang="en-US" sz="2800">
                <a:latin typeface="Times New Roman" charset="0"/>
              </a:rPr>
              <a:t>At one year: lower fat intake, lower BMI, higher exercise</a:t>
            </a:r>
          </a:p>
        </p:txBody>
      </p:sp>
      <p:sp>
        <p:nvSpPr>
          <p:cNvPr id="495620" name="Rectangle 4"/>
          <p:cNvSpPr>
            <a:spLocks noChangeArrowheads="1"/>
          </p:cNvSpPr>
          <p:nvPr/>
        </p:nvSpPr>
        <p:spPr bwMode="auto">
          <a:xfrm>
            <a:off x="0" y="293688"/>
            <a:ext cx="8589963" cy="1736725"/>
          </a:xfrm>
          <a:prstGeom prst="rect">
            <a:avLst/>
          </a:prstGeom>
          <a:noFill/>
          <a:ln w="9525">
            <a:noFill/>
            <a:miter lim="800000"/>
            <a:headEnd/>
            <a:tailEnd/>
          </a:ln>
          <a:effectLst/>
        </p:spPr>
        <p:txBody>
          <a:bodyPr anchor="ctr"/>
          <a:lstStyle/>
          <a:p>
            <a:pPr algn="ctr" defTabSz="457200" fontAlgn="auto">
              <a:spcBef>
                <a:spcPts val="0"/>
              </a:spcBef>
              <a:spcAft>
                <a:spcPts val="0"/>
              </a:spcAft>
              <a:defRPr/>
            </a:pPr>
            <a:r>
              <a:rPr lang="en-US" sz="4400" dirty="0">
                <a:solidFill>
                  <a:srgbClr val="000000"/>
                </a:solidFill>
                <a:latin typeface="Times New Roman" charset="0"/>
                <a:ea typeface="+mn-ea"/>
                <a:cs typeface="+mn-cs"/>
              </a:rPr>
              <a:t>Health Behavior Change Among Colorectal Cancer Survivors</a:t>
            </a:r>
            <a:r>
              <a:rPr lang="en-US" sz="4800" dirty="0">
                <a:solidFill>
                  <a:srgbClr val="000000"/>
                </a:solidFill>
                <a:latin typeface="Times New Roman" charset="0"/>
                <a:ea typeface="+mn-ea"/>
                <a:cs typeface="+mn-cs"/>
              </a:rPr>
              <a:t/>
            </a:r>
            <a:br>
              <a:rPr lang="en-US" sz="4800" dirty="0">
                <a:solidFill>
                  <a:srgbClr val="000000"/>
                </a:solidFill>
                <a:latin typeface="Times New Roman" charset="0"/>
                <a:ea typeface="+mn-ea"/>
                <a:cs typeface="+mn-cs"/>
              </a:rPr>
            </a:br>
            <a:endParaRPr lang="en-US" i="1" dirty="0">
              <a:solidFill>
                <a:srgbClr val="000000"/>
              </a:solidFill>
              <a:latin typeface="Times New Roman" charset="0"/>
              <a:ea typeface="+mn-ea"/>
              <a:cs typeface="+mn-cs"/>
            </a:endParaRPr>
          </a:p>
        </p:txBody>
      </p:sp>
      <p:sp>
        <p:nvSpPr>
          <p:cNvPr id="270339" name="Text Box 6"/>
          <p:cNvSpPr txBox="1">
            <a:spLocks noChangeArrowheads="1"/>
          </p:cNvSpPr>
          <p:nvPr/>
        </p:nvSpPr>
        <p:spPr bwMode="auto">
          <a:xfrm>
            <a:off x="815975" y="1839913"/>
            <a:ext cx="721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i="1">
                <a:solidFill>
                  <a:srgbClr val="09213B"/>
                </a:solidFill>
                <a:latin typeface="Times New Roman" charset="0"/>
              </a:rPr>
              <a:t>Hawkes et al., 2013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517525" y="-79375"/>
            <a:ext cx="8229600" cy="1143000"/>
          </a:xfrm>
        </p:spPr>
        <p:txBody>
          <a:bodyPr/>
          <a:lstStyle/>
          <a:p>
            <a:pPr eaLnBrk="1" hangingPunct="1"/>
            <a:r>
              <a:rPr lang="en-US">
                <a:solidFill>
                  <a:srgbClr val="000000"/>
                </a:solidFill>
                <a:latin typeface="Times New Roman" charset="0"/>
              </a:rPr>
              <a:t>Moderate + Vigorous Exercise</a:t>
            </a:r>
          </a:p>
        </p:txBody>
      </p:sp>
      <p:sp>
        <p:nvSpPr>
          <p:cNvPr id="95235" name="Freeform 3"/>
          <p:cNvSpPr>
            <a:spLocks/>
          </p:cNvSpPr>
          <p:nvPr/>
        </p:nvSpPr>
        <p:spPr bwMode="auto">
          <a:xfrm>
            <a:off x="2582863" y="1298575"/>
            <a:ext cx="4437062" cy="4913313"/>
          </a:xfrm>
          <a:custGeom>
            <a:avLst/>
            <a:gdLst>
              <a:gd name="T0" fmla="*/ 5400068 w 2700"/>
              <a:gd name="T1" fmla="*/ 0 h 2432"/>
              <a:gd name="T2" fmla="*/ 0 w 2700"/>
              <a:gd name="T3" fmla="*/ 2147483647 h 2432"/>
              <a:gd name="T4" fmla="*/ 2147483647 w 2700"/>
              <a:gd name="T5" fmla="*/ 2147483647 h 2432"/>
              <a:gd name="T6" fmla="*/ 0 60000 65536"/>
              <a:gd name="T7" fmla="*/ 0 60000 65536"/>
              <a:gd name="T8" fmla="*/ 0 60000 65536"/>
              <a:gd name="T9" fmla="*/ 0 w 2700"/>
              <a:gd name="T10" fmla="*/ 0 h 2432"/>
              <a:gd name="T11" fmla="*/ 2700 w 2700"/>
              <a:gd name="T12" fmla="*/ 2432 h 2432"/>
            </a:gdLst>
            <a:ahLst/>
            <a:cxnLst>
              <a:cxn ang="T6">
                <a:pos x="T0" y="T1"/>
              </a:cxn>
              <a:cxn ang="T7">
                <a:pos x="T2" y="T3"/>
              </a:cxn>
              <a:cxn ang="T8">
                <a:pos x="T4" y="T5"/>
              </a:cxn>
            </a:cxnLst>
            <a:rect l="T9" t="T10" r="T11" b="T12"/>
            <a:pathLst>
              <a:path w="2700" h="2432">
                <a:moveTo>
                  <a:pt x="2" y="0"/>
                </a:moveTo>
                <a:lnTo>
                  <a:pt x="0" y="2432"/>
                </a:lnTo>
                <a:lnTo>
                  <a:pt x="2700" y="2429"/>
                </a:ln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95236" name="Text Box 4"/>
          <p:cNvSpPr txBox="1">
            <a:spLocks noChangeArrowheads="1"/>
          </p:cNvSpPr>
          <p:nvPr/>
        </p:nvSpPr>
        <p:spPr bwMode="auto">
          <a:xfrm>
            <a:off x="2889250" y="6299200"/>
            <a:ext cx="87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a:solidFill>
                  <a:srgbClr val="000000"/>
                </a:solidFill>
                <a:latin typeface="Times New Roman" charset="0"/>
                <a:cs typeface="+mn-cs"/>
              </a:rPr>
              <a:t>Pre</a:t>
            </a:r>
          </a:p>
        </p:txBody>
      </p:sp>
      <p:sp>
        <p:nvSpPr>
          <p:cNvPr id="95237" name="Text Box 5"/>
          <p:cNvSpPr txBox="1">
            <a:spLocks noChangeArrowheads="1"/>
          </p:cNvSpPr>
          <p:nvPr/>
        </p:nvSpPr>
        <p:spPr bwMode="auto">
          <a:xfrm>
            <a:off x="3933825" y="6299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6 </a:t>
            </a:r>
            <a:r>
              <a:rPr lang="en-US" dirty="0" err="1" smtClean="0">
                <a:solidFill>
                  <a:srgbClr val="000000"/>
                </a:solidFill>
                <a:latin typeface="Times New Roman" charset="0"/>
                <a:cs typeface="+mn-cs"/>
              </a:rPr>
              <a:t>mo</a:t>
            </a:r>
            <a:endParaRPr lang="en-US" dirty="0">
              <a:solidFill>
                <a:srgbClr val="000000"/>
              </a:solidFill>
              <a:latin typeface="Times New Roman" charset="0"/>
              <a:cs typeface="+mn-cs"/>
            </a:endParaRPr>
          </a:p>
        </p:txBody>
      </p:sp>
      <p:sp>
        <p:nvSpPr>
          <p:cNvPr id="95238" name="Text Box 6"/>
          <p:cNvSpPr txBox="1">
            <a:spLocks noChangeArrowheads="1"/>
          </p:cNvSpPr>
          <p:nvPr/>
        </p:nvSpPr>
        <p:spPr bwMode="auto">
          <a:xfrm>
            <a:off x="1878013" y="1143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90</a:t>
            </a:r>
            <a:endParaRPr lang="en-US" dirty="0">
              <a:solidFill>
                <a:srgbClr val="000000"/>
              </a:solidFill>
              <a:latin typeface="Times New Roman" charset="0"/>
              <a:cs typeface="+mn-cs"/>
            </a:endParaRPr>
          </a:p>
        </p:txBody>
      </p:sp>
      <p:sp>
        <p:nvSpPr>
          <p:cNvPr id="95239" name="Text Box 8"/>
          <p:cNvSpPr txBox="1">
            <a:spLocks noChangeArrowheads="1"/>
          </p:cNvSpPr>
          <p:nvPr/>
        </p:nvSpPr>
        <p:spPr bwMode="auto">
          <a:xfrm rot="-5400000">
            <a:off x="-1086643" y="3563144"/>
            <a:ext cx="533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Minutes Per Weeks</a:t>
            </a:r>
            <a:endParaRPr lang="en-US" dirty="0">
              <a:solidFill>
                <a:srgbClr val="000000"/>
              </a:solidFill>
              <a:latin typeface="Times New Roman" charset="0"/>
              <a:cs typeface="+mn-cs"/>
            </a:endParaRPr>
          </a:p>
        </p:txBody>
      </p:sp>
      <p:sp>
        <p:nvSpPr>
          <p:cNvPr id="95240" name="Line 9"/>
          <p:cNvSpPr>
            <a:spLocks noChangeShapeType="1"/>
          </p:cNvSpPr>
          <p:nvPr/>
        </p:nvSpPr>
        <p:spPr bwMode="auto">
          <a:xfrm flipH="1">
            <a:off x="2506663" y="55657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1" name="Line 10"/>
          <p:cNvSpPr>
            <a:spLocks noChangeShapeType="1"/>
          </p:cNvSpPr>
          <p:nvPr/>
        </p:nvSpPr>
        <p:spPr bwMode="auto">
          <a:xfrm flipH="1">
            <a:off x="2506663" y="50323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2" name="Line 11"/>
          <p:cNvSpPr>
            <a:spLocks noChangeShapeType="1"/>
          </p:cNvSpPr>
          <p:nvPr/>
        </p:nvSpPr>
        <p:spPr bwMode="auto">
          <a:xfrm flipH="1">
            <a:off x="2506663" y="44989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3" name="Line 12"/>
          <p:cNvSpPr>
            <a:spLocks noChangeShapeType="1"/>
          </p:cNvSpPr>
          <p:nvPr/>
        </p:nvSpPr>
        <p:spPr bwMode="auto">
          <a:xfrm flipH="1">
            <a:off x="2506663" y="39655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4" name="Line 13"/>
          <p:cNvSpPr>
            <a:spLocks noChangeShapeType="1"/>
          </p:cNvSpPr>
          <p:nvPr/>
        </p:nvSpPr>
        <p:spPr bwMode="auto">
          <a:xfrm flipH="1">
            <a:off x="2506663" y="34321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5" name="Line 14"/>
          <p:cNvSpPr>
            <a:spLocks noChangeShapeType="1"/>
          </p:cNvSpPr>
          <p:nvPr/>
        </p:nvSpPr>
        <p:spPr bwMode="auto">
          <a:xfrm flipH="1">
            <a:off x="2506663" y="28987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6" name="Text Box 15"/>
          <p:cNvSpPr txBox="1">
            <a:spLocks noChangeArrowheads="1"/>
          </p:cNvSpPr>
          <p:nvPr/>
        </p:nvSpPr>
        <p:spPr bwMode="auto">
          <a:xfrm>
            <a:off x="1897063" y="33909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70</a:t>
            </a:r>
            <a:endParaRPr lang="en-US" dirty="0">
              <a:solidFill>
                <a:srgbClr val="000000"/>
              </a:solidFill>
              <a:latin typeface="Times New Roman" charset="0"/>
              <a:cs typeface="+mn-cs"/>
            </a:endParaRPr>
          </a:p>
        </p:txBody>
      </p:sp>
      <p:sp>
        <p:nvSpPr>
          <p:cNvPr id="95247" name="Freeform 16"/>
          <p:cNvSpPr>
            <a:spLocks/>
          </p:cNvSpPr>
          <p:nvPr/>
        </p:nvSpPr>
        <p:spPr bwMode="auto">
          <a:xfrm>
            <a:off x="3495675" y="6213475"/>
            <a:ext cx="0" cy="104775"/>
          </a:xfrm>
          <a:custGeom>
            <a:avLst/>
            <a:gdLst>
              <a:gd name="T0" fmla="*/ 0 w 1"/>
              <a:gd name="T1" fmla="*/ 0 h 66"/>
              <a:gd name="T2" fmla="*/ 0 w 1"/>
              <a:gd name="T3" fmla="*/ 166330285 h 66"/>
              <a:gd name="T4" fmla="*/ 0 60000 65536"/>
              <a:gd name="T5" fmla="*/ 0 60000 65536"/>
              <a:gd name="T6" fmla="*/ 0 w 1"/>
              <a:gd name="T7" fmla="*/ 0 h 66"/>
              <a:gd name="T8" fmla="*/ 0 w 1"/>
              <a:gd name="T9" fmla="*/ 66 h 66"/>
            </a:gdLst>
            <a:ahLst/>
            <a:cxnLst>
              <a:cxn ang="T4">
                <a:pos x="T0" y="T1"/>
              </a:cxn>
              <a:cxn ang="T5">
                <a:pos x="T2" y="T3"/>
              </a:cxn>
            </a:cxnLst>
            <a:rect l="T6" t="T7" r="T8" b="T9"/>
            <a:pathLst>
              <a:path w="1" h="66">
                <a:moveTo>
                  <a:pt x="0" y="0"/>
                </a:moveTo>
                <a:lnTo>
                  <a:pt x="0"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8" name="Freeform 17"/>
          <p:cNvSpPr>
            <a:spLocks/>
          </p:cNvSpPr>
          <p:nvPr/>
        </p:nvSpPr>
        <p:spPr bwMode="auto">
          <a:xfrm>
            <a:off x="5421313" y="6223000"/>
            <a:ext cx="1587" cy="104775"/>
          </a:xfrm>
          <a:custGeom>
            <a:avLst/>
            <a:gdLst>
              <a:gd name="T0" fmla="*/ 0 w 1"/>
              <a:gd name="T1" fmla="*/ 0 h 66"/>
              <a:gd name="T2" fmla="*/ 0 w 1"/>
              <a:gd name="T3" fmla="*/ 166330285 h 66"/>
              <a:gd name="T4" fmla="*/ 0 60000 65536"/>
              <a:gd name="T5" fmla="*/ 0 60000 65536"/>
              <a:gd name="T6" fmla="*/ 0 w 1"/>
              <a:gd name="T7" fmla="*/ 0 h 66"/>
              <a:gd name="T8" fmla="*/ 1 w 1"/>
              <a:gd name="T9" fmla="*/ 66 h 66"/>
            </a:gdLst>
            <a:ahLst/>
            <a:cxnLst>
              <a:cxn ang="T4">
                <a:pos x="T0" y="T1"/>
              </a:cxn>
              <a:cxn ang="T5">
                <a:pos x="T2" y="T3"/>
              </a:cxn>
            </a:cxnLst>
            <a:rect l="T6" t="T7" r="T8" b="T9"/>
            <a:pathLst>
              <a:path w="1" h="66">
                <a:moveTo>
                  <a:pt x="0" y="0"/>
                </a:moveTo>
                <a:lnTo>
                  <a:pt x="0"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9" name="Freeform 19"/>
          <p:cNvSpPr>
            <a:spLocks/>
          </p:cNvSpPr>
          <p:nvPr/>
        </p:nvSpPr>
        <p:spPr bwMode="auto">
          <a:xfrm>
            <a:off x="3335338" y="1770063"/>
            <a:ext cx="1395412" cy="3108325"/>
          </a:xfrm>
          <a:custGeom>
            <a:avLst/>
            <a:gdLst>
              <a:gd name="T0" fmla="*/ 0 w 1819"/>
              <a:gd name="T1" fmla="*/ 2147483647 h 994"/>
              <a:gd name="T2" fmla="*/ 2147483647 w 1819"/>
              <a:gd name="T3" fmla="*/ 0 h 994"/>
              <a:gd name="T4" fmla="*/ 2147483647 w 1819"/>
              <a:gd name="T5" fmla="*/ 1428929433 h 994"/>
              <a:gd name="T6" fmla="*/ 0 60000 65536"/>
              <a:gd name="T7" fmla="*/ 0 60000 65536"/>
              <a:gd name="T8" fmla="*/ 0 60000 65536"/>
              <a:gd name="T9" fmla="*/ 0 w 1819"/>
              <a:gd name="T10" fmla="*/ 0 h 994"/>
              <a:gd name="T11" fmla="*/ 1819 w 1819"/>
              <a:gd name="T12" fmla="*/ 994 h 994"/>
              <a:gd name="connsiteX0" fmla="*/ 0 w 10021"/>
              <a:gd name="connsiteY0" fmla="*/ 10000 h 10000"/>
              <a:gd name="connsiteX1" fmla="*/ 4832 w 10021"/>
              <a:gd name="connsiteY1" fmla="*/ 0 h 10000"/>
              <a:gd name="connsiteX2" fmla="*/ 10021 w 10021"/>
              <a:gd name="connsiteY2" fmla="*/ 4074 h 10000"/>
              <a:gd name="connsiteX0" fmla="*/ 0 w 10021"/>
              <a:gd name="connsiteY0" fmla="*/ 10000 h 10000"/>
              <a:gd name="connsiteX1" fmla="*/ 4832 w 10021"/>
              <a:gd name="connsiteY1" fmla="*/ 0 h 10000"/>
              <a:gd name="connsiteX2" fmla="*/ 10021 w 10021"/>
              <a:gd name="connsiteY2" fmla="*/ 4074 h 10000"/>
              <a:gd name="connsiteX0" fmla="*/ 0 w 10021"/>
              <a:gd name="connsiteY0" fmla="*/ 10000 h 10000"/>
              <a:gd name="connsiteX1" fmla="*/ 4832 w 10021"/>
              <a:gd name="connsiteY1" fmla="*/ 0 h 10000"/>
              <a:gd name="connsiteX2" fmla="*/ 10021 w 10021"/>
              <a:gd name="connsiteY2" fmla="*/ 4074 h 10000"/>
              <a:gd name="connsiteX0" fmla="*/ 0 w 4832"/>
              <a:gd name="connsiteY0" fmla="*/ 10000 h 10000"/>
              <a:gd name="connsiteX1" fmla="*/ 4832 w 4832"/>
              <a:gd name="connsiteY1" fmla="*/ 0 h 10000"/>
            </a:gdLst>
            <a:ahLst/>
            <a:cxnLst>
              <a:cxn ang="0">
                <a:pos x="connsiteX0" y="connsiteY0"/>
              </a:cxn>
              <a:cxn ang="0">
                <a:pos x="connsiteX1" y="connsiteY1"/>
              </a:cxn>
            </a:cxnLst>
            <a:rect l="l" t="t" r="r" b="b"/>
            <a:pathLst>
              <a:path w="4832" h="10000">
                <a:moveTo>
                  <a:pt x="0" y="10000"/>
                </a:moveTo>
                <a:lnTo>
                  <a:pt x="4832" y="0"/>
                </a:lnTo>
              </a:path>
            </a:pathLst>
          </a:custGeom>
          <a:noFill/>
          <a:ln w="508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95250" name="Line 20"/>
          <p:cNvSpPr>
            <a:spLocks noChangeShapeType="1"/>
          </p:cNvSpPr>
          <p:nvPr/>
        </p:nvSpPr>
        <p:spPr bwMode="auto">
          <a:xfrm flipH="1">
            <a:off x="2506663" y="60991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52" name="Line 22"/>
          <p:cNvSpPr>
            <a:spLocks noChangeShapeType="1"/>
          </p:cNvSpPr>
          <p:nvPr/>
        </p:nvSpPr>
        <p:spPr bwMode="auto">
          <a:xfrm flipH="1">
            <a:off x="2498725" y="2362200"/>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53" name="Freeform 23"/>
          <p:cNvSpPr>
            <a:spLocks/>
          </p:cNvSpPr>
          <p:nvPr/>
        </p:nvSpPr>
        <p:spPr bwMode="auto">
          <a:xfrm>
            <a:off x="7400925" y="6232525"/>
            <a:ext cx="1588" cy="104775"/>
          </a:xfrm>
          <a:custGeom>
            <a:avLst/>
            <a:gdLst>
              <a:gd name="T0" fmla="*/ 0 w 1"/>
              <a:gd name="T1" fmla="*/ 0 h 66"/>
              <a:gd name="T2" fmla="*/ 0 w 1"/>
              <a:gd name="T3" fmla="*/ 166330285 h 66"/>
              <a:gd name="T4" fmla="*/ 0 60000 65536"/>
              <a:gd name="T5" fmla="*/ 0 60000 65536"/>
              <a:gd name="T6" fmla="*/ 0 w 1"/>
              <a:gd name="T7" fmla="*/ 0 h 66"/>
              <a:gd name="T8" fmla="*/ 1 w 1"/>
              <a:gd name="T9" fmla="*/ 66 h 66"/>
            </a:gdLst>
            <a:ahLst/>
            <a:cxnLst>
              <a:cxn ang="T4">
                <a:pos x="T0" y="T1"/>
              </a:cxn>
              <a:cxn ang="T5">
                <a:pos x="T2" y="T3"/>
              </a:cxn>
            </a:cxnLst>
            <a:rect l="T6" t="T7" r="T8" b="T9"/>
            <a:pathLst>
              <a:path w="1" h="66">
                <a:moveTo>
                  <a:pt x="0" y="0"/>
                </a:moveTo>
                <a:lnTo>
                  <a:pt x="0"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54" name="Text Box 24"/>
          <p:cNvSpPr txBox="1">
            <a:spLocks noChangeArrowheads="1"/>
          </p:cNvSpPr>
          <p:nvPr/>
        </p:nvSpPr>
        <p:spPr bwMode="auto">
          <a:xfrm>
            <a:off x="5338763" y="6299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1 </a:t>
            </a:r>
            <a:r>
              <a:rPr lang="en-US" dirty="0" err="1" smtClean="0">
                <a:solidFill>
                  <a:srgbClr val="000000"/>
                </a:solidFill>
                <a:latin typeface="Times New Roman" charset="0"/>
                <a:cs typeface="+mn-cs"/>
              </a:rPr>
              <a:t>yr</a:t>
            </a:r>
            <a:endParaRPr lang="en-US" dirty="0">
              <a:solidFill>
                <a:srgbClr val="000000"/>
              </a:solidFill>
              <a:latin typeface="Times New Roman" charset="0"/>
              <a:cs typeface="+mn-cs"/>
            </a:endParaRPr>
          </a:p>
        </p:txBody>
      </p:sp>
      <p:sp>
        <p:nvSpPr>
          <p:cNvPr id="95256" name="Text Box 28"/>
          <p:cNvSpPr txBox="1">
            <a:spLocks noChangeArrowheads="1"/>
          </p:cNvSpPr>
          <p:nvPr/>
        </p:nvSpPr>
        <p:spPr bwMode="auto">
          <a:xfrm>
            <a:off x="2620963" y="1481138"/>
            <a:ext cx="28019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sz="3200" b="1" dirty="0">
                <a:solidFill>
                  <a:srgbClr val="000000"/>
                </a:solidFill>
                <a:latin typeface="Times New Roman" charset="0"/>
                <a:cs typeface="+mn-cs"/>
              </a:rPr>
              <a:t>ACT</a:t>
            </a:r>
          </a:p>
        </p:txBody>
      </p:sp>
      <p:sp>
        <p:nvSpPr>
          <p:cNvPr id="95257" name="Text Box 29"/>
          <p:cNvSpPr txBox="1">
            <a:spLocks noChangeArrowheads="1"/>
          </p:cNvSpPr>
          <p:nvPr/>
        </p:nvSpPr>
        <p:spPr bwMode="auto">
          <a:xfrm>
            <a:off x="1878013" y="22669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80</a:t>
            </a:r>
            <a:endParaRPr lang="en-US" dirty="0">
              <a:solidFill>
                <a:srgbClr val="000000"/>
              </a:solidFill>
              <a:latin typeface="Times New Roman" charset="0"/>
              <a:cs typeface="+mn-cs"/>
            </a:endParaRPr>
          </a:p>
        </p:txBody>
      </p:sp>
      <p:sp>
        <p:nvSpPr>
          <p:cNvPr id="95258" name="Text Box 30"/>
          <p:cNvSpPr txBox="1">
            <a:spLocks noChangeArrowheads="1"/>
          </p:cNvSpPr>
          <p:nvPr/>
        </p:nvSpPr>
        <p:spPr bwMode="auto">
          <a:xfrm>
            <a:off x="1882775" y="451643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60</a:t>
            </a:r>
            <a:endParaRPr lang="en-US" dirty="0">
              <a:solidFill>
                <a:srgbClr val="000000"/>
              </a:solidFill>
              <a:latin typeface="Times New Roman" charset="0"/>
              <a:cs typeface="+mn-cs"/>
            </a:endParaRPr>
          </a:p>
        </p:txBody>
      </p:sp>
      <p:sp>
        <p:nvSpPr>
          <p:cNvPr id="95259" name="Text Box 31"/>
          <p:cNvSpPr txBox="1">
            <a:spLocks noChangeArrowheads="1"/>
          </p:cNvSpPr>
          <p:nvPr/>
        </p:nvSpPr>
        <p:spPr bwMode="auto">
          <a:xfrm>
            <a:off x="1878013" y="564038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50</a:t>
            </a:r>
            <a:endParaRPr lang="en-US" dirty="0">
              <a:solidFill>
                <a:srgbClr val="000000"/>
              </a:solidFill>
              <a:latin typeface="Times New Roman" charset="0"/>
              <a:cs typeface="+mn-cs"/>
            </a:endParaRPr>
          </a:p>
        </p:txBody>
      </p:sp>
      <p:sp>
        <p:nvSpPr>
          <p:cNvPr id="95266" name="Text Box 26"/>
          <p:cNvSpPr txBox="1">
            <a:spLocks noChangeArrowheads="1"/>
          </p:cNvSpPr>
          <p:nvPr/>
        </p:nvSpPr>
        <p:spPr bwMode="auto">
          <a:xfrm>
            <a:off x="3925888" y="4878388"/>
            <a:ext cx="35607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200" b="1" dirty="0" smtClean="0">
                <a:solidFill>
                  <a:srgbClr val="000000"/>
                </a:solidFill>
                <a:latin typeface="Times New Roman" charset="0"/>
                <a:cs typeface="+mn-cs"/>
              </a:rPr>
              <a:t>TAU</a:t>
            </a:r>
            <a:endParaRPr lang="en-US" sz="3200" b="1" dirty="0">
              <a:solidFill>
                <a:srgbClr val="000000"/>
              </a:solidFill>
              <a:latin typeface="Times New Roman" charset="0"/>
              <a:cs typeface="+mn-cs"/>
            </a:endParaRPr>
          </a:p>
        </p:txBody>
      </p:sp>
      <p:cxnSp>
        <p:nvCxnSpPr>
          <p:cNvPr id="3" name="Straight Connector 2"/>
          <p:cNvCxnSpPr/>
          <p:nvPr/>
        </p:nvCxnSpPr>
        <p:spPr>
          <a:xfrm flipV="1">
            <a:off x="4730750" y="1709738"/>
            <a:ext cx="1447800" cy="60325"/>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3335338" y="3965575"/>
            <a:ext cx="1395412" cy="160020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99000" y="3986213"/>
            <a:ext cx="1447800" cy="1301750"/>
          </a:xfrm>
          <a:prstGeom prst="line">
            <a:avLst/>
          </a:prstGeom>
          <a:ln w="57150" cmpd="sng"/>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a:xfrm>
            <a:off x="215900" y="-125413"/>
            <a:ext cx="8229600" cy="1143001"/>
          </a:xfrm>
        </p:spPr>
        <p:txBody>
          <a:bodyPr/>
          <a:lstStyle/>
          <a:p>
            <a:pPr eaLnBrk="1" hangingPunct="1"/>
            <a:r>
              <a:rPr lang="en-US" sz="4400">
                <a:solidFill>
                  <a:srgbClr val="000000"/>
                </a:solidFill>
                <a:latin typeface="Times New Roman" charset="0"/>
              </a:rPr>
              <a:t>Post Traumatic Growth</a:t>
            </a:r>
          </a:p>
        </p:txBody>
      </p:sp>
      <p:sp>
        <p:nvSpPr>
          <p:cNvPr id="95235" name="Freeform 3"/>
          <p:cNvSpPr>
            <a:spLocks/>
          </p:cNvSpPr>
          <p:nvPr/>
        </p:nvSpPr>
        <p:spPr bwMode="auto">
          <a:xfrm>
            <a:off x="2582863" y="1298575"/>
            <a:ext cx="4437062" cy="4913313"/>
          </a:xfrm>
          <a:custGeom>
            <a:avLst/>
            <a:gdLst>
              <a:gd name="T0" fmla="*/ 5400068 w 2700"/>
              <a:gd name="T1" fmla="*/ 0 h 2432"/>
              <a:gd name="T2" fmla="*/ 0 w 2700"/>
              <a:gd name="T3" fmla="*/ 2147483647 h 2432"/>
              <a:gd name="T4" fmla="*/ 2147483647 w 2700"/>
              <a:gd name="T5" fmla="*/ 2147483647 h 2432"/>
              <a:gd name="T6" fmla="*/ 0 60000 65536"/>
              <a:gd name="T7" fmla="*/ 0 60000 65536"/>
              <a:gd name="T8" fmla="*/ 0 60000 65536"/>
              <a:gd name="T9" fmla="*/ 0 w 2700"/>
              <a:gd name="T10" fmla="*/ 0 h 2432"/>
              <a:gd name="T11" fmla="*/ 2700 w 2700"/>
              <a:gd name="T12" fmla="*/ 2432 h 2432"/>
            </a:gdLst>
            <a:ahLst/>
            <a:cxnLst>
              <a:cxn ang="T6">
                <a:pos x="T0" y="T1"/>
              </a:cxn>
              <a:cxn ang="T7">
                <a:pos x="T2" y="T3"/>
              </a:cxn>
              <a:cxn ang="T8">
                <a:pos x="T4" y="T5"/>
              </a:cxn>
            </a:cxnLst>
            <a:rect l="T9" t="T10" r="T11" b="T12"/>
            <a:pathLst>
              <a:path w="2700" h="2432">
                <a:moveTo>
                  <a:pt x="2" y="0"/>
                </a:moveTo>
                <a:lnTo>
                  <a:pt x="0" y="2432"/>
                </a:lnTo>
                <a:lnTo>
                  <a:pt x="2700" y="2429"/>
                </a:ln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95236" name="Text Box 4"/>
          <p:cNvSpPr txBox="1">
            <a:spLocks noChangeArrowheads="1"/>
          </p:cNvSpPr>
          <p:nvPr/>
        </p:nvSpPr>
        <p:spPr bwMode="auto">
          <a:xfrm>
            <a:off x="2889250" y="6299200"/>
            <a:ext cx="87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a:solidFill>
                  <a:srgbClr val="000000"/>
                </a:solidFill>
                <a:latin typeface="Times New Roman" charset="0"/>
                <a:cs typeface="+mn-cs"/>
              </a:rPr>
              <a:t>Pre</a:t>
            </a:r>
          </a:p>
        </p:txBody>
      </p:sp>
      <p:sp>
        <p:nvSpPr>
          <p:cNvPr id="95237" name="Text Box 5"/>
          <p:cNvSpPr txBox="1">
            <a:spLocks noChangeArrowheads="1"/>
          </p:cNvSpPr>
          <p:nvPr/>
        </p:nvSpPr>
        <p:spPr bwMode="auto">
          <a:xfrm>
            <a:off x="3933825" y="6299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6 </a:t>
            </a:r>
            <a:r>
              <a:rPr lang="en-US" dirty="0" err="1" smtClean="0">
                <a:solidFill>
                  <a:srgbClr val="000000"/>
                </a:solidFill>
                <a:latin typeface="Times New Roman" charset="0"/>
                <a:cs typeface="+mn-cs"/>
              </a:rPr>
              <a:t>mo</a:t>
            </a:r>
            <a:endParaRPr lang="en-US" dirty="0">
              <a:solidFill>
                <a:srgbClr val="000000"/>
              </a:solidFill>
              <a:latin typeface="Times New Roman" charset="0"/>
              <a:cs typeface="+mn-cs"/>
            </a:endParaRPr>
          </a:p>
        </p:txBody>
      </p:sp>
      <p:sp>
        <p:nvSpPr>
          <p:cNvPr id="95239" name="Text Box 8"/>
          <p:cNvSpPr txBox="1">
            <a:spLocks noChangeArrowheads="1"/>
          </p:cNvSpPr>
          <p:nvPr/>
        </p:nvSpPr>
        <p:spPr bwMode="auto">
          <a:xfrm rot="-5400000">
            <a:off x="-1086643" y="3563144"/>
            <a:ext cx="533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Mean Self-Reported Score</a:t>
            </a:r>
            <a:endParaRPr lang="en-US" dirty="0">
              <a:solidFill>
                <a:srgbClr val="000000"/>
              </a:solidFill>
              <a:latin typeface="Times New Roman" charset="0"/>
              <a:cs typeface="+mn-cs"/>
            </a:endParaRPr>
          </a:p>
        </p:txBody>
      </p:sp>
      <p:sp>
        <p:nvSpPr>
          <p:cNvPr id="95240" name="Line 9"/>
          <p:cNvSpPr>
            <a:spLocks noChangeShapeType="1"/>
          </p:cNvSpPr>
          <p:nvPr/>
        </p:nvSpPr>
        <p:spPr bwMode="auto">
          <a:xfrm flipH="1">
            <a:off x="2506663" y="55657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1" name="Line 10"/>
          <p:cNvSpPr>
            <a:spLocks noChangeShapeType="1"/>
          </p:cNvSpPr>
          <p:nvPr/>
        </p:nvSpPr>
        <p:spPr bwMode="auto">
          <a:xfrm flipH="1">
            <a:off x="2506663" y="50323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2" name="Line 11"/>
          <p:cNvSpPr>
            <a:spLocks noChangeShapeType="1"/>
          </p:cNvSpPr>
          <p:nvPr/>
        </p:nvSpPr>
        <p:spPr bwMode="auto">
          <a:xfrm flipH="1">
            <a:off x="2506663" y="44989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3" name="Line 12"/>
          <p:cNvSpPr>
            <a:spLocks noChangeShapeType="1"/>
          </p:cNvSpPr>
          <p:nvPr/>
        </p:nvSpPr>
        <p:spPr bwMode="auto">
          <a:xfrm flipH="1">
            <a:off x="2506663" y="39655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4" name="Line 13"/>
          <p:cNvSpPr>
            <a:spLocks noChangeShapeType="1"/>
          </p:cNvSpPr>
          <p:nvPr/>
        </p:nvSpPr>
        <p:spPr bwMode="auto">
          <a:xfrm flipH="1">
            <a:off x="2506663" y="34321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5" name="Line 14"/>
          <p:cNvSpPr>
            <a:spLocks noChangeShapeType="1"/>
          </p:cNvSpPr>
          <p:nvPr/>
        </p:nvSpPr>
        <p:spPr bwMode="auto">
          <a:xfrm flipH="1">
            <a:off x="2506663" y="28987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6" name="Text Box 15"/>
          <p:cNvSpPr txBox="1">
            <a:spLocks noChangeArrowheads="1"/>
          </p:cNvSpPr>
          <p:nvPr/>
        </p:nvSpPr>
        <p:spPr bwMode="auto">
          <a:xfrm>
            <a:off x="1897063" y="269398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60</a:t>
            </a:r>
            <a:endParaRPr lang="en-US" dirty="0">
              <a:solidFill>
                <a:srgbClr val="000000"/>
              </a:solidFill>
              <a:latin typeface="Times New Roman" charset="0"/>
              <a:cs typeface="+mn-cs"/>
            </a:endParaRPr>
          </a:p>
        </p:txBody>
      </p:sp>
      <p:sp>
        <p:nvSpPr>
          <p:cNvPr id="95247" name="Freeform 16"/>
          <p:cNvSpPr>
            <a:spLocks/>
          </p:cNvSpPr>
          <p:nvPr/>
        </p:nvSpPr>
        <p:spPr bwMode="auto">
          <a:xfrm>
            <a:off x="3495675" y="6213475"/>
            <a:ext cx="0" cy="104775"/>
          </a:xfrm>
          <a:custGeom>
            <a:avLst/>
            <a:gdLst>
              <a:gd name="T0" fmla="*/ 0 w 1"/>
              <a:gd name="T1" fmla="*/ 0 h 66"/>
              <a:gd name="T2" fmla="*/ 0 w 1"/>
              <a:gd name="T3" fmla="*/ 166330285 h 66"/>
              <a:gd name="T4" fmla="*/ 0 60000 65536"/>
              <a:gd name="T5" fmla="*/ 0 60000 65536"/>
              <a:gd name="T6" fmla="*/ 0 w 1"/>
              <a:gd name="T7" fmla="*/ 0 h 66"/>
              <a:gd name="T8" fmla="*/ 0 w 1"/>
              <a:gd name="T9" fmla="*/ 66 h 66"/>
            </a:gdLst>
            <a:ahLst/>
            <a:cxnLst>
              <a:cxn ang="T4">
                <a:pos x="T0" y="T1"/>
              </a:cxn>
              <a:cxn ang="T5">
                <a:pos x="T2" y="T3"/>
              </a:cxn>
            </a:cxnLst>
            <a:rect l="T6" t="T7" r="T8" b="T9"/>
            <a:pathLst>
              <a:path w="1" h="66">
                <a:moveTo>
                  <a:pt x="0" y="0"/>
                </a:moveTo>
                <a:lnTo>
                  <a:pt x="0"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8" name="Freeform 17"/>
          <p:cNvSpPr>
            <a:spLocks/>
          </p:cNvSpPr>
          <p:nvPr/>
        </p:nvSpPr>
        <p:spPr bwMode="auto">
          <a:xfrm>
            <a:off x="5421313" y="6223000"/>
            <a:ext cx="1587" cy="104775"/>
          </a:xfrm>
          <a:custGeom>
            <a:avLst/>
            <a:gdLst>
              <a:gd name="T0" fmla="*/ 0 w 1"/>
              <a:gd name="T1" fmla="*/ 0 h 66"/>
              <a:gd name="T2" fmla="*/ 0 w 1"/>
              <a:gd name="T3" fmla="*/ 166330285 h 66"/>
              <a:gd name="T4" fmla="*/ 0 60000 65536"/>
              <a:gd name="T5" fmla="*/ 0 60000 65536"/>
              <a:gd name="T6" fmla="*/ 0 w 1"/>
              <a:gd name="T7" fmla="*/ 0 h 66"/>
              <a:gd name="T8" fmla="*/ 1 w 1"/>
              <a:gd name="T9" fmla="*/ 66 h 66"/>
            </a:gdLst>
            <a:ahLst/>
            <a:cxnLst>
              <a:cxn ang="T4">
                <a:pos x="T0" y="T1"/>
              </a:cxn>
              <a:cxn ang="T5">
                <a:pos x="T2" y="T3"/>
              </a:cxn>
            </a:cxnLst>
            <a:rect l="T6" t="T7" r="T8" b="T9"/>
            <a:pathLst>
              <a:path w="1" h="66">
                <a:moveTo>
                  <a:pt x="0" y="0"/>
                </a:moveTo>
                <a:lnTo>
                  <a:pt x="0"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49" name="Freeform 19"/>
          <p:cNvSpPr>
            <a:spLocks/>
          </p:cNvSpPr>
          <p:nvPr/>
        </p:nvSpPr>
        <p:spPr bwMode="auto">
          <a:xfrm>
            <a:off x="3335338" y="2693988"/>
            <a:ext cx="1395412" cy="2543175"/>
          </a:xfrm>
          <a:custGeom>
            <a:avLst/>
            <a:gdLst>
              <a:gd name="T0" fmla="*/ 0 w 1819"/>
              <a:gd name="T1" fmla="*/ 2147483647 h 994"/>
              <a:gd name="T2" fmla="*/ 2147483647 w 1819"/>
              <a:gd name="T3" fmla="*/ 0 h 994"/>
              <a:gd name="T4" fmla="*/ 2147483647 w 1819"/>
              <a:gd name="T5" fmla="*/ 1428929433 h 994"/>
              <a:gd name="T6" fmla="*/ 0 60000 65536"/>
              <a:gd name="T7" fmla="*/ 0 60000 65536"/>
              <a:gd name="T8" fmla="*/ 0 60000 65536"/>
              <a:gd name="T9" fmla="*/ 0 w 1819"/>
              <a:gd name="T10" fmla="*/ 0 h 994"/>
              <a:gd name="T11" fmla="*/ 1819 w 1819"/>
              <a:gd name="T12" fmla="*/ 994 h 994"/>
              <a:gd name="connsiteX0" fmla="*/ 0 w 10021"/>
              <a:gd name="connsiteY0" fmla="*/ 10000 h 10000"/>
              <a:gd name="connsiteX1" fmla="*/ 4832 w 10021"/>
              <a:gd name="connsiteY1" fmla="*/ 0 h 10000"/>
              <a:gd name="connsiteX2" fmla="*/ 10021 w 10021"/>
              <a:gd name="connsiteY2" fmla="*/ 4074 h 10000"/>
              <a:gd name="connsiteX0" fmla="*/ 0 w 10021"/>
              <a:gd name="connsiteY0" fmla="*/ 10000 h 10000"/>
              <a:gd name="connsiteX1" fmla="*/ 4832 w 10021"/>
              <a:gd name="connsiteY1" fmla="*/ 0 h 10000"/>
              <a:gd name="connsiteX2" fmla="*/ 10021 w 10021"/>
              <a:gd name="connsiteY2" fmla="*/ 4074 h 10000"/>
              <a:gd name="connsiteX0" fmla="*/ 0 w 10021"/>
              <a:gd name="connsiteY0" fmla="*/ 10000 h 10000"/>
              <a:gd name="connsiteX1" fmla="*/ 4832 w 10021"/>
              <a:gd name="connsiteY1" fmla="*/ 0 h 10000"/>
              <a:gd name="connsiteX2" fmla="*/ 10021 w 10021"/>
              <a:gd name="connsiteY2" fmla="*/ 4074 h 10000"/>
              <a:gd name="connsiteX0" fmla="*/ 0 w 4832"/>
              <a:gd name="connsiteY0" fmla="*/ 10000 h 10000"/>
              <a:gd name="connsiteX1" fmla="*/ 4832 w 4832"/>
              <a:gd name="connsiteY1" fmla="*/ 0 h 10000"/>
            </a:gdLst>
            <a:ahLst/>
            <a:cxnLst>
              <a:cxn ang="0">
                <a:pos x="connsiteX0" y="connsiteY0"/>
              </a:cxn>
              <a:cxn ang="0">
                <a:pos x="connsiteX1" y="connsiteY1"/>
              </a:cxn>
            </a:cxnLst>
            <a:rect l="l" t="t" r="r" b="b"/>
            <a:pathLst>
              <a:path w="4832" h="10000">
                <a:moveTo>
                  <a:pt x="0" y="10000"/>
                </a:moveTo>
                <a:lnTo>
                  <a:pt x="4832" y="0"/>
                </a:lnTo>
              </a:path>
            </a:pathLst>
          </a:custGeom>
          <a:noFill/>
          <a:ln w="508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95250" name="Line 20"/>
          <p:cNvSpPr>
            <a:spLocks noChangeShapeType="1"/>
          </p:cNvSpPr>
          <p:nvPr/>
        </p:nvSpPr>
        <p:spPr bwMode="auto">
          <a:xfrm flipH="1">
            <a:off x="2506663" y="6099175"/>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52" name="Line 22"/>
          <p:cNvSpPr>
            <a:spLocks noChangeShapeType="1"/>
          </p:cNvSpPr>
          <p:nvPr/>
        </p:nvSpPr>
        <p:spPr bwMode="auto">
          <a:xfrm flipH="1">
            <a:off x="2498725" y="2362200"/>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53" name="Freeform 23"/>
          <p:cNvSpPr>
            <a:spLocks/>
          </p:cNvSpPr>
          <p:nvPr/>
        </p:nvSpPr>
        <p:spPr bwMode="auto">
          <a:xfrm>
            <a:off x="7400925" y="6232525"/>
            <a:ext cx="1588" cy="104775"/>
          </a:xfrm>
          <a:custGeom>
            <a:avLst/>
            <a:gdLst>
              <a:gd name="T0" fmla="*/ 0 w 1"/>
              <a:gd name="T1" fmla="*/ 0 h 66"/>
              <a:gd name="T2" fmla="*/ 0 w 1"/>
              <a:gd name="T3" fmla="*/ 166330285 h 66"/>
              <a:gd name="T4" fmla="*/ 0 60000 65536"/>
              <a:gd name="T5" fmla="*/ 0 60000 65536"/>
              <a:gd name="T6" fmla="*/ 0 w 1"/>
              <a:gd name="T7" fmla="*/ 0 h 66"/>
              <a:gd name="T8" fmla="*/ 1 w 1"/>
              <a:gd name="T9" fmla="*/ 66 h 66"/>
            </a:gdLst>
            <a:ahLst/>
            <a:cxnLst>
              <a:cxn ang="T4">
                <a:pos x="T0" y="T1"/>
              </a:cxn>
              <a:cxn ang="T5">
                <a:pos x="T2" y="T3"/>
              </a:cxn>
            </a:cxnLst>
            <a:rect l="T6" t="T7" r="T8" b="T9"/>
            <a:pathLst>
              <a:path w="1" h="66">
                <a:moveTo>
                  <a:pt x="0" y="0"/>
                </a:moveTo>
                <a:lnTo>
                  <a:pt x="0"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pPr defTabSz="457200" fontAlgn="auto">
              <a:spcBef>
                <a:spcPts val="0"/>
              </a:spcBef>
              <a:spcAft>
                <a:spcPts val="0"/>
              </a:spcAft>
              <a:defRPr/>
            </a:pPr>
            <a:endParaRPr lang="en-US" sz="1800">
              <a:solidFill>
                <a:srgbClr val="000000"/>
              </a:solidFill>
              <a:latin typeface="News Gothic MT"/>
              <a:ea typeface="+mn-ea"/>
              <a:cs typeface="+mn-cs"/>
            </a:endParaRPr>
          </a:p>
        </p:txBody>
      </p:sp>
      <p:sp>
        <p:nvSpPr>
          <p:cNvPr id="95254" name="Text Box 24"/>
          <p:cNvSpPr txBox="1">
            <a:spLocks noChangeArrowheads="1"/>
          </p:cNvSpPr>
          <p:nvPr/>
        </p:nvSpPr>
        <p:spPr bwMode="auto">
          <a:xfrm>
            <a:off x="5338763" y="6299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1 </a:t>
            </a:r>
            <a:r>
              <a:rPr lang="en-US" dirty="0" err="1" smtClean="0">
                <a:solidFill>
                  <a:srgbClr val="000000"/>
                </a:solidFill>
                <a:latin typeface="Times New Roman" charset="0"/>
                <a:cs typeface="+mn-cs"/>
              </a:rPr>
              <a:t>yr</a:t>
            </a:r>
            <a:endParaRPr lang="en-US" dirty="0">
              <a:solidFill>
                <a:srgbClr val="000000"/>
              </a:solidFill>
              <a:latin typeface="Times New Roman" charset="0"/>
              <a:cs typeface="+mn-cs"/>
            </a:endParaRPr>
          </a:p>
        </p:txBody>
      </p:sp>
      <p:sp>
        <p:nvSpPr>
          <p:cNvPr id="95256" name="Text Box 28"/>
          <p:cNvSpPr txBox="1">
            <a:spLocks noChangeArrowheads="1"/>
          </p:cNvSpPr>
          <p:nvPr/>
        </p:nvSpPr>
        <p:spPr bwMode="auto">
          <a:xfrm>
            <a:off x="2889250" y="1800225"/>
            <a:ext cx="28019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sz="3200" b="1" dirty="0">
                <a:solidFill>
                  <a:srgbClr val="000000"/>
                </a:solidFill>
                <a:latin typeface="Times New Roman" charset="0"/>
                <a:cs typeface="+mn-cs"/>
              </a:rPr>
              <a:t>ACT</a:t>
            </a:r>
          </a:p>
        </p:txBody>
      </p:sp>
      <p:sp>
        <p:nvSpPr>
          <p:cNvPr id="95257" name="Text Box 29"/>
          <p:cNvSpPr txBox="1">
            <a:spLocks noChangeArrowheads="1"/>
          </p:cNvSpPr>
          <p:nvPr/>
        </p:nvSpPr>
        <p:spPr bwMode="auto">
          <a:xfrm>
            <a:off x="1878013" y="10572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65</a:t>
            </a:r>
            <a:endParaRPr lang="en-US" dirty="0">
              <a:solidFill>
                <a:srgbClr val="000000"/>
              </a:solidFill>
              <a:latin typeface="Times New Roman" charset="0"/>
              <a:cs typeface="+mn-cs"/>
            </a:endParaRPr>
          </a:p>
        </p:txBody>
      </p:sp>
      <p:sp>
        <p:nvSpPr>
          <p:cNvPr id="95258" name="Text Box 30"/>
          <p:cNvSpPr txBox="1">
            <a:spLocks noChangeArrowheads="1"/>
          </p:cNvSpPr>
          <p:nvPr/>
        </p:nvSpPr>
        <p:spPr bwMode="auto">
          <a:xfrm>
            <a:off x="1882775" y="4329113"/>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55</a:t>
            </a:r>
            <a:endParaRPr lang="en-US" dirty="0">
              <a:solidFill>
                <a:srgbClr val="000000"/>
              </a:solidFill>
              <a:latin typeface="Times New Roman" charset="0"/>
              <a:cs typeface="+mn-cs"/>
            </a:endParaRPr>
          </a:p>
        </p:txBody>
      </p:sp>
      <p:sp>
        <p:nvSpPr>
          <p:cNvPr id="95259" name="Text Box 31"/>
          <p:cNvSpPr txBox="1">
            <a:spLocks noChangeArrowheads="1"/>
          </p:cNvSpPr>
          <p:nvPr/>
        </p:nvSpPr>
        <p:spPr bwMode="auto">
          <a:xfrm>
            <a:off x="1878013" y="5964238"/>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dirty="0" smtClean="0">
                <a:solidFill>
                  <a:srgbClr val="000000"/>
                </a:solidFill>
                <a:latin typeface="Times New Roman" charset="0"/>
                <a:cs typeface="+mn-cs"/>
              </a:rPr>
              <a:t>50</a:t>
            </a:r>
            <a:endParaRPr lang="en-US" dirty="0">
              <a:solidFill>
                <a:srgbClr val="000000"/>
              </a:solidFill>
              <a:latin typeface="Times New Roman" charset="0"/>
              <a:cs typeface="+mn-cs"/>
            </a:endParaRPr>
          </a:p>
        </p:txBody>
      </p:sp>
      <p:sp>
        <p:nvSpPr>
          <p:cNvPr id="95266" name="Text Box 26"/>
          <p:cNvSpPr txBox="1">
            <a:spLocks noChangeArrowheads="1"/>
          </p:cNvSpPr>
          <p:nvPr/>
        </p:nvSpPr>
        <p:spPr bwMode="auto">
          <a:xfrm>
            <a:off x="4076700" y="4502150"/>
            <a:ext cx="35607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200" b="1" dirty="0" smtClean="0">
                <a:solidFill>
                  <a:srgbClr val="000000"/>
                </a:solidFill>
                <a:latin typeface="Times New Roman" charset="0"/>
                <a:cs typeface="+mn-cs"/>
              </a:rPr>
              <a:t>TAU</a:t>
            </a:r>
            <a:endParaRPr lang="en-US" sz="3200" b="1" dirty="0">
              <a:solidFill>
                <a:srgbClr val="000000"/>
              </a:solidFill>
              <a:latin typeface="Times New Roman" charset="0"/>
              <a:cs typeface="+mn-cs"/>
            </a:endParaRPr>
          </a:p>
        </p:txBody>
      </p:sp>
      <p:cxnSp>
        <p:nvCxnSpPr>
          <p:cNvPr id="3" name="Straight Connector 2"/>
          <p:cNvCxnSpPr/>
          <p:nvPr/>
        </p:nvCxnSpPr>
        <p:spPr>
          <a:xfrm>
            <a:off x="4730750" y="2693988"/>
            <a:ext cx="1258888" cy="285750"/>
          </a:xfrm>
          <a:prstGeom prst="line">
            <a:avLst/>
          </a:prstGeom>
          <a:ln w="5715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3335338" y="4329113"/>
            <a:ext cx="1363662" cy="106362"/>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699000" y="4075113"/>
            <a:ext cx="1290638" cy="2540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pPr eaLnBrk="1" hangingPunct="1"/>
            <a:r>
              <a:rPr lang="en-US" dirty="0" smtClean="0">
                <a:latin typeface="Gotham Bold" charset="0"/>
              </a:rPr>
              <a:t>Selected</a:t>
            </a:r>
            <a:endParaRPr lang="en-US" dirty="0">
              <a:latin typeface="Gotham Bold" charset="0"/>
            </a:endParaRPr>
          </a:p>
        </p:txBody>
      </p:sp>
      <p:pic>
        <p:nvPicPr>
          <p:cNvPr id="116738" name="Content Placeholder 3" descr="4055349950_0d4cfa0721_z.jpg"/>
          <p:cNvPicPr>
            <a:picLocks noGrp="1" noChangeAspect="1"/>
          </p:cNvPicPr>
          <p:nvPr>
            <p:ph idx="1"/>
          </p:nvPr>
        </p:nvPicPr>
        <p:blipFill>
          <a:blip r:embed="rId2">
            <a:extLst>
              <a:ext uri="{28A0092B-C50C-407E-A947-70E740481C1C}">
                <a14:useLocalDpi xmlns:a14="http://schemas.microsoft.com/office/drawing/2010/main" val="0"/>
              </a:ext>
            </a:extLst>
          </a:blip>
          <a:srcRect t="9335" b="9335"/>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3"/>
          <p:cNvSpPr>
            <a:spLocks noGrp="1" noChangeArrowheads="1"/>
          </p:cNvSpPr>
          <p:nvPr>
            <p:ph type="body" idx="1"/>
          </p:nvPr>
        </p:nvSpPr>
        <p:spPr>
          <a:xfrm>
            <a:off x="457200" y="1839913"/>
            <a:ext cx="8229600" cy="4724400"/>
          </a:xfrm>
        </p:spPr>
        <p:txBody>
          <a:bodyPr/>
          <a:lstStyle/>
          <a:p>
            <a:pPr eaLnBrk="1" hangingPunct="1">
              <a:spcBef>
                <a:spcPct val="0"/>
              </a:spcBef>
              <a:buClrTx/>
            </a:pPr>
            <a:r>
              <a:rPr lang="en-US" sz="2800" dirty="0" smtClean="0">
                <a:latin typeface="Times New Roman" charset="0"/>
              </a:rPr>
              <a:t>Study </a:t>
            </a:r>
            <a:r>
              <a:rPr lang="en-US" sz="2800" dirty="0">
                <a:latin typeface="Times New Roman" charset="0"/>
              </a:rPr>
              <a:t>done with 376 depressed people and an ACT book (Living Life to the Fullest)</a:t>
            </a:r>
          </a:p>
          <a:p>
            <a:pPr eaLnBrk="1" hangingPunct="1">
              <a:spcBef>
                <a:spcPct val="0"/>
              </a:spcBef>
              <a:buClrTx/>
            </a:pPr>
            <a:r>
              <a:rPr lang="en-US" sz="2800" dirty="0">
                <a:latin typeface="Times New Roman" charset="0"/>
              </a:rPr>
              <a:t>Large decrease in depression</a:t>
            </a:r>
            <a:r>
              <a:rPr lang="en-US" sz="2800" dirty="0" smtClean="0">
                <a:latin typeface="Times New Roman" charset="0"/>
              </a:rPr>
              <a:t>;</a:t>
            </a:r>
          </a:p>
          <a:p>
            <a:pPr eaLnBrk="1" hangingPunct="1">
              <a:spcBef>
                <a:spcPct val="0"/>
              </a:spcBef>
              <a:buClrTx/>
            </a:pPr>
            <a:r>
              <a:rPr lang="en-US" sz="2800" dirty="0">
                <a:latin typeface="Times New Roman" charset="0"/>
              </a:rPr>
              <a:t>F</a:t>
            </a:r>
            <a:r>
              <a:rPr lang="en-US" sz="2800" dirty="0" smtClean="0">
                <a:latin typeface="Times New Roman" charset="0"/>
              </a:rPr>
              <a:t>lourishing</a:t>
            </a:r>
            <a:r>
              <a:rPr lang="en-US" sz="2800" dirty="0">
                <a:latin typeface="Times New Roman" charset="0"/>
              </a:rPr>
              <a:t>:  </a:t>
            </a:r>
          </a:p>
          <a:p>
            <a:pPr lvl="1" eaLnBrk="1" hangingPunct="1">
              <a:spcBef>
                <a:spcPct val="0"/>
              </a:spcBef>
              <a:buClrTx/>
            </a:pPr>
            <a:r>
              <a:rPr lang="en-US" sz="2600" dirty="0">
                <a:latin typeface="Times New Roman" charset="0"/>
              </a:rPr>
              <a:t>emotional well-being (positive affect, happiness, and satisfaction with life); </a:t>
            </a:r>
          </a:p>
          <a:p>
            <a:pPr lvl="1" eaLnBrk="1" hangingPunct="1">
              <a:spcBef>
                <a:spcPct val="0"/>
              </a:spcBef>
              <a:buClrTx/>
            </a:pPr>
            <a:r>
              <a:rPr lang="en-US" sz="2600" dirty="0">
                <a:latin typeface="Times New Roman" charset="0"/>
              </a:rPr>
              <a:t>psychological well-being (autonomy, </a:t>
            </a:r>
            <a:r>
              <a:rPr lang="en-US" sz="2600" dirty="0" smtClean="0">
                <a:latin typeface="Times New Roman" charset="0"/>
              </a:rPr>
              <a:t>mastery, growth</a:t>
            </a:r>
            <a:r>
              <a:rPr lang="en-US" sz="2600" dirty="0">
                <a:latin typeface="Times New Roman" charset="0"/>
              </a:rPr>
              <a:t>, </a:t>
            </a:r>
            <a:r>
              <a:rPr lang="en-US" sz="2600" dirty="0" smtClean="0">
                <a:latin typeface="Times New Roman" charset="0"/>
              </a:rPr>
              <a:t>purpose, </a:t>
            </a:r>
            <a:r>
              <a:rPr lang="en-US" sz="2600" dirty="0">
                <a:latin typeface="Times New Roman" charset="0"/>
              </a:rPr>
              <a:t>self-acceptance); </a:t>
            </a:r>
          </a:p>
          <a:p>
            <a:pPr lvl="1" eaLnBrk="1" hangingPunct="1">
              <a:spcBef>
                <a:spcPct val="0"/>
              </a:spcBef>
              <a:buClrTx/>
            </a:pPr>
            <a:r>
              <a:rPr lang="en-US" sz="2600" dirty="0">
                <a:latin typeface="Times New Roman" charset="0"/>
              </a:rPr>
              <a:t>social well-being </a:t>
            </a:r>
            <a:r>
              <a:rPr lang="en-US" sz="2600" dirty="0" smtClean="0">
                <a:latin typeface="Times New Roman" charset="0"/>
              </a:rPr>
              <a:t>(social acceptance</a:t>
            </a:r>
            <a:r>
              <a:rPr lang="en-US" sz="2600" dirty="0">
                <a:latin typeface="Times New Roman" charset="0"/>
              </a:rPr>
              <a:t>, </a:t>
            </a:r>
            <a:r>
              <a:rPr lang="en-US" sz="2600" dirty="0" smtClean="0">
                <a:latin typeface="Times New Roman" charset="0"/>
              </a:rPr>
              <a:t>actualization</a:t>
            </a:r>
            <a:r>
              <a:rPr lang="en-US" sz="2600" dirty="0">
                <a:latin typeface="Times New Roman" charset="0"/>
              </a:rPr>
              <a:t>, </a:t>
            </a:r>
            <a:r>
              <a:rPr lang="en-US" sz="2600" dirty="0" smtClean="0">
                <a:latin typeface="Times New Roman" charset="0"/>
              </a:rPr>
              <a:t>contribution</a:t>
            </a:r>
            <a:r>
              <a:rPr lang="en-US" sz="2600" dirty="0">
                <a:latin typeface="Times New Roman" charset="0"/>
              </a:rPr>
              <a:t>, </a:t>
            </a:r>
            <a:r>
              <a:rPr lang="en-US" sz="2600" dirty="0" smtClean="0">
                <a:latin typeface="Times New Roman" charset="0"/>
              </a:rPr>
              <a:t>coherence</a:t>
            </a:r>
            <a:r>
              <a:rPr lang="en-US" sz="2600" dirty="0">
                <a:latin typeface="Times New Roman" charset="0"/>
              </a:rPr>
              <a:t>, and </a:t>
            </a:r>
            <a:r>
              <a:rPr lang="en-US" sz="2600" dirty="0" smtClean="0">
                <a:latin typeface="Times New Roman" charset="0"/>
              </a:rPr>
              <a:t>integration</a:t>
            </a:r>
            <a:r>
              <a:rPr lang="en-US" sz="2600" dirty="0">
                <a:latin typeface="Times New Roman" charset="0"/>
              </a:rPr>
              <a:t>). </a:t>
            </a:r>
            <a:endParaRPr lang="en-US" sz="2800" dirty="0">
              <a:latin typeface="Times New Roman" charset="0"/>
            </a:endParaRPr>
          </a:p>
        </p:txBody>
      </p:sp>
      <p:sp>
        <p:nvSpPr>
          <p:cNvPr id="495620" name="Rectangle 4"/>
          <p:cNvSpPr>
            <a:spLocks noChangeArrowheads="1"/>
          </p:cNvSpPr>
          <p:nvPr/>
        </p:nvSpPr>
        <p:spPr bwMode="auto">
          <a:xfrm>
            <a:off x="360363" y="76200"/>
            <a:ext cx="8229600" cy="1736725"/>
          </a:xfrm>
          <a:prstGeom prst="rect">
            <a:avLst/>
          </a:prstGeom>
          <a:noFill/>
          <a:ln w="9525">
            <a:noFill/>
            <a:miter lim="800000"/>
            <a:headEnd/>
            <a:tailEnd/>
          </a:ln>
          <a:effectLst/>
        </p:spPr>
        <p:txBody>
          <a:bodyPr anchor="ctr"/>
          <a:lstStyle/>
          <a:p>
            <a:pPr algn="ctr" defTabSz="457200" fontAlgn="auto">
              <a:spcBef>
                <a:spcPts val="0"/>
              </a:spcBef>
              <a:spcAft>
                <a:spcPts val="0"/>
              </a:spcAft>
              <a:defRPr/>
            </a:pPr>
            <a:r>
              <a:rPr lang="en-US" sz="4400" dirty="0">
                <a:solidFill>
                  <a:srgbClr val="000000"/>
                </a:solidFill>
                <a:latin typeface="Times New Roman" charset="0"/>
                <a:ea typeface="+mn-ea"/>
                <a:cs typeface="+mn-cs"/>
              </a:rPr>
              <a:t>But What About Thriving?</a:t>
            </a:r>
            <a:r>
              <a:rPr lang="en-US" sz="4800" dirty="0">
                <a:solidFill>
                  <a:srgbClr val="000000"/>
                </a:solidFill>
                <a:latin typeface="Times New Roman" charset="0"/>
                <a:ea typeface="+mn-ea"/>
                <a:cs typeface="+mn-cs"/>
              </a:rPr>
              <a:t/>
            </a:r>
            <a:br>
              <a:rPr lang="en-US" sz="4800" dirty="0">
                <a:solidFill>
                  <a:srgbClr val="000000"/>
                </a:solidFill>
                <a:latin typeface="Times New Roman" charset="0"/>
                <a:ea typeface="+mn-ea"/>
                <a:cs typeface="+mn-cs"/>
              </a:rPr>
            </a:br>
            <a:endParaRPr lang="en-US" i="1" dirty="0">
              <a:solidFill>
                <a:srgbClr val="000000"/>
              </a:solidFill>
              <a:latin typeface="Times New Roman" charset="0"/>
              <a:ea typeface="+mn-ea"/>
              <a:cs typeface="+mn-cs"/>
            </a:endParaRPr>
          </a:p>
        </p:txBody>
      </p:sp>
      <p:sp>
        <p:nvSpPr>
          <p:cNvPr id="262147" name="Text Box 6"/>
          <p:cNvSpPr txBox="1">
            <a:spLocks noChangeArrowheads="1"/>
          </p:cNvSpPr>
          <p:nvPr/>
        </p:nvSpPr>
        <p:spPr bwMode="auto">
          <a:xfrm>
            <a:off x="762000" y="1219200"/>
            <a:ext cx="7216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i="1"/>
              <a:t>Bohlmeijer, Lamers, &amp; Fledderus, 2015 </a:t>
            </a:r>
            <a:endParaRPr lang="en-US" sz="2000" i="1">
              <a:solidFill>
                <a:srgbClr val="09213B"/>
              </a:solidFill>
              <a:latin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0" y="293688"/>
            <a:ext cx="9144000" cy="1736725"/>
          </a:xfrm>
          <a:prstGeom prst="rect">
            <a:avLst/>
          </a:prstGeom>
          <a:noFill/>
          <a:ln w="9525">
            <a:noFill/>
            <a:miter lim="800000"/>
            <a:headEnd/>
            <a:tailEnd/>
          </a:ln>
          <a:effectLst/>
        </p:spPr>
        <p:txBody>
          <a:bodyPr anchor="ctr"/>
          <a:lstStyle/>
          <a:p>
            <a:pPr algn="ctr" defTabSz="457200" fontAlgn="auto">
              <a:spcBef>
                <a:spcPts val="0"/>
              </a:spcBef>
              <a:spcAft>
                <a:spcPts val="0"/>
              </a:spcAft>
              <a:defRPr/>
            </a:pPr>
            <a:r>
              <a:rPr lang="en-US" sz="4400" dirty="0">
                <a:solidFill>
                  <a:srgbClr val="000000"/>
                </a:solidFill>
                <a:latin typeface="Times New Roman" charset="0"/>
                <a:ea typeface="+mn-ea"/>
                <a:cs typeface="+mn-cs"/>
              </a:rPr>
              <a:t>Percent Newly “Flourishing</a:t>
            </a:r>
            <a:r>
              <a:rPr lang="en-US" sz="4400" dirty="0" smtClean="0">
                <a:solidFill>
                  <a:srgbClr val="000000"/>
                </a:solidFill>
                <a:latin typeface="Times New Roman" charset="0"/>
                <a:ea typeface="+mn-ea"/>
                <a:cs typeface="+mn-cs"/>
              </a:rPr>
              <a:t>” w/</a:t>
            </a:r>
            <a:endParaRPr lang="en-US" sz="4400" dirty="0">
              <a:solidFill>
                <a:srgbClr val="000000"/>
              </a:solidFill>
              <a:latin typeface="Times New Roman" charset="0"/>
              <a:ea typeface="+mn-ea"/>
              <a:cs typeface="+mn-cs"/>
            </a:endParaRPr>
          </a:p>
          <a:p>
            <a:pPr algn="ctr" defTabSz="457200" fontAlgn="auto">
              <a:spcBef>
                <a:spcPts val="0"/>
              </a:spcBef>
              <a:spcAft>
                <a:spcPts val="0"/>
              </a:spcAft>
              <a:defRPr/>
            </a:pPr>
            <a:r>
              <a:rPr lang="en-US" sz="4400" dirty="0">
                <a:solidFill>
                  <a:srgbClr val="000000"/>
                </a:solidFill>
                <a:latin typeface="Times New Roman" charset="0"/>
                <a:ea typeface="+mn-ea"/>
                <a:cs typeface="+mn-cs"/>
              </a:rPr>
              <a:t>Majority of Areas Very High</a:t>
            </a:r>
            <a:r>
              <a:rPr lang="en-US" sz="4800" dirty="0">
                <a:solidFill>
                  <a:srgbClr val="000000"/>
                </a:solidFill>
                <a:latin typeface="Times New Roman" charset="0"/>
                <a:ea typeface="+mn-ea"/>
                <a:cs typeface="+mn-cs"/>
              </a:rPr>
              <a:t/>
            </a:r>
            <a:br>
              <a:rPr lang="en-US" sz="4800" dirty="0">
                <a:solidFill>
                  <a:srgbClr val="000000"/>
                </a:solidFill>
                <a:latin typeface="Times New Roman" charset="0"/>
                <a:ea typeface="+mn-ea"/>
                <a:cs typeface="+mn-cs"/>
              </a:rPr>
            </a:br>
            <a:endParaRPr lang="en-US" i="1" dirty="0">
              <a:solidFill>
                <a:srgbClr val="000000"/>
              </a:solidFill>
              <a:latin typeface="Times New Roman" charset="0"/>
              <a:ea typeface="+mn-ea"/>
              <a:cs typeface="+mn-cs"/>
            </a:endParaRPr>
          </a:p>
        </p:txBody>
      </p:sp>
      <p:sp>
        <p:nvSpPr>
          <p:cNvPr id="264194" name="Text Box 6"/>
          <p:cNvSpPr txBox="1">
            <a:spLocks noChangeArrowheads="1"/>
          </p:cNvSpPr>
          <p:nvPr/>
        </p:nvSpPr>
        <p:spPr bwMode="auto">
          <a:xfrm>
            <a:off x="838200" y="1676400"/>
            <a:ext cx="7216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i="1"/>
              <a:t>Bohlmeijer, Lamers, &amp; Fledderus, 2015 </a:t>
            </a:r>
            <a:endParaRPr lang="en-US" sz="2000" i="1">
              <a:solidFill>
                <a:srgbClr val="09213B"/>
              </a:solidFill>
              <a:latin typeface="Times New Roman" charset="0"/>
            </a:endParaRPr>
          </a:p>
        </p:txBody>
      </p:sp>
      <p:sp>
        <p:nvSpPr>
          <p:cNvPr id="5" name="Line 3"/>
          <p:cNvSpPr>
            <a:spLocks noChangeShapeType="1"/>
          </p:cNvSpPr>
          <p:nvPr/>
        </p:nvSpPr>
        <p:spPr bwMode="auto">
          <a:xfrm>
            <a:off x="1828800" y="2514600"/>
            <a:ext cx="0" cy="266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6" name="Line 4"/>
          <p:cNvSpPr>
            <a:spLocks noChangeShapeType="1"/>
          </p:cNvSpPr>
          <p:nvPr/>
        </p:nvSpPr>
        <p:spPr bwMode="auto">
          <a:xfrm>
            <a:off x="1828800" y="5181600"/>
            <a:ext cx="571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7" name="Text Box 5"/>
          <p:cNvSpPr txBox="1">
            <a:spLocks noChangeArrowheads="1"/>
          </p:cNvSpPr>
          <p:nvPr/>
        </p:nvSpPr>
        <p:spPr bwMode="auto">
          <a:xfrm>
            <a:off x="2133600" y="5334000"/>
            <a:ext cx="2590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b="1" dirty="0" smtClean="0">
                <a:solidFill>
                  <a:prstClr val="black"/>
                </a:solidFill>
                <a:cs typeface="+mn-cs"/>
              </a:rPr>
              <a:t>% Newly Flourishing</a:t>
            </a:r>
          </a:p>
          <a:p>
            <a:pPr algn="ctr" defTabSz="457200" fontAlgn="auto">
              <a:spcBef>
                <a:spcPct val="50000"/>
              </a:spcBef>
              <a:spcAft>
                <a:spcPts val="0"/>
              </a:spcAft>
              <a:defRPr/>
            </a:pPr>
            <a:r>
              <a:rPr lang="en-US" b="1" dirty="0" smtClean="0">
                <a:solidFill>
                  <a:prstClr val="black"/>
                </a:solidFill>
                <a:cs typeface="+mn-cs"/>
              </a:rPr>
              <a:t>Post</a:t>
            </a:r>
            <a:endParaRPr lang="en-US" dirty="0">
              <a:solidFill>
                <a:prstClr val="black"/>
              </a:solidFill>
              <a:cs typeface="+mn-cs"/>
            </a:endParaRPr>
          </a:p>
        </p:txBody>
      </p:sp>
      <p:sp>
        <p:nvSpPr>
          <p:cNvPr id="10" name="Text Box 8"/>
          <p:cNvSpPr txBox="1">
            <a:spLocks noChangeArrowheads="1"/>
          </p:cNvSpPr>
          <p:nvPr/>
        </p:nvSpPr>
        <p:spPr bwMode="auto">
          <a:xfrm>
            <a:off x="1219200" y="2590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a:solidFill>
                  <a:prstClr val="black"/>
                </a:solidFill>
                <a:cs typeface="+mn-cs"/>
              </a:rPr>
              <a:t>25</a:t>
            </a:r>
          </a:p>
        </p:txBody>
      </p:sp>
      <p:sp>
        <p:nvSpPr>
          <p:cNvPr id="11" name="Text Box 9"/>
          <p:cNvSpPr txBox="1">
            <a:spLocks noChangeArrowheads="1"/>
          </p:cNvSpPr>
          <p:nvPr/>
        </p:nvSpPr>
        <p:spPr bwMode="auto">
          <a:xfrm>
            <a:off x="1219200" y="3505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a:solidFill>
                  <a:prstClr val="black"/>
                </a:solidFill>
                <a:cs typeface="+mn-cs"/>
              </a:rPr>
              <a:t>15</a:t>
            </a:r>
          </a:p>
        </p:txBody>
      </p:sp>
      <p:sp>
        <p:nvSpPr>
          <p:cNvPr id="12" name="Text Box 10"/>
          <p:cNvSpPr txBox="1">
            <a:spLocks noChangeArrowheads="1"/>
          </p:cNvSpPr>
          <p:nvPr/>
        </p:nvSpPr>
        <p:spPr bwMode="auto">
          <a:xfrm>
            <a:off x="1219200" y="3962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a:solidFill>
                  <a:prstClr val="black"/>
                </a:solidFill>
                <a:cs typeface="+mn-cs"/>
              </a:rPr>
              <a:t>10</a:t>
            </a:r>
          </a:p>
        </p:txBody>
      </p:sp>
      <p:sp>
        <p:nvSpPr>
          <p:cNvPr id="13" name="Text Box 11"/>
          <p:cNvSpPr txBox="1">
            <a:spLocks noChangeArrowheads="1"/>
          </p:cNvSpPr>
          <p:nvPr/>
        </p:nvSpPr>
        <p:spPr bwMode="auto">
          <a:xfrm>
            <a:off x="1219200" y="4419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a:solidFill>
                  <a:prstClr val="black"/>
                </a:solidFill>
                <a:cs typeface="+mn-cs"/>
              </a:rPr>
              <a:t>5</a:t>
            </a:r>
          </a:p>
        </p:txBody>
      </p:sp>
      <p:sp>
        <p:nvSpPr>
          <p:cNvPr id="14" name="Text Box 12"/>
          <p:cNvSpPr txBox="1">
            <a:spLocks noChangeArrowheads="1"/>
          </p:cNvSpPr>
          <p:nvPr/>
        </p:nvSpPr>
        <p:spPr bwMode="auto">
          <a:xfrm>
            <a:off x="1219200" y="4876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a:solidFill>
                  <a:prstClr val="black"/>
                </a:solidFill>
                <a:cs typeface="+mn-cs"/>
              </a:rPr>
              <a:t>0</a:t>
            </a:r>
          </a:p>
        </p:txBody>
      </p:sp>
      <p:sp>
        <p:nvSpPr>
          <p:cNvPr id="15" name="Rectangle 14"/>
          <p:cNvSpPr>
            <a:spLocks noChangeArrowheads="1"/>
          </p:cNvSpPr>
          <p:nvPr/>
        </p:nvSpPr>
        <p:spPr bwMode="auto">
          <a:xfrm>
            <a:off x="2514600" y="2743200"/>
            <a:ext cx="838200" cy="2438400"/>
          </a:xfrm>
          <a:prstGeom prst="rect">
            <a:avLst/>
          </a:prstGeom>
          <a:solidFill>
            <a:srgbClr val="CC3300"/>
          </a:solidFill>
          <a:ln w="9525">
            <a:solidFill>
              <a:schemeClr val="tx1"/>
            </a:solidFill>
            <a:miter lim="800000"/>
            <a:headEnd/>
            <a:tailEnd/>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6" name="Rectangle 15"/>
          <p:cNvSpPr>
            <a:spLocks noChangeArrowheads="1"/>
          </p:cNvSpPr>
          <p:nvPr/>
        </p:nvSpPr>
        <p:spPr bwMode="auto">
          <a:xfrm>
            <a:off x="3429000" y="4191000"/>
            <a:ext cx="838200" cy="990600"/>
          </a:xfrm>
          <a:prstGeom prst="rect">
            <a:avLst/>
          </a:prstGeom>
          <a:solidFill>
            <a:srgbClr val="CC9900"/>
          </a:solidFill>
          <a:ln w="9525">
            <a:solidFill>
              <a:schemeClr val="tx1"/>
            </a:solidFill>
            <a:miter lim="800000"/>
            <a:headEnd/>
            <a:tailEnd/>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18" name="Text Box 17"/>
          <p:cNvSpPr txBox="1">
            <a:spLocks noChangeArrowheads="1"/>
          </p:cNvSpPr>
          <p:nvPr/>
        </p:nvSpPr>
        <p:spPr bwMode="auto">
          <a:xfrm>
            <a:off x="1219200" y="3048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a:solidFill>
                  <a:prstClr val="black"/>
                </a:solidFill>
                <a:cs typeface="+mn-cs"/>
              </a:rPr>
              <a:t>20</a:t>
            </a:r>
          </a:p>
        </p:txBody>
      </p:sp>
      <p:sp>
        <p:nvSpPr>
          <p:cNvPr id="19" name="Rectangle 18"/>
          <p:cNvSpPr>
            <a:spLocks noChangeArrowheads="1"/>
          </p:cNvSpPr>
          <p:nvPr/>
        </p:nvSpPr>
        <p:spPr bwMode="auto">
          <a:xfrm>
            <a:off x="5181600" y="2819400"/>
            <a:ext cx="838200" cy="2362200"/>
          </a:xfrm>
          <a:prstGeom prst="rect">
            <a:avLst/>
          </a:prstGeom>
          <a:solidFill>
            <a:srgbClr val="CC3300"/>
          </a:solidFill>
          <a:ln w="9525">
            <a:solidFill>
              <a:schemeClr val="tx1"/>
            </a:solidFill>
            <a:miter lim="800000"/>
            <a:headEnd/>
            <a:tailEnd/>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20" name="Rectangle 19"/>
          <p:cNvSpPr>
            <a:spLocks noChangeArrowheads="1"/>
          </p:cNvSpPr>
          <p:nvPr/>
        </p:nvSpPr>
        <p:spPr bwMode="auto">
          <a:xfrm>
            <a:off x="6096000" y="4267200"/>
            <a:ext cx="838200" cy="914400"/>
          </a:xfrm>
          <a:prstGeom prst="rect">
            <a:avLst/>
          </a:prstGeom>
          <a:solidFill>
            <a:srgbClr val="CC9900"/>
          </a:solidFill>
          <a:ln w="9525">
            <a:solidFill>
              <a:schemeClr val="tx1"/>
            </a:solidFill>
            <a:miter lim="800000"/>
            <a:headEnd/>
            <a:tailEnd/>
          </a:ln>
        </p:spPr>
        <p:txBody>
          <a:bodyPr wrap="none" anchor="ctr"/>
          <a:lstStyle/>
          <a:p>
            <a:pPr defTabSz="457200" fontAlgn="auto">
              <a:spcBef>
                <a:spcPts val="0"/>
              </a:spcBef>
              <a:spcAft>
                <a:spcPts val="0"/>
              </a:spcAft>
              <a:defRPr/>
            </a:pPr>
            <a:endParaRPr lang="en-US" sz="1800">
              <a:solidFill>
                <a:prstClr val="black"/>
              </a:solidFill>
              <a:latin typeface="News Gothic MT"/>
              <a:ea typeface="+mn-ea"/>
              <a:cs typeface="+mn-cs"/>
            </a:endParaRPr>
          </a:p>
        </p:txBody>
      </p:sp>
      <p:sp>
        <p:nvSpPr>
          <p:cNvPr id="21" name="Text Box 20"/>
          <p:cNvSpPr txBox="1">
            <a:spLocks noChangeArrowheads="1"/>
          </p:cNvSpPr>
          <p:nvPr/>
        </p:nvSpPr>
        <p:spPr bwMode="auto">
          <a:xfrm rot="16200000">
            <a:off x="2270919" y="4053681"/>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200" b="1" dirty="0">
                <a:solidFill>
                  <a:srgbClr val="060402"/>
                </a:solidFill>
                <a:cs typeface="+mn-cs"/>
              </a:rPr>
              <a:t>ACT</a:t>
            </a:r>
          </a:p>
        </p:txBody>
      </p:sp>
      <p:sp>
        <p:nvSpPr>
          <p:cNvPr id="22" name="Text Box 21"/>
          <p:cNvSpPr txBox="1">
            <a:spLocks noChangeArrowheads="1"/>
          </p:cNvSpPr>
          <p:nvPr/>
        </p:nvSpPr>
        <p:spPr bwMode="auto">
          <a:xfrm rot="16200000">
            <a:off x="2881312" y="2833688"/>
            <a:ext cx="1979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200" b="1" dirty="0">
                <a:solidFill>
                  <a:srgbClr val="060402"/>
                </a:solidFill>
                <a:cs typeface="+mn-cs"/>
              </a:rPr>
              <a:t>Control</a:t>
            </a:r>
          </a:p>
        </p:txBody>
      </p:sp>
      <p:sp>
        <p:nvSpPr>
          <p:cNvPr id="23" name="Text Box 5"/>
          <p:cNvSpPr txBox="1">
            <a:spLocks noChangeArrowheads="1"/>
          </p:cNvSpPr>
          <p:nvPr/>
        </p:nvSpPr>
        <p:spPr bwMode="auto">
          <a:xfrm>
            <a:off x="4724400" y="5334000"/>
            <a:ext cx="2590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auto">
              <a:spcBef>
                <a:spcPct val="50000"/>
              </a:spcBef>
              <a:spcAft>
                <a:spcPts val="0"/>
              </a:spcAft>
              <a:defRPr/>
            </a:pPr>
            <a:r>
              <a:rPr lang="en-US" b="1" dirty="0" smtClean="0">
                <a:solidFill>
                  <a:prstClr val="black"/>
                </a:solidFill>
                <a:cs typeface="+mn-cs"/>
              </a:rPr>
              <a:t>% Newly Flourishing</a:t>
            </a:r>
          </a:p>
          <a:p>
            <a:pPr algn="ctr" defTabSz="457200" fontAlgn="auto">
              <a:spcBef>
                <a:spcPct val="50000"/>
              </a:spcBef>
              <a:spcAft>
                <a:spcPts val="0"/>
              </a:spcAft>
              <a:defRPr/>
            </a:pPr>
            <a:r>
              <a:rPr lang="en-US" b="1" dirty="0" smtClean="0">
                <a:solidFill>
                  <a:prstClr val="black"/>
                </a:solidFill>
                <a:cs typeface="+mn-cs"/>
              </a:rPr>
              <a:t>F Up</a:t>
            </a:r>
            <a:endParaRPr lang="en-US" dirty="0">
              <a:solidFill>
                <a:prstClr val="black"/>
              </a:solidFill>
              <a:cs typeface="+mn-cs"/>
            </a:endParaRPr>
          </a:p>
        </p:txBody>
      </p:sp>
      <p:sp>
        <p:nvSpPr>
          <p:cNvPr id="24" name="Text Box 20"/>
          <p:cNvSpPr txBox="1">
            <a:spLocks noChangeArrowheads="1"/>
          </p:cNvSpPr>
          <p:nvPr/>
        </p:nvSpPr>
        <p:spPr bwMode="auto">
          <a:xfrm rot="16200000">
            <a:off x="4891882" y="4053681"/>
            <a:ext cx="1371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200" b="1" dirty="0">
                <a:solidFill>
                  <a:srgbClr val="060402"/>
                </a:solidFill>
                <a:cs typeface="+mn-cs"/>
              </a:rPr>
              <a:t>ACT</a:t>
            </a:r>
          </a:p>
        </p:txBody>
      </p:sp>
      <p:sp>
        <p:nvSpPr>
          <p:cNvPr id="25" name="Text Box 21"/>
          <p:cNvSpPr txBox="1">
            <a:spLocks noChangeArrowheads="1"/>
          </p:cNvSpPr>
          <p:nvPr/>
        </p:nvSpPr>
        <p:spPr bwMode="auto">
          <a:xfrm rot="16200000">
            <a:off x="5502275" y="2833688"/>
            <a:ext cx="19796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200" b="1" dirty="0">
                <a:solidFill>
                  <a:srgbClr val="060402"/>
                </a:solidFill>
                <a:cs typeface="+mn-cs"/>
              </a:rPr>
              <a:t>Control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a:xfrm>
            <a:off x="249238" y="519113"/>
            <a:ext cx="8686800" cy="1143000"/>
          </a:xfrm>
        </p:spPr>
        <p:txBody>
          <a:bodyPr/>
          <a:lstStyle/>
          <a:p>
            <a:pPr eaLnBrk="1" hangingPunct="1">
              <a:defRPr/>
            </a:pPr>
            <a:r>
              <a:rPr lang="en-US" sz="4000" dirty="0" smtClean="0">
                <a:solidFill>
                  <a:srgbClr val="000000"/>
                </a:solidFill>
                <a:latin typeface="Times New Roman" pitchFamily="18" charset="0"/>
                <a:ea typeface="+mj-ea"/>
                <a:cs typeface="Times New Roman" pitchFamily="18" charset="0"/>
              </a:rPr>
              <a:t>Experiential </a:t>
            </a:r>
            <a:r>
              <a:rPr lang="en-US" sz="4000" dirty="0">
                <a:solidFill>
                  <a:srgbClr val="000000"/>
                </a:solidFill>
                <a:latin typeface="Times New Roman" pitchFamily="18" charset="0"/>
                <a:ea typeface="+mj-ea"/>
                <a:cs typeface="Times New Roman" pitchFamily="18" charset="0"/>
              </a:rPr>
              <a:t>Avoidance and MH Stigma </a:t>
            </a:r>
            <a:br>
              <a:rPr lang="en-US" sz="4000" dirty="0">
                <a:solidFill>
                  <a:srgbClr val="000000"/>
                </a:solidFill>
                <a:latin typeface="Times New Roman" pitchFamily="18" charset="0"/>
                <a:ea typeface="+mj-ea"/>
                <a:cs typeface="Times New Roman" pitchFamily="18" charset="0"/>
              </a:rPr>
            </a:br>
            <a:r>
              <a:rPr lang="en-US" sz="2400" i="1" dirty="0">
                <a:solidFill>
                  <a:srgbClr val="000000"/>
                </a:solidFill>
                <a:latin typeface="Times New Roman" pitchFamily="18" charset="0"/>
                <a:ea typeface="+mj-ea"/>
                <a:cs typeface="Times New Roman" pitchFamily="18" charset="0"/>
              </a:rPr>
              <a:t>Masuda et al., 2007</a:t>
            </a:r>
            <a:endParaRPr lang="en-US" sz="800" i="1" dirty="0">
              <a:solidFill>
                <a:srgbClr val="000000"/>
              </a:solidFill>
              <a:latin typeface="Times New Roman" pitchFamily="18" charset="0"/>
              <a:ea typeface="+mj-ea"/>
              <a:cs typeface="Times New Roman" pitchFamily="18" charset="0"/>
            </a:endParaRPr>
          </a:p>
        </p:txBody>
      </p:sp>
      <p:sp>
        <p:nvSpPr>
          <p:cNvPr id="111619" name="Rectangle 3"/>
          <p:cNvSpPr>
            <a:spLocks noGrp="1" noChangeArrowheads="1"/>
          </p:cNvSpPr>
          <p:nvPr>
            <p:ph type="body" idx="1"/>
          </p:nvPr>
        </p:nvSpPr>
        <p:spPr>
          <a:xfrm>
            <a:off x="173038" y="2136775"/>
            <a:ext cx="8763000" cy="4953000"/>
          </a:xfrm>
        </p:spPr>
        <p:txBody>
          <a:bodyPr/>
          <a:lstStyle/>
          <a:p>
            <a:pPr eaLnBrk="1" hangingPunct="1">
              <a:defRPr/>
            </a:pPr>
            <a:r>
              <a:rPr lang="en-US" dirty="0">
                <a:latin typeface="Times New Roman" charset="0"/>
                <a:cs typeface="Times New Roman" charset="0"/>
              </a:rPr>
              <a:t>RCT comparing education focused on prevalence and costs of stigma toward mental health problems, and accurate information about them</a:t>
            </a:r>
          </a:p>
          <a:p>
            <a:pPr eaLnBrk="1" hangingPunct="1">
              <a:defRPr/>
            </a:pPr>
            <a:r>
              <a:rPr lang="en-US" dirty="0">
                <a:latin typeface="Times New Roman" charset="0"/>
                <a:cs typeface="Times New Roman" charset="0"/>
              </a:rPr>
              <a:t>ACT focused on defusion from and mindfulness of prejudicial thoughts, acceptance of difficult prejudicial feelings, and values</a:t>
            </a:r>
          </a:p>
          <a:p>
            <a:pPr eaLnBrk="1" hangingPunct="1">
              <a:buFontTx/>
              <a:buNone/>
              <a:defRPr/>
            </a:pPr>
            <a:endParaRPr lang="en-US" dirty="0">
              <a:latin typeface="Times New Roman" charset="0"/>
              <a:cs typeface="Times New Roman" charset="0"/>
            </a:endParaRPr>
          </a:p>
          <a:p>
            <a:pPr eaLnBrk="1" hangingPunct="1">
              <a:defRPr/>
            </a:pPr>
            <a:endParaRPr lang="en-US" dirty="0">
              <a:latin typeface="Times New Roman"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381000" y="228600"/>
            <a:ext cx="8229600" cy="1143000"/>
          </a:xfrm>
        </p:spPr>
        <p:txBody>
          <a:bodyPr/>
          <a:lstStyle/>
          <a:p>
            <a:pPr eaLnBrk="1" hangingPunct="1">
              <a:defRPr/>
            </a:pPr>
            <a:r>
              <a:rPr lang="en-US" sz="4000" dirty="0">
                <a:solidFill>
                  <a:srgbClr val="000000"/>
                </a:solidFill>
                <a:latin typeface="Times New Roman" pitchFamily="18" charset="0"/>
                <a:ea typeface="+mj-ea"/>
                <a:cs typeface="Times New Roman" pitchFamily="18" charset="0"/>
              </a:rPr>
              <a:t>ACT for Mental Health Stigma </a:t>
            </a:r>
          </a:p>
        </p:txBody>
      </p:sp>
      <p:sp>
        <p:nvSpPr>
          <p:cNvPr id="278530" name="Line 3"/>
          <p:cNvSpPr>
            <a:spLocks noChangeShapeType="1"/>
          </p:cNvSpPr>
          <p:nvPr/>
        </p:nvSpPr>
        <p:spPr bwMode="auto">
          <a:xfrm>
            <a:off x="2324100" y="17526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31" name="Line 4"/>
          <p:cNvSpPr>
            <a:spLocks noChangeShapeType="1"/>
          </p:cNvSpPr>
          <p:nvPr/>
        </p:nvSpPr>
        <p:spPr bwMode="auto">
          <a:xfrm>
            <a:off x="2324100" y="5181600"/>
            <a:ext cx="518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32" name="Text Box 5"/>
          <p:cNvSpPr txBox="1">
            <a:spLocks noChangeArrowheads="1"/>
          </p:cNvSpPr>
          <p:nvPr/>
        </p:nvSpPr>
        <p:spPr bwMode="auto">
          <a:xfrm>
            <a:off x="27813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Pre</a:t>
            </a:r>
          </a:p>
        </p:txBody>
      </p:sp>
      <p:sp>
        <p:nvSpPr>
          <p:cNvPr id="278533" name="Text Box 6"/>
          <p:cNvSpPr txBox="1">
            <a:spLocks noChangeArrowheads="1"/>
          </p:cNvSpPr>
          <p:nvPr/>
        </p:nvSpPr>
        <p:spPr bwMode="auto">
          <a:xfrm>
            <a:off x="4410075"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Post</a:t>
            </a:r>
          </a:p>
        </p:txBody>
      </p:sp>
      <p:sp>
        <p:nvSpPr>
          <p:cNvPr id="278534" name="Text Box 7"/>
          <p:cNvSpPr txBox="1">
            <a:spLocks noChangeArrowheads="1"/>
          </p:cNvSpPr>
          <p:nvPr/>
        </p:nvSpPr>
        <p:spPr bwMode="auto">
          <a:xfrm>
            <a:off x="5910263" y="5257800"/>
            <a:ext cx="1858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F-Up</a:t>
            </a:r>
          </a:p>
        </p:txBody>
      </p:sp>
      <p:sp>
        <p:nvSpPr>
          <p:cNvPr id="278535" name="Text Box 8"/>
          <p:cNvSpPr txBox="1">
            <a:spLocks noChangeArrowheads="1"/>
          </p:cNvSpPr>
          <p:nvPr/>
        </p:nvSpPr>
        <p:spPr bwMode="auto">
          <a:xfrm>
            <a:off x="1528763" y="21336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-25</a:t>
            </a:r>
          </a:p>
        </p:txBody>
      </p:sp>
      <p:sp>
        <p:nvSpPr>
          <p:cNvPr id="278536" name="Text Box 9"/>
          <p:cNvSpPr txBox="1">
            <a:spLocks noChangeArrowheads="1"/>
          </p:cNvSpPr>
          <p:nvPr/>
        </p:nvSpPr>
        <p:spPr bwMode="auto">
          <a:xfrm>
            <a:off x="1382713" y="3073400"/>
            <a:ext cx="86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-30</a:t>
            </a:r>
          </a:p>
        </p:txBody>
      </p:sp>
      <p:sp>
        <p:nvSpPr>
          <p:cNvPr id="278537" name="Text Box 10"/>
          <p:cNvSpPr txBox="1">
            <a:spLocks noChangeArrowheads="1"/>
          </p:cNvSpPr>
          <p:nvPr/>
        </p:nvSpPr>
        <p:spPr bwMode="auto">
          <a:xfrm>
            <a:off x="1462088" y="4013200"/>
            <a:ext cx="78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-35</a:t>
            </a:r>
          </a:p>
        </p:txBody>
      </p:sp>
      <p:sp>
        <p:nvSpPr>
          <p:cNvPr id="278538" name="Text Box 11"/>
          <p:cNvSpPr txBox="1">
            <a:spLocks noChangeArrowheads="1"/>
          </p:cNvSpPr>
          <p:nvPr/>
        </p:nvSpPr>
        <p:spPr bwMode="auto">
          <a:xfrm>
            <a:off x="1528763" y="49530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-40</a:t>
            </a:r>
          </a:p>
        </p:txBody>
      </p:sp>
      <p:sp>
        <p:nvSpPr>
          <p:cNvPr id="278539" name="Text Box 12"/>
          <p:cNvSpPr txBox="1">
            <a:spLocks noChangeArrowheads="1"/>
          </p:cNvSpPr>
          <p:nvPr/>
        </p:nvSpPr>
        <p:spPr bwMode="auto">
          <a:xfrm rot="-5400000">
            <a:off x="-1272381" y="3177381"/>
            <a:ext cx="4587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Average MH Stigma Score</a:t>
            </a:r>
          </a:p>
        </p:txBody>
      </p:sp>
      <p:sp>
        <p:nvSpPr>
          <p:cNvPr id="278540" name="Rectangle 13"/>
          <p:cNvSpPr>
            <a:spLocks noChangeArrowheads="1"/>
          </p:cNvSpPr>
          <p:nvPr/>
        </p:nvSpPr>
        <p:spPr bwMode="auto">
          <a:xfrm>
            <a:off x="0" y="947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2" name="Group 14"/>
          <p:cNvGrpSpPr>
            <a:grpSpLocks/>
          </p:cNvGrpSpPr>
          <p:nvPr/>
        </p:nvGrpSpPr>
        <p:grpSpPr bwMode="auto">
          <a:xfrm>
            <a:off x="3429000" y="2265363"/>
            <a:ext cx="3505200" cy="2306637"/>
            <a:chOff x="2160" y="1427"/>
            <a:chExt cx="2208" cy="1453"/>
          </a:xfrm>
        </p:grpSpPr>
        <p:sp>
          <p:nvSpPr>
            <p:cNvPr id="278554" name="Freeform 15"/>
            <p:cNvSpPr>
              <a:spLocks/>
            </p:cNvSpPr>
            <p:nvPr/>
          </p:nvSpPr>
          <p:spPr bwMode="auto">
            <a:xfrm>
              <a:off x="2209" y="1943"/>
              <a:ext cx="2107" cy="911"/>
            </a:xfrm>
            <a:custGeom>
              <a:avLst/>
              <a:gdLst>
                <a:gd name="T0" fmla="*/ 0 w 2107"/>
                <a:gd name="T1" fmla="*/ 0 h 911"/>
                <a:gd name="T2" fmla="*/ 1032 w 2107"/>
                <a:gd name="T3" fmla="*/ 911 h 911"/>
                <a:gd name="T4" fmla="*/ 2107 w 2107"/>
                <a:gd name="T5" fmla="*/ 421 h 911"/>
                <a:gd name="T6" fmla="*/ 0 60000 65536"/>
                <a:gd name="T7" fmla="*/ 0 60000 65536"/>
                <a:gd name="T8" fmla="*/ 0 60000 65536"/>
                <a:gd name="T9" fmla="*/ 0 w 2107"/>
                <a:gd name="T10" fmla="*/ 0 h 911"/>
                <a:gd name="T11" fmla="*/ 2107 w 2107"/>
                <a:gd name="T12" fmla="*/ 911 h 911"/>
              </a:gdLst>
              <a:ahLst/>
              <a:cxnLst>
                <a:cxn ang="T6">
                  <a:pos x="T0" y="T1"/>
                </a:cxn>
                <a:cxn ang="T7">
                  <a:pos x="T2" y="T3"/>
                </a:cxn>
                <a:cxn ang="T8">
                  <a:pos x="T4" y="T5"/>
                </a:cxn>
              </a:cxnLst>
              <a:rect l="T9" t="T10" r="T11" b="T12"/>
              <a:pathLst>
                <a:path w="2107" h="911">
                  <a:moveTo>
                    <a:pt x="0" y="0"/>
                  </a:moveTo>
                  <a:lnTo>
                    <a:pt x="1032" y="911"/>
                  </a:lnTo>
                  <a:lnTo>
                    <a:pt x="2107" y="421"/>
                  </a:ln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55" name="Text Box 16"/>
            <p:cNvSpPr txBox="1">
              <a:spLocks noChangeArrowheads="1"/>
            </p:cNvSpPr>
            <p:nvPr/>
          </p:nvSpPr>
          <p:spPr bwMode="auto">
            <a:xfrm>
              <a:off x="3024" y="1872"/>
              <a:ext cx="10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8000"/>
                  </a:solidFill>
                  <a:latin typeface="Times New Roman" charset="0"/>
                </a:rPr>
                <a:t>ACT</a:t>
              </a:r>
            </a:p>
          </p:txBody>
        </p:sp>
        <p:sp>
          <p:nvSpPr>
            <p:cNvPr id="278556" name="Freeform 17"/>
            <p:cNvSpPr>
              <a:spLocks/>
            </p:cNvSpPr>
            <p:nvPr/>
          </p:nvSpPr>
          <p:spPr bwMode="auto">
            <a:xfrm>
              <a:off x="2209" y="1427"/>
              <a:ext cx="2106" cy="1221"/>
            </a:xfrm>
            <a:custGeom>
              <a:avLst/>
              <a:gdLst>
                <a:gd name="T0" fmla="*/ 0 w 2106"/>
                <a:gd name="T1" fmla="*/ 0 h 1221"/>
                <a:gd name="T2" fmla="*/ 1049 w 2106"/>
                <a:gd name="T3" fmla="*/ 1221 h 1221"/>
                <a:gd name="T4" fmla="*/ 2106 w 2106"/>
                <a:gd name="T5" fmla="*/ 915 h 1221"/>
                <a:gd name="T6" fmla="*/ 0 60000 65536"/>
                <a:gd name="T7" fmla="*/ 0 60000 65536"/>
                <a:gd name="T8" fmla="*/ 0 60000 65536"/>
                <a:gd name="T9" fmla="*/ 0 w 2106"/>
                <a:gd name="T10" fmla="*/ 0 h 1221"/>
                <a:gd name="T11" fmla="*/ 2106 w 2106"/>
                <a:gd name="T12" fmla="*/ 1221 h 1221"/>
              </a:gdLst>
              <a:ahLst/>
              <a:cxnLst>
                <a:cxn ang="T6">
                  <a:pos x="T0" y="T1"/>
                </a:cxn>
                <a:cxn ang="T7">
                  <a:pos x="T2" y="T3"/>
                </a:cxn>
                <a:cxn ang="T8">
                  <a:pos x="T4" y="T5"/>
                </a:cxn>
              </a:cxnLst>
              <a:rect l="T9" t="T10" r="T11" b="T12"/>
              <a:pathLst>
                <a:path w="2106" h="1221">
                  <a:moveTo>
                    <a:pt x="0" y="0"/>
                  </a:moveTo>
                  <a:lnTo>
                    <a:pt x="1049" y="1221"/>
                  </a:lnTo>
                  <a:lnTo>
                    <a:pt x="2106" y="915"/>
                  </a:ln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57" name="Oval 18"/>
            <p:cNvSpPr>
              <a:spLocks noChangeArrowheads="1"/>
            </p:cNvSpPr>
            <p:nvPr/>
          </p:nvSpPr>
          <p:spPr bwMode="auto">
            <a:xfrm>
              <a:off x="3201" y="2592"/>
              <a:ext cx="96" cy="96"/>
            </a:xfrm>
            <a:prstGeom prst="ellipse">
              <a:avLst/>
            </a:prstGeom>
            <a:solidFill>
              <a:srgbClr val="CC9900"/>
            </a:solidFill>
            <a:ln w="38100">
              <a:solidFill>
                <a:srgbClr val="008000"/>
              </a:solidFill>
              <a:round/>
              <a:headEnd/>
              <a:tailEnd/>
            </a:ln>
          </p:spPr>
          <p:txBody>
            <a:bodyPr wrap="none" anchor="ctr"/>
            <a:lstStyle/>
            <a:p>
              <a:endParaRPr lang="en-US"/>
            </a:p>
          </p:txBody>
        </p:sp>
        <p:sp>
          <p:nvSpPr>
            <p:cNvPr id="278558" name="Oval 19"/>
            <p:cNvSpPr>
              <a:spLocks noChangeArrowheads="1"/>
            </p:cNvSpPr>
            <p:nvPr/>
          </p:nvSpPr>
          <p:spPr bwMode="auto">
            <a:xfrm>
              <a:off x="4272" y="2304"/>
              <a:ext cx="96" cy="96"/>
            </a:xfrm>
            <a:prstGeom prst="ellipse">
              <a:avLst/>
            </a:prstGeom>
            <a:solidFill>
              <a:srgbClr val="CC9900"/>
            </a:solidFill>
            <a:ln w="38100">
              <a:solidFill>
                <a:srgbClr val="008000"/>
              </a:solidFill>
              <a:round/>
              <a:headEnd/>
              <a:tailEnd/>
            </a:ln>
          </p:spPr>
          <p:txBody>
            <a:bodyPr wrap="none" anchor="ctr"/>
            <a:lstStyle/>
            <a:p>
              <a:endParaRPr lang="en-US"/>
            </a:p>
          </p:txBody>
        </p:sp>
        <p:sp>
          <p:nvSpPr>
            <p:cNvPr id="278559" name="Oval 20"/>
            <p:cNvSpPr>
              <a:spLocks noChangeArrowheads="1"/>
            </p:cNvSpPr>
            <p:nvPr/>
          </p:nvSpPr>
          <p:spPr bwMode="auto">
            <a:xfrm>
              <a:off x="2160" y="1920"/>
              <a:ext cx="96" cy="96"/>
            </a:xfrm>
            <a:prstGeom prst="ellipse">
              <a:avLst/>
            </a:prstGeom>
            <a:solidFill>
              <a:schemeClr val="tx1"/>
            </a:solidFill>
            <a:ln w="38100">
              <a:solidFill>
                <a:srgbClr val="008000"/>
              </a:solidFill>
              <a:round/>
              <a:headEnd/>
              <a:tailEnd/>
            </a:ln>
          </p:spPr>
          <p:txBody>
            <a:bodyPr wrap="none" anchor="ctr"/>
            <a:lstStyle/>
            <a:p>
              <a:endParaRPr lang="en-US"/>
            </a:p>
          </p:txBody>
        </p:sp>
        <p:sp>
          <p:nvSpPr>
            <p:cNvPr id="278560" name="Oval 21"/>
            <p:cNvSpPr>
              <a:spLocks noChangeArrowheads="1"/>
            </p:cNvSpPr>
            <p:nvPr/>
          </p:nvSpPr>
          <p:spPr bwMode="auto">
            <a:xfrm>
              <a:off x="3201" y="2784"/>
              <a:ext cx="96" cy="96"/>
            </a:xfrm>
            <a:prstGeom prst="ellipse">
              <a:avLst/>
            </a:prstGeom>
            <a:solidFill>
              <a:schemeClr val="tx1"/>
            </a:solidFill>
            <a:ln w="38100">
              <a:solidFill>
                <a:srgbClr val="008000"/>
              </a:solidFill>
              <a:round/>
              <a:headEnd/>
              <a:tailEnd/>
            </a:ln>
          </p:spPr>
          <p:txBody>
            <a:bodyPr wrap="none" anchor="ctr"/>
            <a:lstStyle/>
            <a:p>
              <a:endParaRPr lang="en-US"/>
            </a:p>
          </p:txBody>
        </p:sp>
      </p:grpSp>
      <p:grpSp>
        <p:nvGrpSpPr>
          <p:cNvPr id="3" name="Group 22"/>
          <p:cNvGrpSpPr>
            <a:grpSpLocks/>
          </p:cNvGrpSpPr>
          <p:nvPr/>
        </p:nvGrpSpPr>
        <p:grpSpPr bwMode="auto">
          <a:xfrm>
            <a:off x="3429000" y="1524000"/>
            <a:ext cx="3505200" cy="3429000"/>
            <a:chOff x="2160" y="960"/>
            <a:chExt cx="2208" cy="2160"/>
          </a:xfrm>
        </p:grpSpPr>
        <p:sp>
          <p:nvSpPr>
            <p:cNvPr id="278545" name="Oval 23"/>
            <p:cNvSpPr>
              <a:spLocks noChangeArrowheads="1"/>
            </p:cNvSpPr>
            <p:nvPr/>
          </p:nvSpPr>
          <p:spPr bwMode="auto">
            <a:xfrm>
              <a:off x="3201" y="1458"/>
              <a:ext cx="96" cy="96"/>
            </a:xfrm>
            <a:prstGeom prst="ellipse">
              <a:avLst/>
            </a:prstGeom>
            <a:solidFill>
              <a:srgbClr val="CC3300"/>
            </a:solidFill>
            <a:ln w="9525">
              <a:solidFill>
                <a:schemeClr val="tx1"/>
              </a:solidFill>
              <a:round/>
              <a:headEnd/>
              <a:tailEnd/>
            </a:ln>
          </p:spPr>
          <p:txBody>
            <a:bodyPr wrap="none" anchor="ctr"/>
            <a:lstStyle/>
            <a:p>
              <a:endParaRPr lang="en-US"/>
            </a:p>
          </p:txBody>
        </p:sp>
        <p:sp>
          <p:nvSpPr>
            <p:cNvPr id="278546" name="Text Box 24"/>
            <p:cNvSpPr txBox="1">
              <a:spLocks noChangeArrowheads="1"/>
            </p:cNvSpPr>
            <p:nvPr/>
          </p:nvSpPr>
          <p:spPr bwMode="auto">
            <a:xfrm>
              <a:off x="2493" y="960"/>
              <a:ext cx="153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FF3300"/>
                  </a:solidFill>
                  <a:latin typeface="Times New Roman" charset="0"/>
                </a:rPr>
                <a:t>Education</a:t>
              </a:r>
            </a:p>
          </p:txBody>
        </p:sp>
        <p:sp>
          <p:nvSpPr>
            <p:cNvPr id="278547" name="Freeform 25"/>
            <p:cNvSpPr>
              <a:spLocks/>
            </p:cNvSpPr>
            <p:nvPr/>
          </p:nvSpPr>
          <p:spPr bwMode="auto">
            <a:xfrm>
              <a:off x="2201" y="2063"/>
              <a:ext cx="2106" cy="1009"/>
            </a:xfrm>
            <a:custGeom>
              <a:avLst/>
              <a:gdLst>
                <a:gd name="T0" fmla="*/ 0 w 2106"/>
                <a:gd name="T1" fmla="*/ 0 h 1009"/>
                <a:gd name="T2" fmla="*/ 1039 w 2106"/>
                <a:gd name="T3" fmla="*/ 1009 h 1009"/>
                <a:gd name="T4" fmla="*/ 2106 w 2106"/>
                <a:gd name="T5" fmla="*/ 559 h 1009"/>
                <a:gd name="T6" fmla="*/ 0 60000 65536"/>
                <a:gd name="T7" fmla="*/ 0 60000 65536"/>
                <a:gd name="T8" fmla="*/ 0 60000 65536"/>
                <a:gd name="T9" fmla="*/ 0 w 2106"/>
                <a:gd name="T10" fmla="*/ 0 h 1009"/>
                <a:gd name="T11" fmla="*/ 2106 w 2106"/>
                <a:gd name="T12" fmla="*/ 1009 h 1009"/>
              </a:gdLst>
              <a:ahLst/>
              <a:cxnLst>
                <a:cxn ang="T6">
                  <a:pos x="T0" y="T1"/>
                </a:cxn>
                <a:cxn ang="T7">
                  <a:pos x="T2" y="T3"/>
                </a:cxn>
                <a:cxn ang="T8">
                  <a:pos x="T4" y="T5"/>
                </a:cxn>
              </a:cxnLst>
              <a:rect l="T9" t="T10" r="T11" b="T12"/>
              <a:pathLst>
                <a:path w="2106" h="1009">
                  <a:moveTo>
                    <a:pt x="0" y="0"/>
                  </a:moveTo>
                  <a:lnTo>
                    <a:pt x="1039" y="1009"/>
                  </a:lnTo>
                  <a:lnTo>
                    <a:pt x="2106" y="559"/>
                  </a:lnTo>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48" name="Freeform 26"/>
            <p:cNvSpPr>
              <a:spLocks/>
            </p:cNvSpPr>
            <p:nvPr/>
          </p:nvSpPr>
          <p:spPr bwMode="auto">
            <a:xfrm>
              <a:off x="2209" y="1384"/>
              <a:ext cx="2098" cy="129"/>
            </a:xfrm>
            <a:custGeom>
              <a:avLst/>
              <a:gdLst>
                <a:gd name="T0" fmla="*/ 0 w 2098"/>
                <a:gd name="T1" fmla="*/ 35 h 129"/>
                <a:gd name="T2" fmla="*/ 1041 w 2098"/>
                <a:gd name="T3" fmla="*/ 129 h 129"/>
                <a:gd name="T4" fmla="*/ 2098 w 2098"/>
                <a:gd name="T5" fmla="*/ 0 h 129"/>
                <a:gd name="T6" fmla="*/ 0 60000 65536"/>
                <a:gd name="T7" fmla="*/ 0 60000 65536"/>
                <a:gd name="T8" fmla="*/ 0 60000 65536"/>
                <a:gd name="T9" fmla="*/ 0 w 2098"/>
                <a:gd name="T10" fmla="*/ 0 h 129"/>
                <a:gd name="T11" fmla="*/ 2098 w 2098"/>
                <a:gd name="T12" fmla="*/ 129 h 129"/>
              </a:gdLst>
              <a:ahLst/>
              <a:cxnLst>
                <a:cxn ang="T6">
                  <a:pos x="T0" y="T1"/>
                </a:cxn>
                <a:cxn ang="T7">
                  <a:pos x="T2" y="T3"/>
                </a:cxn>
                <a:cxn ang="T8">
                  <a:pos x="T4" y="T5"/>
                </a:cxn>
              </a:cxnLst>
              <a:rect l="T9" t="T10" r="T11" b="T12"/>
              <a:pathLst>
                <a:path w="2098" h="129">
                  <a:moveTo>
                    <a:pt x="0" y="35"/>
                  </a:moveTo>
                  <a:lnTo>
                    <a:pt x="1041" y="129"/>
                  </a:lnTo>
                  <a:lnTo>
                    <a:pt x="2098" y="0"/>
                  </a:lnTo>
                </a:path>
              </a:pathLst>
            </a:cu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49" name="Oval 27"/>
            <p:cNvSpPr>
              <a:spLocks noChangeArrowheads="1"/>
            </p:cNvSpPr>
            <p:nvPr/>
          </p:nvSpPr>
          <p:spPr bwMode="auto">
            <a:xfrm>
              <a:off x="4272" y="1344"/>
              <a:ext cx="96" cy="96"/>
            </a:xfrm>
            <a:prstGeom prst="ellipse">
              <a:avLst/>
            </a:prstGeom>
            <a:solidFill>
              <a:srgbClr val="CC3300"/>
            </a:solidFill>
            <a:ln w="9525">
              <a:solidFill>
                <a:schemeClr val="tx1"/>
              </a:solidFill>
              <a:round/>
              <a:headEnd/>
              <a:tailEnd/>
            </a:ln>
          </p:spPr>
          <p:txBody>
            <a:bodyPr wrap="none" anchor="ctr"/>
            <a:lstStyle/>
            <a:p>
              <a:endParaRPr lang="en-US"/>
            </a:p>
          </p:txBody>
        </p:sp>
        <p:sp>
          <p:nvSpPr>
            <p:cNvPr id="278550" name="Oval 28"/>
            <p:cNvSpPr>
              <a:spLocks noChangeArrowheads="1"/>
            </p:cNvSpPr>
            <p:nvPr/>
          </p:nvSpPr>
          <p:spPr bwMode="auto">
            <a:xfrm>
              <a:off x="4272" y="2574"/>
              <a:ext cx="96" cy="96"/>
            </a:xfrm>
            <a:prstGeom prst="ellipse">
              <a:avLst/>
            </a:prstGeom>
            <a:solidFill>
              <a:schemeClr val="tx1"/>
            </a:solidFill>
            <a:ln w="28575">
              <a:solidFill>
                <a:srgbClr val="CC3300"/>
              </a:solidFill>
              <a:round/>
              <a:headEnd/>
              <a:tailEnd/>
            </a:ln>
          </p:spPr>
          <p:txBody>
            <a:bodyPr wrap="none" anchor="ctr"/>
            <a:lstStyle/>
            <a:p>
              <a:endParaRPr lang="en-US"/>
            </a:p>
          </p:txBody>
        </p:sp>
        <p:sp>
          <p:nvSpPr>
            <p:cNvPr id="278551" name="Oval 29"/>
            <p:cNvSpPr>
              <a:spLocks noChangeArrowheads="1"/>
            </p:cNvSpPr>
            <p:nvPr/>
          </p:nvSpPr>
          <p:spPr bwMode="auto">
            <a:xfrm>
              <a:off x="3201" y="3024"/>
              <a:ext cx="96" cy="96"/>
            </a:xfrm>
            <a:prstGeom prst="ellipse">
              <a:avLst/>
            </a:prstGeom>
            <a:solidFill>
              <a:schemeClr val="tx1"/>
            </a:solidFill>
            <a:ln w="28575">
              <a:solidFill>
                <a:srgbClr val="CC3300"/>
              </a:solidFill>
              <a:round/>
              <a:headEnd/>
              <a:tailEnd/>
            </a:ln>
          </p:spPr>
          <p:txBody>
            <a:bodyPr wrap="none" anchor="ctr"/>
            <a:lstStyle/>
            <a:p>
              <a:endParaRPr lang="en-US"/>
            </a:p>
          </p:txBody>
        </p:sp>
        <p:sp>
          <p:nvSpPr>
            <p:cNvPr id="278552" name="Oval 30"/>
            <p:cNvSpPr>
              <a:spLocks noChangeArrowheads="1"/>
            </p:cNvSpPr>
            <p:nvPr/>
          </p:nvSpPr>
          <p:spPr bwMode="auto">
            <a:xfrm>
              <a:off x="2160" y="2028"/>
              <a:ext cx="96" cy="96"/>
            </a:xfrm>
            <a:prstGeom prst="ellipse">
              <a:avLst/>
            </a:prstGeom>
            <a:solidFill>
              <a:schemeClr val="tx1"/>
            </a:solidFill>
            <a:ln w="28575">
              <a:solidFill>
                <a:srgbClr val="CC3300"/>
              </a:solidFill>
              <a:round/>
              <a:headEnd/>
              <a:tailEnd/>
            </a:ln>
          </p:spPr>
          <p:txBody>
            <a:bodyPr wrap="none" anchor="ctr"/>
            <a:lstStyle/>
            <a:p>
              <a:endParaRPr lang="en-US"/>
            </a:p>
          </p:txBody>
        </p:sp>
        <p:sp>
          <p:nvSpPr>
            <p:cNvPr id="278553" name="Oval 31"/>
            <p:cNvSpPr>
              <a:spLocks noChangeArrowheads="1"/>
            </p:cNvSpPr>
            <p:nvPr/>
          </p:nvSpPr>
          <p:spPr bwMode="auto">
            <a:xfrm>
              <a:off x="2160" y="1374"/>
              <a:ext cx="96" cy="96"/>
            </a:xfrm>
            <a:prstGeom prst="ellipse">
              <a:avLst/>
            </a:prstGeom>
            <a:solidFill>
              <a:srgbClr val="CC3300"/>
            </a:solidFill>
            <a:ln w="9525">
              <a:solidFill>
                <a:schemeClr val="tx1"/>
              </a:solidFill>
              <a:round/>
              <a:headEnd/>
              <a:tailEnd/>
            </a:ln>
          </p:spPr>
          <p:txBody>
            <a:bodyPr wrap="none" anchor="ctr"/>
            <a:lstStyle/>
            <a:p>
              <a:endParaRPr lang="en-US"/>
            </a:p>
          </p:txBody>
        </p:sp>
      </p:grpSp>
      <p:sp>
        <p:nvSpPr>
          <p:cNvPr id="278543" name="Text Box 32"/>
          <p:cNvSpPr txBox="1">
            <a:spLocks noChangeArrowheads="1"/>
          </p:cNvSpPr>
          <p:nvPr/>
        </p:nvSpPr>
        <p:spPr bwMode="auto">
          <a:xfrm>
            <a:off x="2133600" y="2971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Lo EA</a:t>
            </a:r>
          </a:p>
        </p:txBody>
      </p:sp>
      <p:sp>
        <p:nvSpPr>
          <p:cNvPr id="278544" name="Text Box 33"/>
          <p:cNvSpPr txBox="1">
            <a:spLocks noChangeArrowheads="1"/>
          </p:cNvSpPr>
          <p:nvPr/>
        </p:nvSpPr>
        <p:spPr bwMode="auto">
          <a:xfrm>
            <a:off x="2133600" y="19812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Hi EA</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solidFill>
                  <a:schemeClr val="tx1"/>
                </a:solidFill>
                <a:latin typeface="Times New Roman" charset="0"/>
                <a:cs typeface="Times New Roman" charset="0"/>
              </a:rPr>
              <a:t>ACT </a:t>
            </a:r>
            <a:r>
              <a:rPr lang="en-US" dirty="0">
                <a:solidFill>
                  <a:schemeClr val="tx1"/>
                </a:solidFill>
                <a:latin typeface="Times New Roman" charset="0"/>
                <a:cs typeface="Times New Roman" charset="0"/>
              </a:rPr>
              <a:t>for Shame</a:t>
            </a:r>
            <a:r>
              <a:rPr lang="en-US" dirty="0">
                <a:solidFill>
                  <a:srgbClr val="CC9900"/>
                </a:solidFill>
                <a:latin typeface="Times New Roman" charset="0"/>
                <a:cs typeface="Times New Roman" charset="0"/>
              </a:rPr>
              <a:t/>
            </a:r>
            <a:br>
              <a:rPr lang="en-US" dirty="0">
                <a:solidFill>
                  <a:srgbClr val="CC9900"/>
                </a:solidFill>
                <a:latin typeface="Times New Roman" charset="0"/>
                <a:cs typeface="Times New Roman" charset="0"/>
              </a:rPr>
            </a:br>
            <a:r>
              <a:rPr lang="en-US" sz="1600" i="1" dirty="0" err="1" smtClean="0">
                <a:solidFill>
                  <a:schemeClr val="tx1"/>
                </a:solidFill>
                <a:latin typeface="Times New Roman" charset="0"/>
                <a:cs typeface="Times New Roman" charset="0"/>
              </a:rPr>
              <a:t>Luoma</a:t>
            </a:r>
            <a:r>
              <a:rPr lang="en-US" sz="1600" i="1" dirty="0" smtClean="0">
                <a:solidFill>
                  <a:schemeClr val="tx1"/>
                </a:solidFill>
                <a:latin typeface="Times New Roman" charset="0"/>
                <a:cs typeface="Times New Roman" charset="0"/>
              </a:rPr>
              <a:t> et al., JCCP</a:t>
            </a:r>
            <a:endParaRPr lang="en-US" sz="1600" i="1" dirty="0">
              <a:latin typeface="Times New Roman" charset="0"/>
              <a:cs typeface="Times New Roman" charset="0"/>
            </a:endParaRPr>
          </a:p>
        </p:txBody>
      </p:sp>
      <p:sp>
        <p:nvSpPr>
          <p:cNvPr id="113667" name="Rectangle 3"/>
          <p:cNvSpPr>
            <a:spLocks noGrp="1" noChangeArrowheads="1"/>
          </p:cNvSpPr>
          <p:nvPr>
            <p:ph type="body" idx="4294967295"/>
          </p:nvPr>
        </p:nvSpPr>
        <p:spPr>
          <a:xfrm>
            <a:off x="457200" y="1600200"/>
            <a:ext cx="8207375" cy="4495800"/>
          </a:xfrm>
        </p:spPr>
        <p:txBody>
          <a:bodyPr/>
          <a:lstStyle/>
          <a:p>
            <a:pPr eaLnBrk="1" hangingPunct="1">
              <a:lnSpc>
                <a:spcPct val="90000"/>
              </a:lnSpc>
              <a:defRPr/>
            </a:pPr>
            <a:r>
              <a:rPr lang="en-US">
                <a:latin typeface="Times New Roman" charset="0"/>
                <a:cs typeface="Times New Roman" charset="0"/>
              </a:rPr>
              <a:t>134 participants in a 28 day in-patient drug program</a:t>
            </a:r>
          </a:p>
          <a:p>
            <a:pPr eaLnBrk="1" hangingPunct="1">
              <a:lnSpc>
                <a:spcPct val="90000"/>
              </a:lnSpc>
              <a:defRPr/>
            </a:pPr>
            <a:r>
              <a:rPr lang="en-US">
                <a:latin typeface="Times New Roman" charset="0"/>
                <a:cs typeface="Times New Roman" charset="0"/>
              </a:rPr>
              <a:t>Randomly assigned in waves to receive treatment as usual or that plus a 6-hour  ACT group focused particularly on self-stigma and shame</a:t>
            </a:r>
          </a:p>
          <a:p>
            <a:pPr eaLnBrk="1" hangingPunct="1">
              <a:lnSpc>
                <a:spcPct val="90000"/>
              </a:lnSpc>
              <a:defRPr/>
            </a:pPr>
            <a:r>
              <a:rPr lang="en-US">
                <a:latin typeface="Times New Roman" charset="0"/>
                <a:cs typeface="Times New Roman" charset="0"/>
              </a:rPr>
              <a:t>Thus the total difference in the program is minimal – about 3-5% of the treatment hours</a:t>
            </a:r>
          </a:p>
          <a:p>
            <a:pPr eaLnBrk="1" hangingPunct="1">
              <a:lnSpc>
                <a:spcPct val="90000"/>
              </a:lnSpc>
              <a:defRPr/>
            </a:pPr>
            <a:r>
              <a:rPr lang="en-US">
                <a:latin typeface="Times New Roman" charset="0"/>
                <a:cs typeface="Times New Roman" charset="0"/>
              </a:rPr>
              <a:t>71% available at follow up </a:t>
            </a:r>
          </a:p>
          <a:p>
            <a:pPr eaLnBrk="1" hangingPunct="1">
              <a:lnSpc>
                <a:spcPct val="90000"/>
              </a:lnSpc>
              <a:buFontTx/>
              <a:buNone/>
              <a:defRPr/>
            </a:pPr>
            <a:endParaRPr lang="en-US">
              <a:latin typeface="Times New Roman" charset="0"/>
              <a:cs typeface="Times New Roman" charset="0"/>
            </a:endParaRPr>
          </a:p>
          <a:p>
            <a:pPr eaLnBrk="1" hangingPunct="1">
              <a:lnSpc>
                <a:spcPct val="90000"/>
              </a:lnSpc>
              <a:defRPr/>
            </a:pPr>
            <a:endParaRPr lang="en-US">
              <a:latin typeface="Times New Roman"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Freeform 2"/>
          <p:cNvSpPr>
            <a:spLocks/>
          </p:cNvSpPr>
          <p:nvPr/>
        </p:nvSpPr>
        <p:spPr bwMode="auto">
          <a:xfrm>
            <a:off x="4610100" y="1920875"/>
            <a:ext cx="1746250" cy="669925"/>
          </a:xfrm>
          <a:custGeom>
            <a:avLst/>
            <a:gdLst>
              <a:gd name="T0" fmla="*/ 0 w 1100"/>
              <a:gd name="T1" fmla="*/ 0 h 422"/>
              <a:gd name="T2" fmla="*/ 2147483647 w 1100"/>
              <a:gd name="T3" fmla="*/ 1063505938 h 422"/>
              <a:gd name="T4" fmla="*/ 0 60000 65536"/>
              <a:gd name="T5" fmla="*/ 0 60000 65536"/>
              <a:gd name="T6" fmla="*/ 0 w 1100"/>
              <a:gd name="T7" fmla="*/ 0 h 422"/>
              <a:gd name="T8" fmla="*/ 1100 w 1100"/>
              <a:gd name="T9" fmla="*/ 422 h 422"/>
            </a:gdLst>
            <a:ahLst/>
            <a:cxnLst>
              <a:cxn ang="T4">
                <a:pos x="T0" y="T1"/>
              </a:cxn>
              <a:cxn ang="T5">
                <a:pos x="T2" y="T3"/>
              </a:cxn>
            </a:cxnLst>
            <a:rect l="T6" t="T7" r="T8" b="T9"/>
            <a:pathLst>
              <a:path w="1100" h="422">
                <a:moveTo>
                  <a:pt x="0" y="0"/>
                </a:moveTo>
                <a:lnTo>
                  <a:pt x="1100" y="422"/>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626" name="Freeform 3"/>
          <p:cNvSpPr>
            <a:spLocks/>
          </p:cNvSpPr>
          <p:nvPr/>
        </p:nvSpPr>
        <p:spPr bwMode="auto">
          <a:xfrm>
            <a:off x="4624388" y="2106613"/>
            <a:ext cx="1741487" cy="2084387"/>
          </a:xfrm>
          <a:custGeom>
            <a:avLst/>
            <a:gdLst>
              <a:gd name="T0" fmla="*/ 0 w 1097"/>
              <a:gd name="T1" fmla="*/ 0 h 1313"/>
              <a:gd name="T2" fmla="*/ 2147483647 w 1097"/>
              <a:gd name="T3" fmla="*/ 2147483647 h 1313"/>
              <a:gd name="T4" fmla="*/ 0 60000 65536"/>
              <a:gd name="T5" fmla="*/ 0 60000 65536"/>
              <a:gd name="T6" fmla="*/ 0 w 1097"/>
              <a:gd name="T7" fmla="*/ 0 h 1313"/>
              <a:gd name="T8" fmla="*/ 1097 w 1097"/>
              <a:gd name="T9" fmla="*/ 1313 h 1313"/>
            </a:gdLst>
            <a:ahLst/>
            <a:cxnLst>
              <a:cxn ang="T4">
                <a:pos x="T0" y="T1"/>
              </a:cxn>
              <a:cxn ang="T5">
                <a:pos x="T2" y="T3"/>
              </a:cxn>
            </a:cxnLst>
            <a:rect l="T6" t="T7" r="T8" b="T9"/>
            <a:pathLst>
              <a:path w="1097" h="1313">
                <a:moveTo>
                  <a:pt x="0" y="0"/>
                </a:moveTo>
                <a:lnTo>
                  <a:pt x="1097" y="1313"/>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2" name="Rectangle 4"/>
          <p:cNvSpPr>
            <a:spLocks noGrp="1" noChangeArrowheads="1"/>
          </p:cNvSpPr>
          <p:nvPr>
            <p:ph type="title" idx="4294967295"/>
          </p:nvPr>
        </p:nvSpPr>
        <p:spPr>
          <a:xfrm>
            <a:off x="381000" y="2286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4000" dirty="0">
                <a:solidFill>
                  <a:srgbClr val="000000"/>
                </a:solidFill>
                <a:latin typeface="Times New Roman" charset="0"/>
                <a:cs typeface="Times New Roman" charset="0"/>
              </a:rPr>
              <a:t>Shame Outcomes: Better for TAU </a:t>
            </a:r>
          </a:p>
        </p:txBody>
      </p:sp>
      <p:sp>
        <p:nvSpPr>
          <p:cNvPr id="282628" name="Line 5"/>
          <p:cNvSpPr>
            <a:spLocks noChangeShapeType="1"/>
          </p:cNvSpPr>
          <p:nvPr/>
        </p:nvSpPr>
        <p:spPr bwMode="auto">
          <a:xfrm>
            <a:off x="3536950" y="17526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2629" name="Line 6"/>
          <p:cNvSpPr>
            <a:spLocks noChangeShapeType="1"/>
          </p:cNvSpPr>
          <p:nvPr/>
        </p:nvSpPr>
        <p:spPr bwMode="auto">
          <a:xfrm>
            <a:off x="3536950" y="5181600"/>
            <a:ext cx="3390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2630" name="Text Box 7"/>
          <p:cNvSpPr txBox="1">
            <a:spLocks noChangeArrowheads="1"/>
          </p:cNvSpPr>
          <p:nvPr/>
        </p:nvSpPr>
        <p:spPr bwMode="auto">
          <a:xfrm>
            <a:off x="399415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Pre</a:t>
            </a:r>
          </a:p>
        </p:txBody>
      </p:sp>
      <p:sp>
        <p:nvSpPr>
          <p:cNvPr id="282631" name="Text Box 8"/>
          <p:cNvSpPr txBox="1">
            <a:spLocks noChangeArrowheads="1"/>
          </p:cNvSpPr>
          <p:nvPr/>
        </p:nvSpPr>
        <p:spPr bwMode="auto">
          <a:xfrm>
            <a:off x="559435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Post</a:t>
            </a:r>
          </a:p>
        </p:txBody>
      </p:sp>
      <p:sp>
        <p:nvSpPr>
          <p:cNvPr id="282632" name="Text Box 9"/>
          <p:cNvSpPr txBox="1">
            <a:spLocks noChangeArrowheads="1"/>
          </p:cNvSpPr>
          <p:nvPr/>
        </p:nvSpPr>
        <p:spPr bwMode="auto">
          <a:xfrm>
            <a:off x="2741613" y="16764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110</a:t>
            </a:r>
          </a:p>
        </p:txBody>
      </p:sp>
      <p:sp>
        <p:nvSpPr>
          <p:cNvPr id="282633" name="Text Box 10"/>
          <p:cNvSpPr txBox="1">
            <a:spLocks noChangeArrowheads="1"/>
          </p:cNvSpPr>
          <p:nvPr/>
        </p:nvSpPr>
        <p:spPr bwMode="auto">
          <a:xfrm>
            <a:off x="2595563" y="2330450"/>
            <a:ext cx="86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105</a:t>
            </a:r>
          </a:p>
        </p:txBody>
      </p:sp>
      <p:sp>
        <p:nvSpPr>
          <p:cNvPr id="282634" name="Text Box 11"/>
          <p:cNvSpPr txBox="1">
            <a:spLocks noChangeArrowheads="1"/>
          </p:cNvSpPr>
          <p:nvPr/>
        </p:nvSpPr>
        <p:spPr bwMode="auto">
          <a:xfrm>
            <a:off x="2674938" y="2986088"/>
            <a:ext cx="78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100</a:t>
            </a:r>
          </a:p>
        </p:txBody>
      </p:sp>
      <p:sp>
        <p:nvSpPr>
          <p:cNvPr id="282635" name="Text Box 12"/>
          <p:cNvSpPr txBox="1">
            <a:spLocks noChangeArrowheads="1"/>
          </p:cNvSpPr>
          <p:nvPr/>
        </p:nvSpPr>
        <p:spPr bwMode="auto">
          <a:xfrm>
            <a:off x="2927350" y="3641725"/>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95</a:t>
            </a:r>
          </a:p>
        </p:txBody>
      </p:sp>
      <p:sp>
        <p:nvSpPr>
          <p:cNvPr id="282636" name="Text Box 13"/>
          <p:cNvSpPr txBox="1">
            <a:spLocks noChangeArrowheads="1"/>
          </p:cNvSpPr>
          <p:nvPr/>
        </p:nvSpPr>
        <p:spPr bwMode="auto">
          <a:xfrm>
            <a:off x="2927350" y="4297363"/>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90</a:t>
            </a:r>
          </a:p>
        </p:txBody>
      </p:sp>
      <p:sp>
        <p:nvSpPr>
          <p:cNvPr id="282637" name="Text Box 14"/>
          <p:cNvSpPr txBox="1">
            <a:spLocks noChangeArrowheads="1"/>
          </p:cNvSpPr>
          <p:nvPr/>
        </p:nvSpPr>
        <p:spPr bwMode="auto">
          <a:xfrm>
            <a:off x="2927350" y="4953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85</a:t>
            </a:r>
          </a:p>
        </p:txBody>
      </p:sp>
      <p:sp>
        <p:nvSpPr>
          <p:cNvPr id="282638" name="Oval 15"/>
          <p:cNvSpPr>
            <a:spLocks noChangeArrowheads="1"/>
          </p:cNvSpPr>
          <p:nvPr/>
        </p:nvSpPr>
        <p:spPr bwMode="auto">
          <a:xfrm>
            <a:off x="4575175" y="1824038"/>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82639" name="Oval 16"/>
          <p:cNvSpPr>
            <a:spLocks noChangeArrowheads="1"/>
          </p:cNvSpPr>
          <p:nvPr/>
        </p:nvSpPr>
        <p:spPr bwMode="auto">
          <a:xfrm>
            <a:off x="4573588" y="2001838"/>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282640" name="Oval 17"/>
          <p:cNvSpPr>
            <a:spLocks noChangeArrowheads="1"/>
          </p:cNvSpPr>
          <p:nvPr/>
        </p:nvSpPr>
        <p:spPr bwMode="auto">
          <a:xfrm>
            <a:off x="6215063" y="2513013"/>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82641" name="Oval 18"/>
          <p:cNvSpPr>
            <a:spLocks noChangeArrowheads="1"/>
          </p:cNvSpPr>
          <p:nvPr/>
        </p:nvSpPr>
        <p:spPr bwMode="auto">
          <a:xfrm>
            <a:off x="6280150" y="4078288"/>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282642" name="Text Box 19"/>
          <p:cNvSpPr txBox="1">
            <a:spLocks noChangeArrowheads="1"/>
          </p:cNvSpPr>
          <p:nvPr/>
        </p:nvSpPr>
        <p:spPr bwMode="auto">
          <a:xfrm rot="-5400000">
            <a:off x="-13494" y="3304382"/>
            <a:ext cx="4587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Average Score</a:t>
            </a:r>
          </a:p>
        </p:txBody>
      </p:sp>
      <p:sp>
        <p:nvSpPr>
          <p:cNvPr id="282643" name="Text Box 20"/>
          <p:cNvSpPr txBox="1">
            <a:spLocks noChangeArrowheads="1"/>
          </p:cNvSpPr>
          <p:nvPr/>
        </p:nvSpPr>
        <p:spPr bwMode="auto">
          <a:xfrm>
            <a:off x="4565650" y="4114800"/>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FF3300"/>
                </a:solidFill>
                <a:latin typeface="Times New Roman" charset="0"/>
              </a:rPr>
              <a:t>TAU</a:t>
            </a:r>
          </a:p>
        </p:txBody>
      </p:sp>
      <p:sp>
        <p:nvSpPr>
          <p:cNvPr id="282644" name="Text Box 21"/>
          <p:cNvSpPr txBox="1">
            <a:spLocks noChangeArrowheads="1"/>
          </p:cNvSpPr>
          <p:nvPr/>
        </p:nvSpPr>
        <p:spPr bwMode="auto">
          <a:xfrm>
            <a:off x="5403850" y="1600200"/>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8000"/>
                </a:solidFill>
                <a:latin typeface="Times New Roman" charset="0"/>
              </a:rPr>
              <a:t>ACT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Freeform 2"/>
          <p:cNvSpPr>
            <a:spLocks/>
          </p:cNvSpPr>
          <p:nvPr/>
        </p:nvSpPr>
        <p:spPr bwMode="auto">
          <a:xfrm>
            <a:off x="4621213" y="3578225"/>
            <a:ext cx="1577975" cy="1457325"/>
          </a:xfrm>
          <a:custGeom>
            <a:avLst/>
            <a:gdLst>
              <a:gd name="T0" fmla="*/ 0 w 994"/>
              <a:gd name="T1" fmla="*/ 2147483647 h 918"/>
              <a:gd name="T2" fmla="*/ 2147483647 w 994"/>
              <a:gd name="T3" fmla="*/ 0 h 918"/>
              <a:gd name="T4" fmla="*/ 0 60000 65536"/>
              <a:gd name="T5" fmla="*/ 0 60000 65536"/>
              <a:gd name="T6" fmla="*/ 0 w 994"/>
              <a:gd name="T7" fmla="*/ 0 h 918"/>
              <a:gd name="T8" fmla="*/ 994 w 994"/>
              <a:gd name="T9" fmla="*/ 918 h 918"/>
            </a:gdLst>
            <a:ahLst/>
            <a:cxnLst>
              <a:cxn ang="T4">
                <a:pos x="T0" y="T1"/>
              </a:cxn>
              <a:cxn ang="T5">
                <a:pos x="T2" y="T3"/>
              </a:cxn>
            </a:cxnLst>
            <a:rect l="T6" t="T7" r="T8" b="T9"/>
            <a:pathLst>
              <a:path w="994" h="918">
                <a:moveTo>
                  <a:pt x="0" y="918"/>
                </a:moveTo>
                <a:lnTo>
                  <a:pt x="994" y="0"/>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674" name="Freeform 3"/>
          <p:cNvSpPr>
            <a:spLocks/>
          </p:cNvSpPr>
          <p:nvPr/>
        </p:nvSpPr>
        <p:spPr bwMode="auto">
          <a:xfrm>
            <a:off x="4621213" y="2676525"/>
            <a:ext cx="1538287" cy="2413000"/>
          </a:xfrm>
          <a:custGeom>
            <a:avLst/>
            <a:gdLst>
              <a:gd name="T0" fmla="*/ 0 w 969"/>
              <a:gd name="T1" fmla="*/ 2147483647 h 1520"/>
              <a:gd name="T2" fmla="*/ 2147483647 w 969"/>
              <a:gd name="T3" fmla="*/ 0 h 1520"/>
              <a:gd name="T4" fmla="*/ 0 60000 65536"/>
              <a:gd name="T5" fmla="*/ 0 60000 65536"/>
              <a:gd name="T6" fmla="*/ 0 w 969"/>
              <a:gd name="T7" fmla="*/ 0 h 1520"/>
              <a:gd name="T8" fmla="*/ 969 w 969"/>
              <a:gd name="T9" fmla="*/ 1520 h 1520"/>
            </a:gdLst>
            <a:ahLst/>
            <a:cxnLst>
              <a:cxn ang="T4">
                <a:pos x="T0" y="T1"/>
              </a:cxn>
              <a:cxn ang="T5">
                <a:pos x="T2" y="T3"/>
              </a:cxn>
            </a:cxnLst>
            <a:rect l="T6" t="T7" r="T8" b="T9"/>
            <a:pathLst>
              <a:path w="969" h="1520">
                <a:moveTo>
                  <a:pt x="0" y="1520"/>
                </a:moveTo>
                <a:lnTo>
                  <a:pt x="969" y="0"/>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16" name="Rectangle 4"/>
          <p:cNvSpPr>
            <a:spLocks noGrp="1" noChangeArrowheads="1"/>
          </p:cNvSpPr>
          <p:nvPr>
            <p:ph type="title" idx="4294967295"/>
          </p:nvPr>
        </p:nvSpPr>
        <p:spPr>
          <a:xfrm>
            <a:off x="0" y="228600"/>
            <a:ext cx="9144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4000" dirty="0">
                <a:solidFill>
                  <a:schemeClr val="tx1"/>
                </a:solidFill>
                <a:latin typeface="Times New Roman" charset="0"/>
                <a:cs typeface="Times New Roman" charset="0"/>
              </a:rPr>
              <a:t>Quality of Life Outcomes: Better for TAU </a:t>
            </a:r>
          </a:p>
        </p:txBody>
      </p:sp>
      <p:sp>
        <p:nvSpPr>
          <p:cNvPr id="284676" name="Line 5"/>
          <p:cNvSpPr>
            <a:spLocks noChangeShapeType="1"/>
          </p:cNvSpPr>
          <p:nvPr/>
        </p:nvSpPr>
        <p:spPr bwMode="auto">
          <a:xfrm>
            <a:off x="3460750" y="17526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4677" name="Line 6"/>
          <p:cNvSpPr>
            <a:spLocks noChangeShapeType="1"/>
          </p:cNvSpPr>
          <p:nvPr/>
        </p:nvSpPr>
        <p:spPr bwMode="auto">
          <a:xfrm>
            <a:off x="3460750" y="5181600"/>
            <a:ext cx="3695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4678" name="Text Box 7"/>
          <p:cNvSpPr txBox="1">
            <a:spLocks noChangeArrowheads="1"/>
          </p:cNvSpPr>
          <p:nvPr/>
        </p:nvSpPr>
        <p:spPr bwMode="auto">
          <a:xfrm>
            <a:off x="391795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Pre</a:t>
            </a:r>
          </a:p>
        </p:txBody>
      </p:sp>
      <p:sp>
        <p:nvSpPr>
          <p:cNvPr id="284679" name="Text Box 8"/>
          <p:cNvSpPr txBox="1">
            <a:spLocks noChangeArrowheads="1"/>
          </p:cNvSpPr>
          <p:nvPr/>
        </p:nvSpPr>
        <p:spPr bwMode="auto">
          <a:xfrm>
            <a:off x="551815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Post</a:t>
            </a:r>
          </a:p>
        </p:txBody>
      </p:sp>
      <p:sp>
        <p:nvSpPr>
          <p:cNvPr id="284680" name="Text Box 9"/>
          <p:cNvSpPr txBox="1">
            <a:spLocks noChangeArrowheads="1"/>
          </p:cNvSpPr>
          <p:nvPr/>
        </p:nvSpPr>
        <p:spPr bwMode="auto">
          <a:xfrm>
            <a:off x="2665413" y="15113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80</a:t>
            </a:r>
          </a:p>
        </p:txBody>
      </p:sp>
      <p:sp>
        <p:nvSpPr>
          <p:cNvPr id="284681" name="Text Box 10"/>
          <p:cNvSpPr txBox="1">
            <a:spLocks noChangeArrowheads="1"/>
          </p:cNvSpPr>
          <p:nvPr/>
        </p:nvSpPr>
        <p:spPr bwMode="auto">
          <a:xfrm>
            <a:off x="2519363" y="2749550"/>
            <a:ext cx="86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76</a:t>
            </a:r>
          </a:p>
        </p:txBody>
      </p:sp>
      <p:sp>
        <p:nvSpPr>
          <p:cNvPr id="284682" name="Text Box 11"/>
          <p:cNvSpPr txBox="1">
            <a:spLocks noChangeArrowheads="1"/>
          </p:cNvSpPr>
          <p:nvPr/>
        </p:nvSpPr>
        <p:spPr bwMode="auto">
          <a:xfrm>
            <a:off x="2598738" y="3989388"/>
            <a:ext cx="78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72</a:t>
            </a:r>
          </a:p>
        </p:txBody>
      </p:sp>
      <p:sp>
        <p:nvSpPr>
          <p:cNvPr id="284683" name="Text Box 12"/>
          <p:cNvSpPr txBox="1">
            <a:spLocks noChangeArrowheads="1"/>
          </p:cNvSpPr>
          <p:nvPr/>
        </p:nvSpPr>
        <p:spPr bwMode="auto">
          <a:xfrm>
            <a:off x="2665413" y="46101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70</a:t>
            </a:r>
          </a:p>
        </p:txBody>
      </p:sp>
      <p:sp>
        <p:nvSpPr>
          <p:cNvPr id="284684" name="Oval 13"/>
          <p:cNvSpPr>
            <a:spLocks noChangeArrowheads="1"/>
          </p:cNvSpPr>
          <p:nvPr/>
        </p:nvSpPr>
        <p:spPr bwMode="auto">
          <a:xfrm>
            <a:off x="4537075" y="4937125"/>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84685" name="Oval 14"/>
          <p:cNvSpPr>
            <a:spLocks noChangeArrowheads="1"/>
          </p:cNvSpPr>
          <p:nvPr/>
        </p:nvSpPr>
        <p:spPr bwMode="auto">
          <a:xfrm>
            <a:off x="4537075" y="4984750"/>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284686" name="Oval 15"/>
          <p:cNvSpPr>
            <a:spLocks noChangeArrowheads="1"/>
          </p:cNvSpPr>
          <p:nvPr/>
        </p:nvSpPr>
        <p:spPr bwMode="auto">
          <a:xfrm>
            <a:off x="6099175" y="3505200"/>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84687" name="Oval 16"/>
          <p:cNvSpPr>
            <a:spLocks noChangeArrowheads="1"/>
          </p:cNvSpPr>
          <p:nvPr/>
        </p:nvSpPr>
        <p:spPr bwMode="auto">
          <a:xfrm>
            <a:off x="6097588" y="2593975"/>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284688" name="Text Box 17"/>
          <p:cNvSpPr txBox="1">
            <a:spLocks noChangeArrowheads="1"/>
          </p:cNvSpPr>
          <p:nvPr/>
        </p:nvSpPr>
        <p:spPr bwMode="auto">
          <a:xfrm rot="-5400000">
            <a:off x="37306" y="3304382"/>
            <a:ext cx="4587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Average Score</a:t>
            </a:r>
          </a:p>
        </p:txBody>
      </p:sp>
      <p:sp>
        <p:nvSpPr>
          <p:cNvPr id="284689" name="Text Box 18"/>
          <p:cNvSpPr txBox="1">
            <a:spLocks noChangeArrowheads="1"/>
          </p:cNvSpPr>
          <p:nvPr/>
        </p:nvSpPr>
        <p:spPr bwMode="auto">
          <a:xfrm>
            <a:off x="4043363" y="3048000"/>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FF3300"/>
                </a:solidFill>
                <a:latin typeface="Times New Roman" charset="0"/>
              </a:rPr>
              <a:t>TAU</a:t>
            </a:r>
          </a:p>
        </p:txBody>
      </p:sp>
      <p:sp>
        <p:nvSpPr>
          <p:cNvPr id="284690" name="Text Box 19"/>
          <p:cNvSpPr txBox="1">
            <a:spLocks noChangeArrowheads="1"/>
          </p:cNvSpPr>
          <p:nvPr/>
        </p:nvSpPr>
        <p:spPr bwMode="auto">
          <a:xfrm>
            <a:off x="5480050" y="4267200"/>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8000"/>
                </a:solidFill>
                <a:latin typeface="Times New Roman" charset="0"/>
              </a:rPr>
              <a:t>ACT</a:t>
            </a:r>
          </a:p>
        </p:txBody>
      </p:sp>
      <p:sp>
        <p:nvSpPr>
          <p:cNvPr id="284691" name="Text Box 20"/>
          <p:cNvSpPr txBox="1">
            <a:spLocks noChangeArrowheads="1"/>
          </p:cNvSpPr>
          <p:nvPr/>
        </p:nvSpPr>
        <p:spPr bwMode="auto">
          <a:xfrm>
            <a:off x="2519363" y="3370263"/>
            <a:ext cx="86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74</a:t>
            </a:r>
          </a:p>
        </p:txBody>
      </p:sp>
      <p:sp>
        <p:nvSpPr>
          <p:cNvPr id="284692" name="Text Box 21"/>
          <p:cNvSpPr txBox="1">
            <a:spLocks noChangeArrowheads="1"/>
          </p:cNvSpPr>
          <p:nvPr/>
        </p:nvSpPr>
        <p:spPr bwMode="auto">
          <a:xfrm>
            <a:off x="2519363" y="2130425"/>
            <a:ext cx="86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78</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485775" y="3048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4000" dirty="0" smtClean="0">
                <a:solidFill>
                  <a:schemeClr val="tx1"/>
                </a:solidFill>
                <a:latin typeface="Times New Roman" charset="0"/>
                <a:cs typeface="Times New Roman" charset="0"/>
              </a:rPr>
              <a:t>Substance </a:t>
            </a:r>
            <a:r>
              <a:rPr lang="en-US" sz="4000" dirty="0">
                <a:solidFill>
                  <a:schemeClr val="tx1"/>
                </a:solidFill>
                <a:latin typeface="Times New Roman" charset="0"/>
                <a:cs typeface="Times New Roman" charset="0"/>
              </a:rPr>
              <a:t>Use Outcomes </a:t>
            </a:r>
          </a:p>
        </p:txBody>
      </p:sp>
      <p:sp>
        <p:nvSpPr>
          <p:cNvPr id="286722" name="Line 3"/>
          <p:cNvSpPr>
            <a:spLocks noChangeShapeType="1"/>
          </p:cNvSpPr>
          <p:nvPr/>
        </p:nvSpPr>
        <p:spPr bwMode="auto">
          <a:xfrm>
            <a:off x="2298700" y="17526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3" name="Line 4"/>
          <p:cNvSpPr>
            <a:spLocks noChangeShapeType="1"/>
          </p:cNvSpPr>
          <p:nvPr/>
        </p:nvSpPr>
        <p:spPr bwMode="auto">
          <a:xfrm>
            <a:off x="2298700" y="5181600"/>
            <a:ext cx="518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4" name="Text Box 5"/>
          <p:cNvSpPr txBox="1">
            <a:spLocks noChangeArrowheads="1"/>
          </p:cNvSpPr>
          <p:nvPr/>
        </p:nvSpPr>
        <p:spPr bwMode="auto">
          <a:xfrm>
            <a:off x="275590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1 Month</a:t>
            </a:r>
          </a:p>
        </p:txBody>
      </p:sp>
      <p:sp>
        <p:nvSpPr>
          <p:cNvPr id="286725" name="Text Box 6"/>
          <p:cNvSpPr txBox="1">
            <a:spLocks noChangeArrowheads="1"/>
          </p:cNvSpPr>
          <p:nvPr/>
        </p:nvSpPr>
        <p:spPr bwMode="auto">
          <a:xfrm>
            <a:off x="1689100" y="1676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6</a:t>
            </a:r>
          </a:p>
        </p:txBody>
      </p:sp>
      <p:sp>
        <p:nvSpPr>
          <p:cNvPr id="286726" name="Text Box 7"/>
          <p:cNvSpPr txBox="1">
            <a:spLocks noChangeArrowheads="1"/>
          </p:cNvSpPr>
          <p:nvPr/>
        </p:nvSpPr>
        <p:spPr bwMode="auto">
          <a:xfrm>
            <a:off x="1689100" y="2209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5</a:t>
            </a:r>
          </a:p>
        </p:txBody>
      </p:sp>
      <p:sp>
        <p:nvSpPr>
          <p:cNvPr id="286727" name="Text Box 8"/>
          <p:cNvSpPr txBox="1">
            <a:spLocks noChangeArrowheads="1"/>
          </p:cNvSpPr>
          <p:nvPr/>
        </p:nvSpPr>
        <p:spPr bwMode="auto">
          <a:xfrm>
            <a:off x="1689100" y="2743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4</a:t>
            </a:r>
          </a:p>
        </p:txBody>
      </p:sp>
      <p:sp>
        <p:nvSpPr>
          <p:cNvPr id="286728" name="Text Box 9"/>
          <p:cNvSpPr txBox="1">
            <a:spLocks noChangeArrowheads="1"/>
          </p:cNvSpPr>
          <p:nvPr/>
        </p:nvSpPr>
        <p:spPr bwMode="auto">
          <a:xfrm>
            <a:off x="1689100" y="3276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3</a:t>
            </a:r>
          </a:p>
        </p:txBody>
      </p:sp>
      <p:sp>
        <p:nvSpPr>
          <p:cNvPr id="286729" name="Text Box 10"/>
          <p:cNvSpPr txBox="1">
            <a:spLocks noChangeArrowheads="1"/>
          </p:cNvSpPr>
          <p:nvPr/>
        </p:nvSpPr>
        <p:spPr bwMode="auto">
          <a:xfrm>
            <a:off x="1689100" y="3810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2</a:t>
            </a:r>
          </a:p>
        </p:txBody>
      </p:sp>
      <p:sp>
        <p:nvSpPr>
          <p:cNvPr id="286730" name="Text Box 11"/>
          <p:cNvSpPr txBox="1">
            <a:spLocks noChangeArrowheads="1"/>
          </p:cNvSpPr>
          <p:nvPr/>
        </p:nvSpPr>
        <p:spPr bwMode="auto">
          <a:xfrm>
            <a:off x="1689100" y="4343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1</a:t>
            </a:r>
          </a:p>
        </p:txBody>
      </p:sp>
      <p:sp>
        <p:nvSpPr>
          <p:cNvPr id="286731" name="Text Box 12"/>
          <p:cNvSpPr txBox="1">
            <a:spLocks noChangeArrowheads="1"/>
          </p:cNvSpPr>
          <p:nvPr/>
        </p:nvSpPr>
        <p:spPr bwMode="auto">
          <a:xfrm>
            <a:off x="1689100" y="4876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0</a:t>
            </a:r>
          </a:p>
        </p:txBody>
      </p:sp>
      <p:sp>
        <p:nvSpPr>
          <p:cNvPr id="286732" name="Oval 13"/>
          <p:cNvSpPr>
            <a:spLocks noChangeArrowheads="1"/>
          </p:cNvSpPr>
          <p:nvPr/>
        </p:nvSpPr>
        <p:spPr bwMode="auto">
          <a:xfrm>
            <a:off x="3441700" y="3733800"/>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86733" name="Oval 14"/>
          <p:cNvSpPr>
            <a:spLocks noChangeArrowheads="1"/>
          </p:cNvSpPr>
          <p:nvPr/>
        </p:nvSpPr>
        <p:spPr bwMode="auto">
          <a:xfrm>
            <a:off x="3441700" y="3352800"/>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286734" name="Text Box 15"/>
          <p:cNvSpPr txBox="1">
            <a:spLocks noChangeArrowheads="1"/>
          </p:cNvSpPr>
          <p:nvPr/>
        </p:nvSpPr>
        <p:spPr bwMode="auto">
          <a:xfrm>
            <a:off x="4087813" y="6059488"/>
            <a:ext cx="21066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Follow Up</a:t>
            </a:r>
          </a:p>
        </p:txBody>
      </p:sp>
      <p:sp>
        <p:nvSpPr>
          <p:cNvPr id="286735" name="Text Box 16"/>
          <p:cNvSpPr txBox="1">
            <a:spLocks noChangeArrowheads="1"/>
          </p:cNvSpPr>
          <p:nvPr/>
        </p:nvSpPr>
        <p:spPr bwMode="auto">
          <a:xfrm rot="-5400000">
            <a:off x="-1100138" y="3130551"/>
            <a:ext cx="4587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Days / Month Using    Drugs or Alcohol</a:t>
            </a:r>
          </a:p>
        </p:txBody>
      </p:sp>
      <p:sp>
        <p:nvSpPr>
          <p:cNvPr id="286736" name="Text Box 17"/>
          <p:cNvSpPr txBox="1">
            <a:spLocks noChangeArrowheads="1"/>
          </p:cNvSpPr>
          <p:nvPr/>
        </p:nvSpPr>
        <p:spPr bwMode="auto">
          <a:xfrm>
            <a:off x="3173413" y="2174875"/>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FF3300"/>
                </a:solidFill>
                <a:latin typeface="Times New Roman" charset="0"/>
              </a:rPr>
              <a:t>TAU</a:t>
            </a:r>
          </a:p>
        </p:txBody>
      </p:sp>
      <p:sp>
        <p:nvSpPr>
          <p:cNvPr id="286737" name="Text Box 18"/>
          <p:cNvSpPr txBox="1">
            <a:spLocks noChangeArrowheads="1"/>
          </p:cNvSpPr>
          <p:nvPr/>
        </p:nvSpPr>
        <p:spPr bwMode="auto">
          <a:xfrm>
            <a:off x="3990975" y="4370388"/>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8000"/>
                </a:solidFill>
                <a:latin typeface="Times New Roman" charset="0"/>
              </a:rPr>
              <a:t>ACT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solidFill>
                  <a:schemeClr val="tx1"/>
                </a:solidFill>
                <a:latin typeface="Times New Roman" charset="0"/>
                <a:cs typeface="Times New Roman" charset="0"/>
              </a:rPr>
              <a:t>Group ACT for Shame</a:t>
            </a:r>
            <a:endParaRPr lang="en-US" sz="1600" i="1" dirty="0">
              <a:solidFill>
                <a:schemeClr val="tx1"/>
              </a:solidFill>
              <a:latin typeface="Times New Roman" charset="0"/>
              <a:cs typeface="Times New Roman" charset="0"/>
            </a:endParaRPr>
          </a:p>
        </p:txBody>
      </p:sp>
      <p:sp>
        <p:nvSpPr>
          <p:cNvPr id="117763" name="Rectangle 3"/>
          <p:cNvSpPr>
            <a:spLocks noGrp="1" noChangeArrowheads="1"/>
          </p:cNvSpPr>
          <p:nvPr>
            <p:ph type="body" idx="4294967295"/>
          </p:nvPr>
        </p:nvSpPr>
        <p:spPr>
          <a:xfrm>
            <a:off x="457200" y="1600200"/>
            <a:ext cx="8207375" cy="4495800"/>
          </a:xfrm>
        </p:spPr>
        <p:txBody>
          <a:bodyPr/>
          <a:lstStyle/>
          <a:p>
            <a:pPr eaLnBrk="1" hangingPunct="1">
              <a:defRPr/>
            </a:pPr>
            <a:r>
              <a:rPr lang="en-US">
                <a:latin typeface="Times New Roman" charset="0"/>
                <a:cs typeface="Times New Roman" charset="0"/>
              </a:rPr>
              <a:t>But now let</a:t>
            </a:r>
            <a:r>
              <a:rPr lang="ja-JP" altLang="en-US">
                <a:latin typeface="Times New Roman" charset="0"/>
                <a:cs typeface="Times New Roman" charset="0"/>
              </a:rPr>
              <a:t>’</a:t>
            </a:r>
            <a:r>
              <a:rPr lang="en-US">
                <a:latin typeface="Times New Roman" charset="0"/>
                <a:cs typeface="Times New Roman" charset="0"/>
              </a:rPr>
              <a:t>s look at what happens through the rest of follow up </a:t>
            </a:r>
          </a:p>
          <a:p>
            <a:pPr eaLnBrk="1" hangingPunct="1">
              <a:buFontTx/>
              <a:buNone/>
              <a:defRPr/>
            </a:pPr>
            <a:endParaRPr lang="en-US">
              <a:latin typeface="Times New Roman" charset="0"/>
              <a:cs typeface="Times New Roman" charset="0"/>
            </a:endParaRPr>
          </a:p>
          <a:p>
            <a:pPr eaLnBrk="1" hangingPunct="1">
              <a:defRPr/>
            </a:pPr>
            <a:endParaRPr lang="en-US">
              <a:latin typeface="Times New Roman" charset="0"/>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485775" y="3048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4000" dirty="0" smtClean="0">
                <a:solidFill>
                  <a:srgbClr val="000000"/>
                </a:solidFill>
                <a:latin typeface="Times New Roman" charset="0"/>
                <a:cs typeface="Times New Roman" charset="0"/>
              </a:rPr>
              <a:t>Substance </a:t>
            </a:r>
            <a:r>
              <a:rPr lang="en-US" sz="4000" dirty="0">
                <a:solidFill>
                  <a:srgbClr val="000000"/>
                </a:solidFill>
                <a:latin typeface="Times New Roman" charset="0"/>
                <a:cs typeface="Times New Roman" charset="0"/>
              </a:rPr>
              <a:t>Use Outcomes </a:t>
            </a:r>
          </a:p>
        </p:txBody>
      </p:sp>
      <p:sp>
        <p:nvSpPr>
          <p:cNvPr id="290818" name="Line 3"/>
          <p:cNvSpPr>
            <a:spLocks noChangeShapeType="1"/>
          </p:cNvSpPr>
          <p:nvPr/>
        </p:nvSpPr>
        <p:spPr bwMode="auto">
          <a:xfrm>
            <a:off x="2298700" y="17526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819" name="Line 4"/>
          <p:cNvSpPr>
            <a:spLocks noChangeShapeType="1"/>
          </p:cNvSpPr>
          <p:nvPr/>
        </p:nvSpPr>
        <p:spPr bwMode="auto">
          <a:xfrm>
            <a:off x="2298700" y="5181600"/>
            <a:ext cx="518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820" name="Text Box 5"/>
          <p:cNvSpPr txBox="1">
            <a:spLocks noChangeArrowheads="1"/>
          </p:cNvSpPr>
          <p:nvPr/>
        </p:nvSpPr>
        <p:spPr bwMode="auto">
          <a:xfrm>
            <a:off x="275590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1 Month</a:t>
            </a:r>
          </a:p>
        </p:txBody>
      </p:sp>
      <p:sp>
        <p:nvSpPr>
          <p:cNvPr id="290821" name="Text Box 6"/>
          <p:cNvSpPr txBox="1">
            <a:spLocks noChangeArrowheads="1"/>
          </p:cNvSpPr>
          <p:nvPr/>
        </p:nvSpPr>
        <p:spPr bwMode="auto">
          <a:xfrm>
            <a:off x="435610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2 Month</a:t>
            </a:r>
          </a:p>
        </p:txBody>
      </p:sp>
      <p:sp>
        <p:nvSpPr>
          <p:cNvPr id="290822" name="Text Box 7"/>
          <p:cNvSpPr txBox="1">
            <a:spLocks noChangeArrowheads="1"/>
          </p:cNvSpPr>
          <p:nvPr/>
        </p:nvSpPr>
        <p:spPr bwMode="auto">
          <a:xfrm>
            <a:off x="595630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3 Month</a:t>
            </a:r>
          </a:p>
        </p:txBody>
      </p:sp>
      <p:sp>
        <p:nvSpPr>
          <p:cNvPr id="290823" name="Text Box 8"/>
          <p:cNvSpPr txBox="1">
            <a:spLocks noChangeArrowheads="1"/>
          </p:cNvSpPr>
          <p:nvPr/>
        </p:nvSpPr>
        <p:spPr bwMode="auto">
          <a:xfrm>
            <a:off x="1689100" y="1676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6</a:t>
            </a:r>
          </a:p>
        </p:txBody>
      </p:sp>
      <p:sp>
        <p:nvSpPr>
          <p:cNvPr id="290824" name="Text Box 9"/>
          <p:cNvSpPr txBox="1">
            <a:spLocks noChangeArrowheads="1"/>
          </p:cNvSpPr>
          <p:nvPr/>
        </p:nvSpPr>
        <p:spPr bwMode="auto">
          <a:xfrm>
            <a:off x="1689100" y="2209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5</a:t>
            </a:r>
          </a:p>
        </p:txBody>
      </p:sp>
      <p:sp>
        <p:nvSpPr>
          <p:cNvPr id="290825" name="Text Box 10"/>
          <p:cNvSpPr txBox="1">
            <a:spLocks noChangeArrowheads="1"/>
          </p:cNvSpPr>
          <p:nvPr/>
        </p:nvSpPr>
        <p:spPr bwMode="auto">
          <a:xfrm>
            <a:off x="1689100" y="2743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4</a:t>
            </a:r>
          </a:p>
        </p:txBody>
      </p:sp>
      <p:sp>
        <p:nvSpPr>
          <p:cNvPr id="290826" name="Text Box 11"/>
          <p:cNvSpPr txBox="1">
            <a:spLocks noChangeArrowheads="1"/>
          </p:cNvSpPr>
          <p:nvPr/>
        </p:nvSpPr>
        <p:spPr bwMode="auto">
          <a:xfrm>
            <a:off x="1689100" y="3276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3</a:t>
            </a:r>
          </a:p>
        </p:txBody>
      </p:sp>
      <p:sp>
        <p:nvSpPr>
          <p:cNvPr id="290827" name="Text Box 12"/>
          <p:cNvSpPr txBox="1">
            <a:spLocks noChangeArrowheads="1"/>
          </p:cNvSpPr>
          <p:nvPr/>
        </p:nvSpPr>
        <p:spPr bwMode="auto">
          <a:xfrm>
            <a:off x="1689100" y="3810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2</a:t>
            </a:r>
          </a:p>
        </p:txBody>
      </p:sp>
      <p:sp>
        <p:nvSpPr>
          <p:cNvPr id="290828" name="Text Box 13"/>
          <p:cNvSpPr txBox="1">
            <a:spLocks noChangeArrowheads="1"/>
          </p:cNvSpPr>
          <p:nvPr/>
        </p:nvSpPr>
        <p:spPr bwMode="auto">
          <a:xfrm>
            <a:off x="1689100" y="4343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1</a:t>
            </a:r>
          </a:p>
        </p:txBody>
      </p:sp>
      <p:sp>
        <p:nvSpPr>
          <p:cNvPr id="290829" name="Text Box 14"/>
          <p:cNvSpPr txBox="1">
            <a:spLocks noChangeArrowheads="1"/>
          </p:cNvSpPr>
          <p:nvPr/>
        </p:nvSpPr>
        <p:spPr bwMode="auto">
          <a:xfrm>
            <a:off x="1689100" y="4876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0</a:t>
            </a:r>
          </a:p>
        </p:txBody>
      </p:sp>
      <p:sp>
        <p:nvSpPr>
          <p:cNvPr id="290830" name="Oval 15"/>
          <p:cNvSpPr>
            <a:spLocks noChangeArrowheads="1"/>
          </p:cNvSpPr>
          <p:nvPr/>
        </p:nvSpPr>
        <p:spPr bwMode="auto">
          <a:xfrm>
            <a:off x="3441700" y="3733800"/>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90831" name="Oval 16"/>
          <p:cNvSpPr>
            <a:spLocks noChangeArrowheads="1"/>
          </p:cNvSpPr>
          <p:nvPr/>
        </p:nvSpPr>
        <p:spPr bwMode="auto">
          <a:xfrm>
            <a:off x="3441700" y="3352800"/>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290832" name="Text Box 17"/>
          <p:cNvSpPr txBox="1">
            <a:spLocks noChangeArrowheads="1"/>
          </p:cNvSpPr>
          <p:nvPr/>
        </p:nvSpPr>
        <p:spPr bwMode="auto">
          <a:xfrm>
            <a:off x="4087813" y="6059488"/>
            <a:ext cx="21066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Follow Up</a:t>
            </a:r>
          </a:p>
        </p:txBody>
      </p:sp>
      <p:sp>
        <p:nvSpPr>
          <p:cNvPr id="290833" name="Text Box 18"/>
          <p:cNvSpPr txBox="1">
            <a:spLocks noChangeArrowheads="1"/>
          </p:cNvSpPr>
          <p:nvPr/>
        </p:nvSpPr>
        <p:spPr bwMode="auto">
          <a:xfrm rot="-5400000">
            <a:off x="-1100138" y="3130551"/>
            <a:ext cx="4587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Days / Month Using    Drugs or Alcohol</a:t>
            </a:r>
          </a:p>
        </p:txBody>
      </p:sp>
      <p:sp>
        <p:nvSpPr>
          <p:cNvPr id="290834" name="Text Box 19"/>
          <p:cNvSpPr txBox="1">
            <a:spLocks noChangeArrowheads="1"/>
          </p:cNvSpPr>
          <p:nvPr/>
        </p:nvSpPr>
        <p:spPr bwMode="auto">
          <a:xfrm>
            <a:off x="3173413" y="2174875"/>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FF3300"/>
                </a:solidFill>
                <a:latin typeface="Times New Roman" charset="0"/>
              </a:rPr>
              <a:t>TAU</a:t>
            </a:r>
          </a:p>
        </p:txBody>
      </p:sp>
      <p:sp>
        <p:nvSpPr>
          <p:cNvPr id="290835" name="Text Box 20"/>
          <p:cNvSpPr txBox="1">
            <a:spLocks noChangeArrowheads="1"/>
          </p:cNvSpPr>
          <p:nvPr/>
        </p:nvSpPr>
        <p:spPr bwMode="auto">
          <a:xfrm>
            <a:off x="3990975" y="4370388"/>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8000"/>
                </a:solidFill>
                <a:latin typeface="Times New Roman" charset="0"/>
              </a:rPr>
              <a:t>ACT</a:t>
            </a:r>
          </a:p>
        </p:txBody>
      </p:sp>
      <p:grpSp>
        <p:nvGrpSpPr>
          <p:cNvPr id="2" name="Group 21"/>
          <p:cNvGrpSpPr>
            <a:grpSpLocks/>
          </p:cNvGrpSpPr>
          <p:nvPr/>
        </p:nvGrpSpPr>
        <p:grpSpPr bwMode="auto">
          <a:xfrm>
            <a:off x="3517900" y="1905000"/>
            <a:ext cx="5114925" cy="2720975"/>
            <a:chOff x="2216" y="1200"/>
            <a:chExt cx="3222" cy="1714"/>
          </a:xfrm>
        </p:grpSpPr>
        <p:sp>
          <p:nvSpPr>
            <p:cNvPr id="290837" name="Line 22"/>
            <p:cNvSpPr>
              <a:spLocks noChangeShapeType="1"/>
            </p:cNvSpPr>
            <p:nvPr/>
          </p:nvSpPr>
          <p:spPr bwMode="auto">
            <a:xfrm flipV="1">
              <a:off x="2216" y="1632"/>
              <a:ext cx="1008" cy="52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838" name="Freeform 23"/>
            <p:cNvSpPr>
              <a:spLocks/>
            </p:cNvSpPr>
            <p:nvPr/>
          </p:nvSpPr>
          <p:spPr bwMode="auto">
            <a:xfrm>
              <a:off x="3209" y="1252"/>
              <a:ext cx="1019" cy="393"/>
            </a:xfrm>
            <a:custGeom>
              <a:avLst/>
              <a:gdLst>
                <a:gd name="T0" fmla="*/ 0 w 1019"/>
                <a:gd name="T1" fmla="*/ 393 h 393"/>
                <a:gd name="T2" fmla="*/ 1019 w 1019"/>
                <a:gd name="T3" fmla="*/ 0 h 393"/>
                <a:gd name="T4" fmla="*/ 0 60000 65536"/>
                <a:gd name="T5" fmla="*/ 0 60000 65536"/>
                <a:gd name="T6" fmla="*/ 0 w 1019"/>
                <a:gd name="T7" fmla="*/ 0 h 393"/>
                <a:gd name="T8" fmla="*/ 1019 w 1019"/>
                <a:gd name="T9" fmla="*/ 393 h 393"/>
              </a:gdLst>
              <a:ahLst/>
              <a:cxnLst>
                <a:cxn ang="T4">
                  <a:pos x="T0" y="T1"/>
                </a:cxn>
                <a:cxn ang="T5">
                  <a:pos x="T2" y="T3"/>
                </a:cxn>
              </a:cxnLst>
              <a:rect l="T6" t="T7" r="T8" b="T9"/>
              <a:pathLst>
                <a:path w="1019" h="393">
                  <a:moveTo>
                    <a:pt x="0" y="393"/>
                  </a:moveTo>
                  <a:lnTo>
                    <a:pt x="1019" y="0"/>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839" name="Freeform 24"/>
            <p:cNvSpPr>
              <a:spLocks/>
            </p:cNvSpPr>
            <p:nvPr/>
          </p:nvSpPr>
          <p:spPr bwMode="auto">
            <a:xfrm>
              <a:off x="2234" y="2400"/>
              <a:ext cx="996" cy="240"/>
            </a:xfrm>
            <a:custGeom>
              <a:avLst/>
              <a:gdLst>
                <a:gd name="T0" fmla="*/ 0 w 996"/>
                <a:gd name="T1" fmla="*/ 0 h 240"/>
                <a:gd name="T2" fmla="*/ 996 w 996"/>
                <a:gd name="T3" fmla="*/ 240 h 240"/>
                <a:gd name="T4" fmla="*/ 0 60000 65536"/>
                <a:gd name="T5" fmla="*/ 0 60000 65536"/>
                <a:gd name="T6" fmla="*/ 0 w 996"/>
                <a:gd name="T7" fmla="*/ 0 h 240"/>
                <a:gd name="T8" fmla="*/ 996 w 996"/>
                <a:gd name="T9" fmla="*/ 240 h 240"/>
              </a:gdLst>
              <a:ahLst/>
              <a:cxnLst>
                <a:cxn ang="T4">
                  <a:pos x="T0" y="T1"/>
                </a:cxn>
                <a:cxn ang="T5">
                  <a:pos x="T2" y="T3"/>
                </a:cxn>
              </a:cxnLst>
              <a:rect l="T6" t="T7" r="T8" b="T9"/>
              <a:pathLst>
                <a:path w="996" h="240">
                  <a:moveTo>
                    <a:pt x="0" y="0"/>
                  </a:moveTo>
                  <a:lnTo>
                    <a:pt x="996" y="240"/>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840" name="Freeform 25"/>
            <p:cNvSpPr>
              <a:spLocks/>
            </p:cNvSpPr>
            <p:nvPr/>
          </p:nvSpPr>
          <p:spPr bwMode="auto">
            <a:xfrm>
              <a:off x="3224" y="2640"/>
              <a:ext cx="1008" cy="150"/>
            </a:xfrm>
            <a:custGeom>
              <a:avLst/>
              <a:gdLst>
                <a:gd name="T0" fmla="*/ 0 w 1008"/>
                <a:gd name="T1" fmla="*/ 0 h 150"/>
                <a:gd name="T2" fmla="*/ 1008 w 1008"/>
                <a:gd name="T3" fmla="*/ 150 h 150"/>
                <a:gd name="T4" fmla="*/ 0 60000 65536"/>
                <a:gd name="T5" fmla="*/ 0 60000 65536"/>
                <a:gd name="T6" fmla="*/ 0 w 1008"/>
                <a:gd name="T7" fmla="*/ 0 h 150"/>
                <a:gd name="T8" fmla="*/ 1008 w 1008"/>
                <a:gd name="T9" fmla="*/ 150 h 150"/>
              </a:gdLst>
              <a:ahLst/>
              <a:cxnLst>
                <a:cxn ang="T4">
                  <a:pos x="T0" y="T1"/>
                </a:cxn>
                <a:cxn ang="T5">
                  <a:pos x="T2" y="T3"/>
                </a:cxn>
              </a:cxnLst>
              <a:rect l="T6" t="T7" r="T8" b="T9"/>
              <a:pathLst>
                <a:path w="1008" h="150">
                  <a:moveTo>
                    <a:pt x="0" y="0"/>
                  </a:moveTo>
                  <a:lnTo>
                    <a:pt x="1008" y="150"/>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841" name="Oval 26"/>
            <p:cNvSpPr>
              <a:spLocks noChangeArrowheads="1"/>
            </p:cNvSpPr>
            <p:nvPr/>
          </p:nvSpPr>
          <p:spPr bwMode="auto">
            <a:xfrm>
              <a:off x="3176" y="2592"/>
              <a:ext cx="96" cy="96"/>
            </a:xfrm>
            <a:prstGeom prst="ellipse">
              <a:avLst/>
            </a:prstGeom>
            <a:solidFill>
              <a:srgbClr val="CC9900"/>
            </a:solidFill>
            <a:ln w="9525">
              <a:solidFill>
                <a:schemeClr val="tx1"/>
              </a:solidFill>
              <a:round/>
              <a:headEnd/>
              <a:tailEnd/>
            </a:ln>
          </p:spPr>
          <p:txBody>
            <a:bodyPr wrap="none" anchor="ctr"/>
            <a:lstStyle/>
            <a:p>
              <a:endParaRPr lang="en-US"/>
            </a:p>
          </p:txBody>
        </p:sp>
        <p:sp>
          <p:nvSpPr>
            <p:cNvPr id="290842" name="Oval 27"/>
            <p:cNvSpPr>
              <a:spLocks noChangeArrowheads="1"/>
            </p:cNvSpPr>
            <p:nvPr/>
          </p:nvSpPr>
          <p:spPr bwMode="auto">
            <a:xfrm>
              <a:off x="3176" y="1584"/>
              <a:ext cx="96" cy="96"/>
            </a:xfrm>
            <a:prstGeom prst="ellipse">
              <a:avLst/>
            </a:prstGeom>
            <a:solidFill>
              <a:srgbClr val="CC3300"/>
            </a:solidFill>
            <a:ln w="9525">
              <a:solidFill>
                <a:schemeClr val="tx1"/>
              </a:solidFill>
              <a:round/>
              <a:headEnd/>
              <a:tailEnd/>
            </a:ln>
          </p:spPr>
          <p:txBody>
            <a:bodyPr wrap="none" anchor="ctr"/>
            <a:lstStyle/>
            <a:p>
              <a:endParaRPr lang="en-US"/>
            </a:p>
          </p:txBody>
        </p:sp>
        <p:sp>
          <p:nvSpPr>
            <p:cNvPr id="290843" name="Oval 28"/>
            <p:cNvSpPr>
              <a:spLocks noChangeArrowheads="1"/>
            </p:cNvSpPr>
            <p:nvPr/>
          </p:nvSpPr>
          <p:spPr bwMode="auto">
            <a:xfrm>
              <a:off x="4184" y="2736"/>
              <a:ext cx="96" cy="96"/>
            </a:xfrm>
            <a:prstGeom prst="ellipse">
              <a:avLst/>
            </a:prstGeom>
            <a:solidFill>
              <a:srgbClr val="CC9900"/>
            </a:solidFill>
            <a:ln w="9525">
              <a:solidFill>
                <a:schemeClr val="tx1"/>
              </a:solidFill>
              <a:round/>
              <a:headEnd/>
              <a:tailEnd/>
            </a:ln>
          </p:spPr>
          <p:txBody>
            <a:bodyPr wrap="none" anchor="ctr"/>
            <a:lstStyle/>
            <a:p>
              <a:endParaRPr lang="en-US"/>
            </a:p>
          </p:txBody>
        </p:sp>
        <p:sp>
          <p:nvSpPr>
            <p:cNvPr id="290844" name="Oval 29"/>
            <p:cNvSpPr>
              <a:spLocks noChangeArrowheads="1"/>
            </p:cNvSpPr>
            <p:nvPr/>
          </p:nvSpPr>
          <p:spPr bwMode="auto">
            <a:xfrm>
              <a:off x="4184" y="1200"/>
              <a:ext cx="96" cy="96"/>
            </a:xfrm>
            <a:prstGeom prst="ellipse">
              <a:avLst/>
            </a:prstGeom>
            <a:solidFill>
              <a:srgbClr val="CC3300"/>
            </a:solidFill>
            <a:ln w="9525">
              <a:solidFill>
                <a:schemeClr val="tx1"/>
              </a:solidFill>
              <a:round/>
              <a:headEnd/>
              <a:tailEnd/>
            </a:ln>
          </p:spPr>
          <p:txBody>
            <a:bodyPr wrap="none" anchor="ctr"/>
            <a:lstStyle/>
            <a:p>
              <a:endParaRPr lang="en-US"/>
            </a:p>
          </p:txBody>
        </p:sp>
        <p:sp>
          <p:nvSpPr>
            <p:cNvPr id="290845" name="Text Box 30"/>
            <p:cNvSpPr txBox="1">
              <a:spLocks noChangeArrowheads="1"/>
            </p:cNvSpPr>
            <p:nvPr/>
          </p:nvSpPr>
          <p:spPr bwMode="auto">
            <a:xfrm>
              <a:off x="4461" y="2587"/>
              <a:ext cx="9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i="1">
                  <a:latin typeface="Times New Roman" charset="0"/>
                </a:rPr>
                <a:t>d </a:t>
              </a:r>
              <a:r>
                <a:rPr lang="en-US" sz="2800">
                  <a:latin typeface="Times New Roman" charset="0"/>
                </a:rPr>
                <a:t>= 1.21</a:t>
              </a: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pPr eaLnBrk="1" hangingPunct="1"/>
            <a:r>
              <a:rPr lang="en-US" dirty="0" smtClean="0">
                <a:latin typeface="Gotham Bold" charset="0"/>
              </a:rPr>
              <a:t>And Retained</a:t>
            </a:r>
            <a:endParaRPr lang="en-US" dirty="0">
              <a:latin typeface="Gotham Bold" charset="0"/>
            </a:endParaRPr>
          </a:p>
        </p:txBody>
      </p:sp>
      <p:pic>
        <p:nvPicPr>
          <p:cNvPr id="117762" name="Content Placeholder 4" descr="10948252086_1301091ef4_z.jpg"/>
          <p:cNvPicPr>
            <a:picLocks noGrp="1" noChangeAspect="1"/>
          </p:cNvPicPr>
          <p:nvPr>
            <p:ph idx="1"/>
          </p:nvPr>
        </p:nvPicPr>
        <p:blipFill>
          <a:blip r:embed="rId2">
            <a:extLst>
              <a:ext uri="{28A0092B-C50C-407E-A947-70E740481C1C}">
                <a14:useLocalDpi xmlns:a14="http://schemas.microsoft.com/office/drawing/2010/main" val="0"/>
              </a:ext>
            </a:extLst>
          </a:blip>
          <a:srcRect t="23148" b="23148"/>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Freeform 2"/>
          <p:cNvSpPr>
            <a:spLocks/>
          </p:cNvSpPr>
          <p:nvPr/>
        </p:nvSpPr>
        <p:spPr bwMode="auto">
          <a:xfrm>
            <a:off x="3397250" y="1920875"/>
            <a:ext cx="1746250" cy="669925"/>
          </a:xfrm>
          <a:custGeom>
            <a:avLst/>
            <a:gdLst>
              <a:gd name="T0" fmla="*/ 0 w 1100"/>
              <a:gd name="T1" fmla="*/ 0 h 422"/>
              <a:gd name="T2" fmla="*/ 2147483647 w 1100"/>
              <a:gd name="T3" fmla="*/ 1063505938 h 422"/>
              <a:gd name="T4" fmla="*/ 0 60000 65536"/>
              <a:gd name="T5" fmla="*/ 0 60000 65536"/>
              <a:gd name="T6" fmla="*/ 0 w 1100"/>
              <a:gd name="T7" fmla="*/ 0 h 422"/>
              <a:gd name="T8" fmla="*/ 1100 w 1100"/>
              <a:gd name="T9" fmla="*/ 422 h 422"/>
            </a:gdLst>
            <a:ahLst/>
            <a:cxnLst>
              <a:cxn ang="T4">
                <a:pos x="T0" y="T1"/>
              </a:cxn>
              <a:cxn ang="T5">
                <a:pos x="T2" y="T3"/>
              </a:cxn>
            </a:cxnLst>
            <a:rect l="T6" t="T7" r="T8" b="T9"/>
            <a:pathLst>
              <a:path w="1100" h="422">
                <a:moveTo>
                  <a:pt x="0" y="0"/>
                </a:moveTo>
                <a:lnTo>
                  <a:pt x="1100" y="422"/>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866" name="Freeform 3"/>
          <p:cNvSpPr>
            <a:spLocks/>
          </p:cNvSpPr>
          <p:nvPr/>
        </p:nvSpPr>
        <p:spPr bwMode="auto">
          <a:xfrm>
            <a:off x="3411538" y="2106613"/>
            <a:ext cx="1741487" cy="2084387"/>
          </a:xfrm>
          <a:custGeom>
            <a:avLst/>
            <a:gdLst>
              <a:gd name="T0" fmla="*/ 0 w 1097"/>
              <a:gd name="T1" fmla="*/ 0 h 1313"/>
              <a:gd name="T2" fmla="*/ 2147483647 w 1097"/>
              <a:gd name="T3" fmla="*/ 2147483647 h 1313"/>
              <a:gd name="T4" fmla="*/ 0 60000 65536"/>
              <a:gd name="T5" fmla="*/ 0 60000 65536"/>
              <a:gd name="T6" fmla="*/ 0 w 1097"/>
              <a:gd name="T7" fmla="*/ 0 h 1313"/>
              <a:gd name="T8" fmla="*/ 1097 w 1097"/>
              <a:gd name="T9" fmla="*/ 1313 h 1313"/>
            </a:gdLst>
            <a:ahLst/>
            <a:cxnLst>
              <a:cxn ang="T4">
                <a:pos x="T0" y="T1"/>
              </a:cxn>
              <a:cxn ang="T5">
                <a:pos x="T2" y="T3"/>
              </a:cxn>
            </a:cxnLst>
            <a:rect l="T6" t="T7" r="T8" b="T9"/>
            <a:pathLst>
              <a:path w="1097" h="1313">
                <a:moveTo>
                  <a:pt x="0" y="0"/>
                </a:moveTo>
                <a:lnTo>
                  <a:pt x="1097" y="1313"/>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12" name="Rectangle 4"/>
          <p:cNvSpPr>
            <a:spLocks noGrp="1" noChangeArrowheads="1"/>
          </p:cNvSpPr>
          <p:nvPr>
            <p:ph type="title" idx="4294967295"/>
          </p:nvPr>
        </p:nvSpPr>
        <p:spPr>
          <a:xfrm>
            <a:off x="381000" y="2286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4000" dirty="0">
                <a:solidFill>
                  <a:srgbClr val="000000"/>
                </a:solidFill>
                <a:latin typeface="Times New Roman" charset="0"/>
                <a:cs typeface="Times New Roman" charset="0"/>
              </a:rPr>
              <a:t>Shame Outcomes </a:t>
            </a:r>
          </a:p>
        </p:txBody>
      </p:sp>
      <p:sp>
        <p:nvSpPr>
          <p:cNvPr id="292868" name="Line 5"/>
          <p:cNvSpPr>
            <a:spLocks noChangeShapeType="1"/>
          </p:cNvSpPr>
          <p:nvPr/>
        </p:nvSpPr>
        <p:spPr bwMode="auto">
          <a:xfrm>
            <a:off x="2324100" y="17526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869" name="Line 6"/>
          <p:cNvSpPr>
            <a:spLocks noChangeShapeType="1"/>
          </p:cNvSpPr>
          <p:nvPr/>
        </p:nvSpPr>
        <p:spPr bwMode="auto">
          <a:xfrm>
            <a:off x="2324100" y="5181600"/>
            <a:ext cx="518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870" name="Text Box 7"/>
          <p:cNvSpPr txBox="1">
            <a:spLocks noChangeArrowheads="1"/>
          </p:cNvSpPr>
          <p:nvPr/>
        </p:nvSpPr>
        <p:spPr bwMode="auto">
          <a:xfrm>
            <a:off x="278130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Pre</a:t>
            </a:r>
          </a:p>
        </p:txBody>
      </p:sp>
      <p:sp>
        <p:nvSpPr>
          <p:cNvPr id="292871" name="Text Box 8"/>
          <p:cNvSpPr txBox="1">
            <a:spLocks noChangeArrowheads="1"/>
          </p:cNvSpPr>
          <p:nvPr/>
        </p:nvSpPr>
        <p:spPr bwMode="auto">
          <a:xfrm>
            <a:off x="438150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Post</a:t>
            </a:r>
          </a:p>
        </p:txBody>
      </p:sp>
      <p:sp>
        <p:nvSpPr>
          <p:cNvPr id="292872" name="Text Box 9"/>
          <p:cNvSpPr txBox="1">
            <a:spLocks noChangeArrowheads="1"/>
          </p:cNvSpPr>
          <p:nvPr/>
        </p:nvSpPr>
        <p:spPr bwMode="auto">
          <a:xfrm>
            <a:off x="5835650" y="5486400"/>
            <a:ext cx="185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3 Mo F-Up</a:t>
            </a:r>
          </a:p>
        </p:txBody>
      </p:sp>
      <p:sp>
        <p:nvSpPr>
          <p:cNvPr id="292873" name="Text Box 10"/>
          <p:cNvSpPr txBox="1">
            <a:spLocks noChangeArrowheads="1"/>
          </p:cNvSpPr>
          <p:nvPr/>
        </p:nvSpPr>
        <p:spPr bwMode="auto">
          <a:xfrm>
            <a:off x="1528763" y="16764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110</a:t>
            </a:r>
          </a:p>
        </p:txBody>
      </p:sp>
      <p:sp>
        <p:nvSpPr>
          <p:cNvPr id="292874" name="Text Box 11"/>
          <p:cNvSpPr txBox="1">
            <a:spLocks noChangeArrowheads="1"/>
          </p:cNvSpPr>
          <p:nvPr/>
        </p:nvSpPr>
        <p:spPr bwMode="auto">
          <a:xfrm>
            <a:off x="1382713" y="2330450"/>
            <a:ext cx="86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105</a:t>
            </a:r>
          </a:p>
        </p:txBody>
      </p:sp>
      <p:sp>
        <p:nvSpPr>
          <p:cNvPr id="292875" name="Text Box 12"/>
          <p:cNvSpPr txBox="1">
            <a:spLocks noChangeArrowheads="1"/>
          </p:cNvSpPr>
          <p:nvPr/>
        </p:nvSpPr>
        <p:spPr bwMode="auto">
          <a:xfrm>
            <a:off x="1462088" y="2986088"/>
            <a:ext cx="78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100</a:t>
            </a:r>
          </a:p>
        </p:txBody>
      </p:sp>
      <p:sp>
        <p:nvSpPr>
          <p:cNvPr id="292876" name="Text Box 13"/>
          <p:cNvSpPr txBox="1">
            <a:spLocks noChangeArrowheads="1"/>
          </p:cNvSpPr>
          <p:nvPr/>
        </p:nvSpPr>
        <p:spPr bwMode="auto">
          <a:xfrm>
            <a:off x="1714500" y="3641725"/>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95</a:t>
            </a:r>
          </a:p>
        </p:txBody>
      </p:sp>
      <p:sp>
        <p:nvSpPr>
          <p:cNvPr id="292877" name="Text Box 14"/>
          <p:cNvSpPr txBox="1">
            <a:spLocks noChangeArrowheads="1"/>
          </p:cNvSpPr>
          <p:nvPr/>
        </p:nvSpPr>
        <p:spPr bwMode="auto">
          <a:xfrm>
            <a:off x="1714500" y="4297363"/>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90</a:t>
            </a:r>
          </a:p>
        </p:txBody>
      </p:sp>
      <p:sp>
        <p:nvSpPr>
          <p:cNvPr id="292878" name="Text Box 15"/>
          <p:cNvSpPr txBox="1">
            <a:spLocks noChangeArrowheads="1"/>
          </p:cNvSpPr>
          <p:nvPr/>
        </p:nvSpPr>
        <p:spPr bwMode="auto">
          <a:xfrm>
            <a:off x="1714500" y="4953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85</a:t>
            </a:r>
          </a:p>
        </p:txBody>
      </p:sp>
      <p:sp>
        <p:nvSpPr>
          <p:cNvPr id="292879" name="Oval 16"/>
          <p:cNvSpPr>
            <a:spLocks noChangeArrowheads="1"/>
          </p:cNvSpPr>
          <p:nvPr/>
        </p:nvSpPr>
        <p:spPr bwMode="auto">
          <a:xfrm>
            <a:off x="3362325" y="1824038"/>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92880" name="Oval 17"/>
          <p:cNvSpPr>
            <a:spLocks noChangeArrowheads="1"/>
          </p:cNvSpPr>
          <p:nvPr/>
        </p:nvSpPr>
        <p:spPr bwMode="auto">
          <a:xfrm>
            <a:off x="3360738" y="2001838"/>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292881" name="Oval 18"/>
          <p:cNvSpPr>
            <a:spLocks noChangeArrowheads="1"/>
          </p:cNvSpPr>
          <p:nvPr/>
        </p:nvSpPr>
        <p:spPr bwMode="auto">
          <a:xfrm>
            <a:off x="5002213" y="2513013"/>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92882" name="Oval 19"/>
          <p:cNvSpPr>
            <a:spLocks noChangeArrowheads="1"/>
          </p:cNvSpPr>
          <p:nvPr/>
        </p:nvSpPr>
        <p:spPr bwMode="auto">
          <a:xfrm>
            <a:off x="5067300" y="4078288"/>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grpSp>
        <p:nvGrpSpPr>
          <p:cNvPr id="2" name="Group 20"/>
          <p:cNvGrpSpPr>
            <a:grpSpLocks/>
          </p:cNvGrpSpPr>
          <p:nvPr/>
        </p:nvGrpSpPr>
        <p:grpSpPr bwMode="auto">
          <a:xfrm>
            <a:off x="5119688" y="2611438"/>
            <a:ext cx="1727200" cy="2108200"/>
            <a:chOff x="3225" y="1645"/>
            <a:chExt cx="1088" cy="1328"/>
          </a:xfrm>
        </p:grpSpPr>
        <p:sp>
          <p:nvSpPr>
            <p:cNvPr id="292892" name="Freeform 21"/>
            <p:cNvSpPr>
              <a:spLocks/>
            </p:cNvSpPr>
            <p:nvPr/>
          </p:nvSpPr>
          <p:spPr bwMode="auto">
            <a:xfrm>
              <a:off x="3225" y="1645"/>
              <a:ext cx="1027" cy="1252"/>
            </a:xfrm>
            <a:custGeom>
              <a:avLst/>
              <a:gdLst>
                <a:gd name="T0" fmla="*/ 0 w 1027"/>
                <a:gd name="T1" fmla="*/ 0 h 1252"/>
                <a:gd name="T2" fmla="*/ 1027 w 1027"/>
                <a:gd name="T3" fmla="*/ 1252 h 1252"/>
                <a:gd name="T4" fmla="*/ 0 60000 65536"/>
                <a:gd name="T5" fmla="*/ 0 60000 65536"/>
                <a:gd name="T6" fmla="*/ 0 w 1027"/>
                <a:gd name="T7" fmla="*/ 0 h 1252"/>
                <a:gd name="T8" fmla="*/ 1027 w 1027"/>
                <a:gd name="T9" fmla="*/ 1252 h 1252"/>
              </a:gdLst>
              <a:ahLst/>
              <a:cxnLst>
                <a:cxn ang="T4">
                  <a:pos x="T0" y="T1"/>
                </a:cxn>
                <a:cxn ang="T5">
                  <a:pos x="T2" y="T3"/>
                </a:cxn>
              </a:cxnLst>
              <a:rect l="T6" t="T7" r="T8" b="T9"/>
              <a:pathLst>
                <a:path w="1027" h="1252">
                  <a:moveTo>
                    <a:pt x="0" y="0"/>
                  </a:moveTo>
                  <a:lnTo>
                    <a:pt x="1027" y="1252"/>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893" name="Freeform 22"/>
            <p:cNvSpPr>
              <a:spLocks/>
            </p:cNvSpPr>
            <p:nvPr/>
          </p:nvSpPr>
          <p:spPr bwMode="auto">
            <a:xfrm>
              <a:off x="3234" y="2012"/>
              <a:ext cx="993" cy="618"/>
            </a:xfrm>
            <a:custGeom>
              <a:avLst/>
              <a:gdLst>
                <a:gd name="T0" fmla="*/ 0 w 993"/>
                <a:gd name="T1" fmla="*/ 618 h 618"/>
                <a:gd name="T2" fmla="*/ 993 w 993"/>
                <a:gd name="T3" fmla="*/ 0 h 618"/>
                <a:gd name="T4" fmla="*/ 0 60000 65536"/>
                <a:gd name="T5" fmla="*/ 0 60000 65536"/>
                <a:gd name="T6" fmla="*/ 0 w 993"/>
                <a:gd name="T7" fmla="*/ 0 h 618"/>
                <a:gd name="T8" fmla="*/ 993 w 993"/>
                <a:gd name="T9" fmla="*/ 618 h 618"/>
              </a:gdLst>
              <a:ahLst/>
              <a:cxnLst>
                <a:cxn ang="T4">
                  <a:pos x="T0" y="T1"/>
                </a:cxn>
                <a:cxn ang="T5">
                  <a:pos x="T2" y="T3"/>
                </a:cxn>
              </a:cxnLst>
              <a:rect l="T6" t="T7" r="T8" b="T9"/>
              <a:pathLst>
                <a:path w="993" h="618">
                  <a:moveTo>
                    <a:pt x="0" y="618"/>
                  </a:moveTo>
                  <a:lnTo>
                    <a:pt x="993" y="0"/>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894" name="Oval 23"/>
            <p:cNvSpPr>
              <a:spLocks noChangeArrowheads="1"/>
            </p:cNvSpPr>
            <p:nvPr/>
          </p:nvSpPr>
          <p:spPr bwMode="auto">
            <a:xfrm>
              <a:off x="4217" y="2877"/>
              <a:ext cx="96" cy="96"/>
            </a:xfrm>
            <a:prstGeom prst="ellipse">
              <a:avLst/>
            </a:prstGeom>
            <a:solidFill>
              <a:srgbClr val="CC9900"/>
            </a:solidFill>
            <a:ln w="9525">
              <a:solidFill>
                <a:srgbClr val="008000"/>
              </a:solidFill>
              <a:round/>
              <a:headEnd/>
              <a:tailEnd/>
            </a:ln>
          </p:spPr>
          <p:txBody>
            <a:bodyPr wrap="none" anchor="ctr"/>
            <a:lstStyle/>
            <a:p>
              <a:endParaRPr lang="en-US"/>
            </a:p>
          </p:txBody>
        </p:sp>
        <p:sp>
          <p:nvSpPr>
            <p:cNvPr id="292895" name="Oval 24"/>
            <p:cNvSpPr>
              <a:spLocks noChangeArrowheads="1"/>
            </p:cNvSpPr>
            <p:nvPr/>
          </p:nvSpPr>
          <p:spPr bwMode="auto">
            <a:xfrm>
              <a:off x="4209" y="1934"/>
              <a:ext cx="96" cy="96"/>
            </a:xfrm>
            <a:prstGeom prst="ellipse">
              <a:avLst/>
            </a:prstGeom>
            <a:solidFill>
              <a:srgbClr val="CC3300"/>
            </a:solidFill>
            <a:ln w="9525">
              <a:solidFill>
                <a:srgbClr val="008000"/>
              </a:solidFill>
              <a:round/>
              <a:headEnd/>
              <a:tailEnd/>
            </a:ln>
          </p:spPr>
          <p:txBody>
            <a:bodyPr wrap="none" anchor="ctr"/>
            <a:lstStyle/>
            <a:p>
              <a:endParaRPr lang="en-US"/>
            </a:p>
          </p:txBody>
        </p:sp>
      </p:grpSp>
      <p:sp>
        <p:nvSpPr>
          <p:cNvPr id="292884" name="Text Box 25"/>
          <p:cNvSpPr txBox="1">
            <a:spLocks noChangeArrowheads="1"/>
          </p:cNvSpPr>
          <p:nvPr/>
        </p:nvSpPr>
        <p:spPr bwMode="auto">
          <a:xfrm rot="-5400000">
            <a:off x="-1226344" y="3304382"/>
            <a:ext cx="4587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Average Score</a:t>
            </a:r>
          </a:p>
        </p:txBody>
      </p:sp>
      <p:sp>
        <p:nvSpPr>
          <p:cNvPr id="292885" name="Text Box 26"/>
          <p:cNvSpPr txBox="1">
            <a:spLocks noChangeArrowheads="1"/>
          </p:cNvSpPr>
          <p:nvPr/>
        </p:nvSpPr>
        <p:spPr bwMode="auto">
          <a:xfrm>
            <a:off x="4578350" y="4413250"/>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FF3300"/>
                </a:solidFill>
                <a:latin typeface="Times New Roman" charset="0"/>
              </a:rPr>
              <a:t>TAU</a:t>
            </a:r>
          </a:p>
        </p:txBody>
      </p:sp>
      <p:sp>
        <p:nvSpPr>
          <p:cNvPr id="292886" name="Text Box 27"/>
          <p:cNvSpPr txBox="1">
            <a:spLocks noChangeArrowheads="1"/>
          </p:cNvSpPr>
          <p:nvPr/>
        </p:nvSpPr>
        <p:spPr bwMode="auto">
          <a:xfrm>
            <a:off x="4703763" y="1812925"/>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8000"/>
                </a:solidFill>
                <a:latin typeface="Times New Roman" charset="0"/>
              </a:rPr>
              <a:t>ACT</a:t>
            </a:r>
          </a:p>
        </p:txBody>
      </p:sp>
      <p:grpSp>
        <p:nvGrpSpPr>
          <p:cNvPr id="3" name="Group 28"/>
          <p:cNvGrpSpPr>
            <a:grpSpLocks/>
          </p:cNvGrpSpPr>
          <p:nvPr/>
        </p:nvGrpSpPr>
        <p:grpSpPr bwMode="auto">
          <a:xfrm>
            <a:off x="2471738" y="3457575"/>
            <a:ext cx="2457450" cy="1187450"/>
            <a:chOff x="1557" y="2178"/>
            <a:chExt cx="1548" cy="748"/>
          </a:xfrm>
        </p:grpSpPr>
        <p:sp>
          <p:nvSpPr>
            <p:cNvPr id="292890" name="Text Box 29"/>
            <p:cNvSpPr txBox="1">
              <a:spLocks noChangeArrowheads="1"/>
            </p:cNvSpPr>
            <p:nvPr/>
          </p:nvSpPr>
          <p:spPr bwMode="auto">
            <a:xfrm>
              <a:off x="1557" y="2178"/>
              <a:ext cx="130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Times New Roman" charset="0"/>
                </a:rPr>
                <a:t>r with use </a:t>
              </a:r>
            </a:p>
            <a:p>
              <a:pPr algn="ctr" eaLnBrk="1" hangingPunct="1"/>
              <a:r>
                <a:rPr lang="en-US">
                  <a:latin typeface="Times New Roman" charset="0"/>
                </a:rPr>
                <a:t>at follow up = </a:t>
              </a:r>
            </a:p>
            <a:p>
              <a:pPr algn="ctr" eaLnBrk="1" hangingPunct="1"/>
              <a:r>
                <a:rPr lang="en-US">
                  <a:latin typeface="Times New Roman" charset="0"/>
                </a:rPr>
                <a:t>-.51 (</a:t>
              </a:r>
              <a:r>
                <a:rPr lang="en-US" i="1">
                  <a:latin typeface="Times New Roman" charset="0"/>
                </a:rPr>
                <a:t>p</a:t>
              </a:r>
              <a:r>
                <a:rPr lang="en-US">
                  <a:latin typeface="Times New Roman" charset="0"/>
                </a:rPr>
                <a:t> &lt; .01)</a:t>
              </a:r>
            </a:p>
          </p:txBody>
        </p:sp>
        <p:sp>
          <p:nvSpPr>
            <p:cNvPr id="292891" name="Freeform 30"/>
            <p:cNvSpPr>
              <a:spLocks/>
            </p:cNvSpPr>
            <p:nvPr/>
          </p:nvSpPr>
          <p:spPr bwMode="auto">
            <a:xfrm>
              <a:off x="2805" y="2630"/>
              <a:ext cx="300" cy="83"/>
            </a:xfrm>
            <a:custGeom>
              <a:avLst/>
              <a:gdLst>
                <a:gd name="T0" fmla="*/ 0 w 300"/>
                <a:gd name="T1" fmla="*/ 83 h 83"/>
                <a:gd name="T2" fmla="*/ 300 w 300"/>
                <a:gd name="T3" fmla="*/ 0 h 83"/>
                <a:gd name="T4" fmla="*/ 0 60000 65536"/>
                <a:gd name="T5" fmla="*/ 0 60000 65536"/>
                <a:gd name="T6" fmla="*/ 0 w 300"/>
                <a:gd name="T7" fmla="*/ 0 h 83"/>
                <a:gd name="T8" fmla="*/ 300 w 300"/>
                <a:gd name="T9" fmla="*/ 83 h 83"/>
              </a:gdLst>
              <a:ahLst/>
              <a:cxnLst>
                <a:cxn ang="T4">
                  <a:pos x="T0" y="T1"/>
                </a:cxn>
                <a:cxn ang="T5">
                  <a:pos x="T2" y="T3"/>
                </a:cxn>
              </a:cxnLst>
              <a:rect l="T6" t="T7" r="T8" b="T9"/>
              <a:pathLst>
                <a:path w="300" h="83">
                  <a:moveTo>
                    <a:pt x="0" y="83"/>
                  </a:moveTo>
                  <a:cubicBezTo>
                    <a:pt x="50" y="69"/>
                    <a:pt x="237" y="17"/>
                    <a:pt x="300" y="0"/>
                  </a:cubicBezTo>
                </a:path>
              </a:pathLst>
            </a:custGeom>
            <a:noFill/>
            <a:ln w="12700" cap="sq">
              <a:solidFill>
                <a:schemeClr val="tx1"/>
              </a:solidFill>
              <a:round/>
              <a:headEnd type="none" w="sm" len="sm"/>
              <a:tailEnd type="triangle"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grpSp>
      <p:sp>
        <p:nvSpPr>
          <p:cNvPr id="292888" name="Text Box 31"/>
          <p:cNvSpPr txBox="1">
            <a:spLocks noChangeArrowheads="1"/>
          </p:cNvSpPr>
          <p:nvPr/>
        </p:nvSpPr>
        <p:spPr bwMode="auto">
          <a:xfrm>
            <a:off x="6229350" y="1295400"/>
            <a:ext cx="2381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Times New Roman" charset="0"/>
              </a:rPr>
              <a:t>r with use </a:t>
            </a:r>
          </a:p>
          <a:p>
            <a:pPr algn="ctr" eaLnBrk="1" hangingPunct="1"/>
            <a:r>
              <a:rPr lang="en-US">
                <a:latin typeface="Times New Roman" charset="0"/>
              </a:rPr>
              <a:t>at follow up = </a:t>
            </a:r>
            <a:r>
              <a:rPr lang="en-US" i="1">
                <a:latin typeface="Times New Roman" charset="0"/>
              </a:rPr>
              <a:t>ns</a:t>
            </a:r>
            <a:endParaRPr lang="en-US">
              <a:latin typeface="Times New Roman" charset="0"/>
            </a:endParaRPr>
          </a:p>
        </p:txBody>
      </p:sp>
      <p:sp>
        <p:nvSpPr>
          <p:cNvPr id="292889" name="Freeform 32"/>
          <p:cNvSpPr>
            <a:spLocks/>
          </p:cNvSpPr>
          <p:nvPr/>
        </p:nvSpPr>
        <p:spPr bwMode="auto">
          <a:xfrm>
            <a:off x="5376863" y="2170113"/>
            <a:ext cx="2416175" cy="382587"/>
          </a:xfrm>
          <a:custGeom>
            <a:avLst/>
            <a:gdLst>
              <a:gd name="T0" fmla="*/ 2147483647 w 1522"/>
              <a:gd name="T1" fmla="*/ 0 h 241"/>
              <a:gd name="T2" fmla="*/ 0 w 1522"/>
              <a:gd name="T3" fmla="*/ 607356069 h 241"/>
              <a:gd name="T4" fmla="*/ 0 60000 65536"/>
              <a:gd name="T5" fmla="*/ 0 60000 65536"/>
              <a:gd name="T6" fmla="*/ 0 w 1522"/>
              <a:gd name="T7" fmla="*/ 0 h 241"/>
              <a:gd name="T8" fmla="*/ 1522 w 1522"/>
              <a:gd name="T9" fmla="*/ 241 h 241"/>
            </a:gdLst>
            <a:ahLst/>
            <a:cxnLst>
              <a:cxn ang="T4">
                <a:pos x="T0" y="T1"/>
              </a:cxn>
              <a:cxn ang="T5">
                <a:pos x="T2" y="T3"/>
              </a:cxn>
            </a:cxnLst>
            <a:rect l="T6" t="T7" r="T8" b="T9"/>
            <a:pathLst>
              <a:path w="1522" h="241">
                <a:moveTo>
                  <a:pt x="1522" y="0"/>
                </a:moveTo>
                <a:cubicBezTo>
                  <a:pt x="1270" y="40"/>
                  <a:pt x="317" y="191"/>
                  <a:pt x="0" y="241"/>
                </a:cubicBezTo>
              </a:path>
            </a:pathLst>
          </a:custGeom>
          <a:noFill/>
          <a:ln w="12700" cap="sq">
            <a:solidFill>
              <a:schemeClr val="tx1"/>
            </a:solidFill>
            <a:round/>
            <a:headEnd type="none" w="sm" len="sm"/>
            <a:tailEnd type="triangle"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Freeform 2"/>
          <p:cNvSpPr>
            <a:spLocks/>
          </p:cNvSpPr>
          <p:nvPr/>
        </p:nvSpPr>
        <p:spPr bwMode="auto">
          <a:xfrm>
            <a:off x="3484563" y="3578225"/>
            <a:ext cx="1577975" cy="1457325"/>
          </a:xfrm>
          <a:custGeom>
            <a:avLst/>
            <a:gdLst>
              <a:gd name="T0" fmla="*/ 0 w 994"/>
              <a:gd name="T1" fmla="*/ 2147483647 h 918"/>
              <a:gd name="T2" fmla="*/ 2147483647 w 994"/>
              <a:gd name="T3" fmla="*/ 0 h 918"/>
              <a:gd name="T4" fmla="*/ 0 60000 65536"/>
              <a:gd name="T5" fmla="*/ 0 60000 65536"/>
              <a:gd name="T6" fmla="*/ 0 w 994"/>
              <a:gd name="T7" fmla="*/ 0 h 918"/>
              <a:gd name="T8" fmla="*/ 994 w 994"/>
              <a:gd name="T9" fmla="*/ 918 h 918"/>
            </a:gdLst>
            <a:ahLst/>
            <a:cxnLst>
              <a:cxn ang="T4">
                <a:pos x="T0" y="T1"/>
              </a:cxn>
              <a:cxn ang="T5">
                <a:pos x="T2" y="T3"/>
              </a:cxn>
            </a:cxnLst>
            <a:rect l="T6" t="T7" r="T8" b="T9"/>
            <a:pathLst>
              <a:path w="994" h="918">
                <a:moveTo>
                  <a:pt x="0" y="918"/>
                </a:moveTo>
                <a:lnTo>
                  <a:pt x="994" y="0"/>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914" name="Freeform 3"/>
          <p:cNvSpPr>
            <a:spLocks/>
          </p:cNvSpPr>
          <p:nvPr/>
        </p:nvSpPr>
        <p:spPr bwMode="auto">
          <a:xfrm>
            <a:off x="3484563" y="2676525"/>
            <a:ext cx="1538287" cy="2413000"/>
          </a:xfrm>
          <a:custGeom>
            <a:avLst/>
            <a:gdLst>
              <a:gd name="T0" fmla="*/ 0 w 969"/>
              <a:gd name="T1" fmla="*/ 2147483647 h 1520"/>
              <a:gd name="T2" fmla="*/ 2147483647 w 969"/>
              <a:gd name="T3" fmla="*/ 0 h 1520"/>
              <a:gd name="T4" fmla="*/ 0 60000 65536"/>
              <a:gd name="T5" fmla="*/ 0 60000 65536"/>
              <a:gd name="T6" fmla="*/ 0 w 969"/>
              <a:gd name="T7" fmla="*/ 0 h 1520"/>
              <a:gd name="T8" fmla="*/ 969 w 969"/>
              <a:gd name="T9" fmla="*/ 1520 h 1520"/>
            </a:gdLst>
            <a:ahLst/>
            <a:cxnLst>
              <a:cxn ang="T4">
                <a:pos x="T0" y="T1"/>
              </a:cxn>
              <a:cxn ang="T5">
                <a:pos x="T2" y="T3"/>
              </a:cxn>
            </a:cxnLst>
            <a:rect l="T6" t="T7" r="T8" b="T9"/>
            <a:pathLst>
              <a:path w="969" h="1520">
                <a:moveTo>
                  <a:pt x="0" y="1520"/>
                </a:moveTo>
                <a:lnTo>
                  <a:pt x="969" y="0"/>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6" name="Rectangle 4"/>
          <p:cNvSpPr>
            <a:spLocks noGrp="1" noChangeArrowheads="1"/>
          </p:cNvSpPr>
          <p:nvPr>
            <p:ph type="title" idx="4294967295"/>
          </p:nvPr>
        </p:nvSpPr>
        <p:spPr>
          <a:xfrm>
            <a:off x="381000" y="2286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4000" dirty="0">
                <a:solidFill>
                  <a:srgbClr val="000000"/>
                </a:solidFill>
                <a:latin typeface="Times New Roman" charset="0"/>
                <a:cs typeface="Times New Roman" charset="0"/>
              </a:rPr>
              <a:t>Quality of Life Outcomes </a:t>
            </a:r>
          </a:p>
        </p:txBody>
      </p:sp>
      <p:sp>
        <p:nvSpPr>
          <p:cNvPr id="294916" name="Line 5"/>
          <p:cNvSpPr>
            <a:spLocks noChangeShapeType="1"/>
          </p:cNvSpPr>
          <p:nvPr/>
        </p:nvSpPr>
        <p:spPr bwMode="auto">
          <a:xfrm>
            <a:off x="2324100" y="17526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4917" name="Line 6"/>
          <p:cNvSpPr>
            <a:spLocks noChangeShapeType="1"/>
          </p:cNvSpPr>
          <p:nvPr/>
        </p:nvSpPr>
        <p:spPr bwMode="auto">
          <a:xfrm>
            <a:off x="2324100" y="5181600"/>
            <a:ext cx="518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4918" name="Text Box 7"/>
          <p:cNvSpPr txBox="1">
            <a:spLocks noChangeArrowheads="1"/>
          </p:cNvSpPr>
          <p:nvPr/>
        </p:nvSpPr>
        <p:spPr bwMode="auto">
          <a:xfrm>
            <a:off x="278130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Pre</a:t>
            </a:r>
          </a:p>
        </p:txBody>
      </p:sp>
      <p:sp>
        <p:nvSpPr>
          <p:cNvPr id="294919" name="Text Box 8"/>
          <p:cNvSpPr txBox="1">
            <a:spLocks noChangeArrowheads="1"/>
          </p:cNvSpPr>
          <p:nvPr/>
        </p:nvSpPr>
        <p:spPr bwMode="auto">
          <a:xfrm>
            <a:off x="4381500" y="5486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Post</a:t>
            </a:r>
          </a:p>
        </p:txBody>
      </p:sp>
      <p:sp>
        <p:nvSpPr>
          <p:cNvPr id="294920" name="Text Box 9"/>
          <p:cNvSpPr txBox="1">
            <a:spLocks noChangeArrowheads="1"/>
          </p:cNvSpPr>
          <p:nvPr/>
        </p:nvSpPr>
        <p:spPr bwMode="auto">
          <a:xfrm>
            <a:off x="5835650" y="5486400"/>
            <a:ext cx="185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3 Mo F-Up</a:t>
            </a:r>
          </a:p>
        </p:txBody>
      </p:sp>
      <p:sp>
        <p:nvSpPr>
          <p:cNvPr id="294921" name="Text Box 10"/>
          <p:cNvSpPr txBox="1">
            <a:spLocks noChangeArrowheads="1"/>
          </p:cNvSpPr>
          <p:nvPr/>
        </p:nvSpPr>
        <p:spPr bwMode="auto">
          <a:xfrm>
            <a:off x="1528763" y="15113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80</a:t>
            </a:r>
          </a:p>
        </p:txBody>
      </p:sp>
      <p:sp>
        <p:nvSpPr>
          <p:cNvPr id="294922" name="Text Box 11"/>
          <p:cNvSpPr txBox="1">
            <a:spLocks noChangeArrowheads="1"/>
          </p:cNvSpPr>
          <p:nvPr/>
        </p:nvSpPr>
        <p:spPr bwMode="auto">
          <a:xfrm>
            <a:off x="1382713" y="2749550"/>
            <a:ext cx="86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76</a:t>
            </a:r>
          </a:p>
        </p:txBody>
      </p:sp>
      <p:sp>
        <p:nvSpPr>
          <p:cNvPr id="294923" name="Text Box 12"/>
          <p:cNvSpPr txBox="1">
            <a:spLocks noChangeArrowheads="1"/>
          </p:cNvSpPr>
          <p:nvPr/>
        </p:nvSpPr>
        <p:spPr bwMode="auto">
          <a:xfrm>
            <a:off x="1462088" y="3989388"/>
            <a:ext cx="78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72</a:t>
            </a:r>
          </a:p>
        </p:txBody>
      </p:sp>
      <p:sp>
        <p:nvSpPr>
          <p:cNvPr id="294924" name="Text Box 13"/>
          <p:cNvSpPr txBox="1">
            <a:spLocks noChangeArrowheads="1"/>
          </p:cNvSpPr>
          <p:nvPr/>
        </p:nvSpPr>
        <p:spPr bwMode="auto">
          <a:xfrm>
            <a:off x="1528763" y="46101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70</a:t>
            </a:r>
          </a:p>
        </p:txBody>
      </p:sp>
      <p:sp>
        <p:nvSpPr>
          <p:cNvPr id="294925" name="Oval 14"/>
          <p:cNvSpPr>
            <a:spLocks noChangeArrowheads="1"/>
          </p:cNvSpPr>
          <p:nvPr/>
        </p:nvSpPr>
        <p:spPr bwMode="auto">
          <a:xfrm>
            <a:off x="3400425" y="4937125"/>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94926" name="Oval 15"/>
          <p:cNvSpPr>
            <a:spLocks noChangeArrowheads="1"/>
          </p:cNvSpPr>
          <p:nvPr/>
        </p:nvSpPr>
        <p:spPr bwMode="auto">
          <a:xfrm>
            <a:off x="3400425" y="4984750"/>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294927" name="Oval 16"/>
          <p:cNvSpPr>
            <a:spLocks noChangeArrowheads="1"/>
          </p:cNvSpPr>
          <p:nvPr/>
        </p:nvSpPr>
        <p:spPr bwMode="auto">
          <a:xfrm>
            <a:off x="4962525" y="3505200"/>
            <a:ext cx="152400" cy="152400"/>
          </a:xfrm>
          <a:prstGeom prst="ellipse">
            <a:avLst/>
          </a:prstGeom>
          <a:solidFill>
            <a:srgbClr val="CC9900"/>
          </a:solidFill>
          <a:ln w="9525">
            <a:solidFill>
              <a:schemeClr val="tx1"/>
            </a:solidFill>
            <a:round/>
            <a:headEnd/>
            <a:tailEnd/>
          </a:ln>
        </p:spPr>
        <p:txBody>
          <a:bodyPr wrap="none" anchor="ctr"/>
          <a:lstStyle/>
          <a:p>
            <a:endParaRPr lang="en-US"/>
          </a:p>
        </p:txBody>
      </p:sp>
      <p:sp>
        <p:nvSpPr>
          <p:cNvPr id="294928" name="Oval 17"/>
          <p:cNvSpPr>
            <a:spLocks noChangeArrowheads="1"/>
          </p:cNvSpPr>
          <p:nvPr/>
        </p:nvSpPr>
        <p:spPr bwMode="auto">
          <a:xfrm>
            <a:off x="4960938" y="2593975"/>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grpSp>
        <p:nvGrpSpPr>
          <p:cNvPr id="2" name="Group 18"/>
          <p:cNvGrpSpPr>
            <a:grpSpLocks/>
          </p:cNvGrpSpPr>
          <p:nvPr/>
        </p:nvGrpSpPr>
        <p:grpSpPr bwMode="auto">
          <a:xfrm>
            <a:off x="5035550" y="2222500"/>
            <a:ext cx="1785938" cy="1490663"/>
            <a:chOff x="3172" y="1400"/>
            <a:chExt cx="1125" cy="939"/>
          </a:xfrm>
        </p:grpSpPr>
        <p:sp>
          <p:nvSpPr>
            <p:cNvPr id="294935" name="Freeform 19"/>
            <p:cNvSpPr>
              <a:spLocks/>
            </p:cNvSpPr>
            <p:nvPr/>
          </p:nvSpPr>
          <p:spPr bwMode="auto">
            <a:xfrm>
              <a:off x="3189" y="1461"/>
              <a:ext cx="1043" cy="793"/>
            </a:xfrm>
            <a:custGeom>
              <a:avLst/>
              <a:gdLst>
                <a:gd name="T0" fmla="*/ 0 w 1043"/>
                <a:gd name="T1" fmla="*/ 793 h 793"/>
                <a:gd name="T2" fmla="*/ 1043 w 1043"/>
                <a:gd name="T3" fmla="*/ 0 h 793"/>
                <a:gd name="T4" fmla="*/ 0 60000 65536"/>
                <a:gd name="T5" fmla="*/ 0 60000 65536"/>
                <a:gd name="T6" fmla="*/ 0 w 1043"/>
                <a:gd name="T7" fmla="*/ 0 h 793"/>
                <a:gd name="T8" fmla="*/ 1043 w 1043"/>
                <a:gd name="T9" fmla="*/ 793 h 793"/>
              </a:gdLst>
              <a:ahLst/>
              <a:cxnLst>
                <a:cxn ang="T4">
                  <a:pos x="T0" y="T1"/>
                </a:cxn>
                <a:cxn ang="T5">
                  <a:pos x="T2" y="T3"/>
                </a:cxn>
              </a:cxnLst>
              <a:rect l="T6" t="T7" r="T8" b="T9"/>
              <a:pathLst>
                <a:path w="1043" h="793">
                  <a:moveTo>
                    <a:pt x="0" y="793"/>
                  </a:moveTo>
                  <a:lnTo>
                    <a:pt x="1043" y="0"/>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936" name="Freeform 20"/>
            <p:cNvSpPr>
              <a:spLocks/>
            </p:cNvSpPr>
            <p:nvPr/>
          </p:nvSpPr>
          <p:spPr bwMode="auto">
            <a:xfrm>
              <a:off x="3172" y="1686"/>
              <a:ext cx="1077" cy="610"/>
            </a:xfrm>
            <a:custGeom>
              <a:avLst/>
              <a:gdLst>
                <a:gd name="T0" fmla="*/ 0 w 1077"/>
                <a:gd name="T1" fmla="*/ 0 h 610"/>
                <a:gd name="T2" fmla="*/ 1077 w 1077"/>
                <a:gd name="T3" fmla="*/ 610 h 610"/>
                <a:gd name="T4" fmla="*/ 0 60000 65536"/>
                <a:gd name="T5" fmla="*/ 0 60000 65536"/>
                <a:gd name="T6" fmla="*/ 0 w 1077"/>
                <a:gd name="T7" fmla="*/ 0 h 610"/>
                <a:gd name="T8" fmla="*/ 1077 w 1077"/>
                <a:gd name="T9" fmla="*/ 610 h 610"/>
              </a:gdLst>
              <a:ahLst/>
              <a:cxnLst>
                <a:cxn ang="T4">
                  <a:pos x="T0" y="T1"/>
                </a:cxn>
                <a:cxn ang="T5">
                  <a:pos x="T2" y="T3"/>
                </a:cxn>
              </a:cxnLst>
              <a:rect l="T6" t="T7" r="T8" b="T9"/>
              <a:pathLst>
                <a:path w="1077" h="610">
                  <a:moveTo>
                    <a:pt x="0" y="0"/>
                  </a:moveTo>
                  <a:lnTo>
                    <a:pt x="1077" y="610"/>
                  </a:ln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937" name="Oval 21"/>
            <p:cNvSpPr>
              <a:spLocks noChangeArrowheads="1"/>
            </p:cNvSpPr>
            <p:nvPr/>
          </p:nvSpPr>
          <p:spPr bwMode="auto">
            <a:xfrm>
              <a:off x="4201" y="1400"/>
              <a:ext cx="96" cy="96"/>
            </a:xfrm>
            <a:prstGeom prst="ellipse">
              <a:avLst/>
            </a:prstGeom>
            <a:solidFill>
              <a:srgbClr val="CC9900"/>
            </a:solidFill>
            <a:ln w="9525">
              <a:solidFill>
                <a:srgbClr val="008000"/>
              </a:solidFill>
              <a:round/>
              <a:headEnd/>
              <a:tailEnd/>
            </a:ln>
          </p:spPr>
          <p:txBody>
            <a:bodyPr wrap="none" anchor="ctr"/>
            <a:lstStyle/>
            <a:p>
              <a:endParaRPr lang="en-US"/>
            </a:p>
          </p:txBody>
        </p:sp>
        <p:sp>
          <p:nvSpPr>
            <p:cNvPr id="294938" name="Oval 22"/>
            <p:cNvSpPr>
              <a:spLocks noChangeArrowheads="1"/>
            </p:cNvSpPr>
            <p:nvPr/>
          </p:nvSpPr>
          <p:spPr bwMode="auto">
            <a:xfrm>
              <a:off x="4167" y="2243"/>
              <a:ext cx="96" cy="96"/>
            </a:xfrm>
            <a:prstGeom prst="ellipse">
              <a:avLst/>
            </a:prstGeom>
            <a:solidFill>
              <a:srgbClr val="CC3300"/>
            </a:solidFill>
            <a:ln w="9525">
              <a:solidFill>
                <a:srgbClr val="008000"/>
              </a:solidFill>
              <a:round/>
              <a:headEnd/>
              <a:tailEnd/>
            </a:ln>
          </p:spPr>
          <p:txBody>
            <a:bodyPr wrap="none" anchor="ctr"/>
            <a:lstStyle/>
            <a:p>
              <a:endParaRPr lang="en-US"/>
            </a:p>
          </p:txBody>
        </p:sp>
      </p:grpSp>
      <p:sp>
        <p:nvSpPr>
          <p:cNvPr id="294930" name="Text Box 23"/>
          <p:cNvSpPr txBox="1">
            <a:spLocks noChangeArrowheads="1"/>
          </p:cNvSpPr>
          <p:nvPr/>
        </p:nvSpPr>
        <p:spPr bwMode="auto">
          <a:xfrm rot="-5400000">
            <a:off x="-1226344" y="3304382"/>
            <a:ext cx="4587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Average Score</a:t>
            </a:r>
          </a:p>
        </p:txBody>
      </p:sp>
      <p:sp>
        <p:nvSpPr>
          <p:cNvPr id="294931" name="Text Box 24"/>
          <p:cNvSpPr txBox="1">
            <a:spLocks noChangeArrowheads="1"/>
          </p:cNvSpPr>
          <p:nvPr/>
        </p:nvSpPr>
        <p:spPr bwMode="auto">
          <a:xfrm>
            <a:off x="2906713" y="3048000"/>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FF3300"/>
                </a:solidFill>
                <a:latin typeface="Times New Roman" charset="0"/>
              </a:rPr>
              <a:t>TAU</a:t>
            </a:r>
          </a:p>
        </p:txBody>
      </p:sp>
      <p:sp>
        <p:nvSpPr>
          <p:cNvPr id="294932" name="Text Box 25"/>
          <p:cNvSpPr txBox="1">
            <a:spLocks noChangeArrowheads="1"/>
          </p:cNvSpPr>
          <p:nvPr/>
        </p:nvSpPr>
        <p:spPr bwMode="auto">
          <a:xfrm>
            <a:off x="5075238" y="1719263"/>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8000"/>
                </a:solidFill>
                <a:latin typeface="Times New Roman" charset="0"/>
              </a:rPr>
              <a:t>ACT</a:t>
            </a:r>
          </a:p>
        </p:txBody>
      </p:sp>
      <p:sp>
        <p:nvSpPr>
          <p:cNvPr id="294933" name="Text Box 26"/>
          <p:cNvSpPr txBox="1">
            <a:spLocks noChangeArrowheads="1"/>
          </p:cNvSpPr>
          <p:nvPr/>
        </p:nvSpPr>
        <p:spPr bwMode="auto">
          <a:xfrm>
            <a:off x="1382713" y="3370263"/>
            <a:ext cx="86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74</a:t>
            </a:r>
          </a:p>
        </p:txBody>
      </p:sp>
      <p:sp>
        <p:nvSpPr>
          <p:cNvPr id="294934" name="Text Box 27"/>
          <p:cNvSpPr txBox="1">
            <a:spLocks noChangeArrowheads="1"/>
          </p:cNvSpPr>
          <p:nvPr/>
        </p:nvSpPr>
        <p:spPr bwMode="auto">
          <a:xfrm>
            <a:off x="1382713" y="2130425"/>
            <a:ext cx="86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a:t>78</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solidFill>
                  <a:schemeClr val="bg2"/>
                </a:solidFill>
                <a:effectLst/>
                <a:cs typeface="+mj-cs"/>
              </a:rPr>
              <a:t>One Year ITT Follow Up</a:t>
            </a:r>
            <a:br>
              <a:rPr lang="en-US" dirty="0" smtClean="0">
                <a:solidFill>
                  <a:schemeClr val="bg2"/>
                </a:solidFill>
                <a:effectLst/>
                <a:cs typeface="+mj-cs"/>
              </a:rPr>
            </a:br>
            <a:r>
              <a:rPr lang="en-US" sz="1400" dirty="0" smtClean="0">
                <a:solidFill>
                  <a:schemeClr val="bg2"/>
                </a:solidFill>
                <a:effectLst/>
                <a:cs typeface="+mj-cs"/>
              </a:rPr>
              <a:t>adjusting for time to </a:t>
            </a:r>
            <a:r>
              <a:rPr lang="en-US" sz="1400" dirty="0" err="1" smtClean="0">
                <a:solidFill>
                  <a:schemeClr val="bg2"/>
                </a:solidFill>
                <a:effectLst/>
                <a:cs typeface="+mj-cs"/>
              </a:rPr>
              <a:t>prev</a:t>
            </a:r>
            <a:r>
              <a:rPr lang="en-US" sz="1400" dirty="0" smtClean="0">
                <a:solidFill>
                  <a:schemeClr val="bg2"/>
                </a:solidFill>
                <a:effectLst/>
                <a:cs typeface="+mj-cs"/>
              </a:rPr>
              <a:t> hospitalization and length of hospitalization</a:t>
            </a:r>
            <a:endParaRPr lang="en-US" dirty="0" smtClean="0">
              <a:solidFill>
                <a:schemeClr val="bg2"/>
              </a:solidFill>
              <a:effectLst/>
              <a:cs typeface="+mj-cs"/>
            </a:endParaRPr>
          </a:p>
        </p:txBody>
      </p:sp>
      <p:pic>
        <p:nvPicPr>
          <p:cNvPr id="302083" name="Picture 2" descr="Survival figure.pdf"/>
          <p:cNvPicPr>
            <a:picLocks noChangeAspect="1"/>
          </p:cNvPicPr>
          <p:nvPr/>
        </p:nvPicPr>
        <p:blipFill>
          <a:blip r:embed="rId2">
            <a:extLst>
              <a:ext uri="{28A0092B-C50C-407E-A947-70E740481C1C}">
                <a14:useLocalDpi xmlns:a14="http://schemas.microsoft.com/office/drawing/2010/main" val="0"/>
              </a:ext>
            </a:extLst>
          </a:blip>
          <a:srcRect l="8562" t="20975" r="21745" b="30280"/>
          <a:stretch>
            <a:fillRect/>
          </a:stretch>
        </p:blipFill>
        <p:spPr bwMode="auto">
          <a:xfrm>
            <a:off x="1387475" y="1219200"/>
            <a:ext cx="61563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479425" y="1852956"/>
            <a:ext cx="8229600" cy="4724400"/>
          </a:xfrm>
        </p:spPr>
        <p:txBody>
          <a:bodyPr>
            <a:normAutofit lnSpcReduction="10000"/>
          </a:bodyPr>
          <a:lstStyle/>
          <a:p>
            <a:pPr eaLnBrk="1" hangingPunct="1">
              <a:spcBef>
                <a:spcPct val="0"/>
              </a:spcBef>
              <a:spcAft>
                <a:spcPts val="600"/>
              </a:spcAft>
              <a:buClrTx/>
            </a:pPr>
            <a:r>
              <a:rPr lang="en-US" sz="3200" dirty="0" smtClean="0">
                <a:latin typeface="Times New Roman" charset="0"/>
                <a:ea typeface="ＭＳ Ｐゴシック" charset="0"/>
                <a:cs typeface="ＭＳ Ｐゴシック" charset="0"/>
              </a:rPr>
              <a:t>6 million people in Sierra Leone:                     1 psychologist; 1 retired psychiatrist</a:t>
            </a:r>
          </a:p>
          <a:p>
            <a:pPr eaLnBrk="1" hangingPunct="1">
              <a:spcBef>
                <a:spcPct val="0"/>
              </a:spcBef>
              <a:spcAft>
                <a:spcPts val="600"/>
              </a:spcAft>
              <a:buClrTx/>
            </a:pPr>
            <a:r>
              <a:rPr lang="en-US" sz="3200" dirty="0" smtClean="0">
                <a:latin typeface="Times New Roman" charset="0"/>
                <a:ea typeface="ＭＳ Ｐゴシック" charset="0"/>
                <a:cs typeface="ＭＳ Ｐゴシック" charset="0"/>
              </a:rPr>
              <a:t>2010 </a:t>
            </a:r>
            <a:r>
              <a:rPr lang="en-US" sz="3200" dirty="0" err="1" smtClean="0">
                <a:latin typeface="Times New Roman" charset="0"/>
                <a:ea typeface="ＭＳ Ｐゴシック" charset="0"/>
                <a:cs typeface="ＭＳ Ｐゴシック" charset="0"/>
              </a:rPr>
              <a:t>Beate</a:t>
            </a:r>
            <a:r>
              <a:rPr lang="en-US" sz="3200" dirty="0" smtClean="0">
                <a:latin typeface="Times New Roman" charset="0"/>
                <a:ea typeface="ＭＳ Ｐゴシック" charset="0"/>
                <a:cs typeface="ＭＳ Ｐゴシック" charset="0"/>
              </a:rPr>
              <a:t> Ebert starts a program in Freetown</a:t>
            </a:r>
          </a:p>
          <a:p>
            <a:pPr eaLnBrk="1" hangingPunct="1">
              <a:spcBef>
                <a:spcPct val="0"/>
              </a:spcBef>
              <a:spcAft>
                <a:spcPts val="600"/>
              </a:spcAft>
              <a:buClrTx/>
            </a:pPr>
            <a:r>
              <a:rPr lang="en-US" sz="3200" dirty="0" smtClean="0">
                <a:latin typeface="Times New Roman" charset="0"/>
                <a:ea typeface="ＭＳ Ｐゴシック" charset="0"/>
                <a:cs typeface="ＭＳ Ｐゴシック" charset="0"/>
              </a:rPr>
              <a:t>ABCS brought 5 health workers to World Con (2010, 2012)</a:t>
            </a:r>
          </a:p>
          <a:p>
            <a:pPr eaLnBrk="1" hangingPunct="1">
              <a:spcBef>
                <a:spcPct val="0"/>
              </a:spcBef>
              <a:spcAft>
                <a:spcPts val="600"/>
              </a:spcAft>
              <a:buClrTx/>
            </a:pPr>
            <a:r>
              <a:rPr lang="en-US" sz="3200" dirty="0" smtClean="0">
                <a:latin typeface="Times New Roman" charset="0"/>
                <a:ea typeface="ＭＳ Ｐゴシック" charset="0"/>
                <a:cs typeface="ＭＳ Ｐゴシック" charset="0"/>
              </a:rPr>
              <a:t>ACT trainers flew into Sierra Leone (2011-present)</a:t>
            </a:r>
          </a:p>
          <a:p>
            <a:pPr eaLnBrk="1" hangingPunct="1">
              <a:spcBef>
                <a:spcPct val="0"/>
              </a:spcBef>
              <a:spcAft>
                <a:spcPts val="600"/>
              </a:spcAft>
              <a:buClrTx/>
            </a:pPr>
            <a:r>
              <a:rPr lang="en-US" sz="3200" dirty="0" smtClean="0">
                <a:latin typeface="Times New Roman" charset="0"/>
                <a:ea typeface="ＭＳ Ｐゴシック" charset="0"/>
                <a:cs typeface="ＭＳ Ｐゴシック" charset="0"/>
              </a:rPr>
              <a:t>Work with indigenous workers, in a “train the trainers” model</a:t>
            </a:r>
            <a:endParaRPr lang="en-US" sz="3200" dirty="0">
              <a:latin typeface="Times New Roman" charset="0"/>
              <a:ea typeface="ＭＳ Ｐゴシック" charset="0"/>
              <a:cs typeface="ＭＳ Ｐゴシック" charset="0"/>
            </a:endParaRPr>
          </a:p>
        </p:txBody>
      </p:sp>
      <p:sp>
        <p:nvSpPr>
          <p:cNvPr id="495620" name="Rectangle 4"/>
          <p:cNvSpPr>
            <a:spLocks noChangeArrowheads="1"/>
          </p:cNvSpPr>
          <p:nvPr/>
        </p:nvSpPr>
        <p:spPr bwMode="auto">
          <a:xfrm>
            <a:off x="270934" y="56621"/>
            <a:ext cx="8589963" cy="1736725"/>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srgbClr val="000000"/>
                </a:solidFill>
                <a:latin typeface="Times New Roman" charset="0"/>
                <a:cs typeface="+mn-cs"/>
              </a:rPr>
              <a:t>Reaching the Need: </a:t>
            </a:r>
          </a:p>
          <a:p>
            <a:pPr algn="ctr" fontAlgn="auto">
              <a:spcBef>
                <a:spcPts val="0"/>
              </a:spcBef>
              <a:spcAft>
                <a:spcPts val="0"/>
              </a:spcAft>
            </a:pPr>
            <a:r>
              <a:rPr lang="en-US" sz="4400" dirty="0" smtClean="0">
                <a:solidFill>
                  <a:srgbClr val="000000"/>
                </a:solidFill>
                <a:latin typeface="Times New Roman" charset="0"/>
                <a:cs typeface="+mn-cs"/>
              </a:rPr>
              <a:t>ACT / PROSOCIAL in Sierra Leone</a:t>
            </a:r>
            <a:endParaRPr lang="en-US" sz="2400" i="1" dirty="0">
              <a:solidFill>
                <a:srgbClr val="000000"/>
              </a:solidFill>
              <a:latin typeface="Times New Roman" charset="0"/>
              <a:cs typeface="+mn-cs"/>
            </a:endParaRPr>
          </a:p>
        </p:txBody>
      </p:sp>
    </p:spTree>
    <p:extLst>
      <p:ext uri="{BB962C8B-B14F-4D97-AF65-F5344CB8AC3E}">
        <p14:creationId xmlns:p14="http://schemas.microsoft.com/office/powerpoint/2010/main" val="2736742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211645" y="43519"/>
            <a:ext cx="8589963" cy="1736725"/>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srgbClr val="000000"/>
                </a:solidFill>
                <a:latin typeface="Times New Roman" charset="0"/>
                <a:cs typeface="+mn-cs"/>
              </a:rPr>
              <a:t>Desperate Level of Need</a:t>
            </a:r>
            <a:r>
              <a:rPr lang="en-US" sz="4800" dirty="0">
                <a:solidFill>
                  <a:srgbClr val="000000"/>
                </a:solidFill>
                <a:latin typeface="Times New Roman" charset="0"/>
                <a:cs typeface="+mn-cs"/>
              </a:rPr>
              <a:t/>
            </a:r>
            <a:br>
              <a:rPr lang="en-US" sz="4800" dirty="0">
                <a:solidFill>
                  <a:srgbClr val="000000"/>
                </a:solidFill>
                <a:latin typeface="Times New Roman" charset="0"/>
                <a:cs typeface="+mn-cs"/>
              </a:rPr>
            </a:br>
            <a:endParaRPr lang="en-US" sz="2400" i="1" dirty="0">
              <a:solidFill>
                <a:srgbClr val="000000"/>
              </a:solidFill>
              <a:latin typeface="Times New Roman" charset="0"/>
              <a:cs typeface="+mn-cs"/>
            </a:endParaRPr>
          </a:p>
        </p:txBody>
      </p:sp>
      <p:pic>
        <p:nvPicPr>
          <p:cNvPr id="6" name="Picture 5" descr="Sierra Leon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4233"/>
            <a:ext cx="9144000" cy="5256374"/>
          </a:xfrm>
          <a:prstGeom prst="rect">
            <a:avLst/>
          </a:prstGeom>
        </p:spPr>
      </p:pic>
    </p:spTree>
    <p:extLst>
      <p:ext uri="{BB962C8B-B14F-4D97-AF65-F5344CB8AC3E}">
        <p14:creationId xmlns:p14="http://schemas.microsoft.com/office/powerpoint/2010/main" val="21752830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192404" y="5031"/>
            <a:ext cx="8589963" cy="1736725"/>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srgbClr val="000000"/>
                </a:solidFill>
                <a:latin typeface="Times New Roman" charset="0"/>
                <a:cs typeface="+mn-cs"/>
              </a:rPr>
              <a:t>In 2014 a New Clinic in Bo</a:t>
            </a:r>
            <a:r>
              <a:rPr lang="en-US" sz="4800" dirty="0">
                <a:solidFill>
                  <a:srgbClr val="000000"/>
                </a:solidFill>
                <a:latin typeface="Times New Roman" charset="0"/>
                <a:cs typeface="+mn-cs"/>
              </a:rPr>
              <a:t/>
            </a:r>
            <a:br>
              <a:rPr lang="en-US" sz="4800" dirty="0">
                <a:solidFill>
                  <a:srgbClr val="000000"/>
                </a:solidFill>
                <a:latin typeface="Times New Roman" charset="0"/>
                <a:cs typeface="+mn-cs"/>
              </a:rPr>
            </a:br>
            <a:endParaRPr lang="en-US" sz="2400" i="1" dirty="0">
              <a:solidFill>
                <a:srgbClr val="000000"/>
              </a:solidFill>
              <a:latin typeface="Times New Roman" charset="0"/>
              <a:cs typeface="+mn-cs"/>
            </a:endParaRPr>
          </a:p>
        </p:txBody>
      </p:sp>
      <p:pic>
        <p:nvPicPr>
          <p:cNvPr id="2" name="Picture 1" descr="thoare.sierra.leone (941 of 2292)low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4" y="1158367"/>
            <a:ext cx="8260773" cy="5496167"/>
          </a:xfrm>
          <a:prstGeom prst="rect">
            <a:avLst/>
          </a:prstGeom>
        </p:spPr>
      </p:pic>
    </p:spTree>
    <p:extLst>
      <p:ext uri="{BB962C8B-B14F-4D97-AF65-F5344CB8AC3E}">
        <p14:creationId xmlns:p14="http://schemas.microsoft.com/office/powerpoint/2010/main" val="650508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192404" y="5031"/>
            <a:ext cx="8589963" cy="1736725"/>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srgbClr val="000000"/>
                </a:solidFill>
                <a:latin typeface="Times New Roman" charset="0"/>
                <a:cs typeface="+mn-cs"/>
              </a:rPr>
              <a:t>New Clinic in Bo</a:t>
            </a:r>
            <a:r>
              <a:rPr lang="en-US" sz="4800" dirty="0">
                <a:solidFill>
                  <a:srgbClr val="000000"/>
                </a:solidFill>
                <a:latin typeface="Times New Roman" charset="0"/>
                <a:cs typeface="+mn-cs"/>
              </a:rPr>
              <a:t/>
            </a:r>
            <a:br>
              <a:rPr lang="en-US" sz="4800" dirty="0">
                <a:solidFill>
                  <a:srgbClr val="000000"/>
                </a:solidFill>
                <a:latin typeface="Times New Roman" charset="0"/>
                <a:cs typeface="+mn-cs"/>
              </a:rPr>
            </a:br>
            <a:endParaRPr lang="en-US" sz="2400" i="1" dirty="0">
              <a:solidFill>
                <a:srgbClr val="000000"/>
              </a:solidFill>
              <a:latin typeface="Times New Roman" charset="0"/>
              <a:cs typeface="+mn-cs"/>
            </a:endParaRPr>
          </a:p>
        </p:txBody>
      </p:sp>
      <p:pic>
        <p:nvPicPr>
          <p:cNvPr id="3" name="Picture 2" descr="thoare.sierra.leone (888 of 2292)low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17" y="1273830"/>
            <a:ext cx="8203050" cy="5457763"/>
          </a:xfrm>
          <a:prstGeom prst="rect">
            <a:avLst/>
          </a:prstGeom>
        </p:spPr>
      </p:pic>
    </p:spTree>
    <p:extLst>
      <p:ext uri="{BB962C8B-B14F-4D97-AF65-F5344CB8AC3E}">
        <p14:creationId xmlns:p14="http://schemas.microsoft.com/office/powerpoint/2010/main" val="26122381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64960"/>
            <a:ext cx="8042276" cy="1336956"/>
          </a:xfrm>
        </p:spPr>
        <p:txBody>
          <a:bodyPr>
            <a:normAutofit fontScale="90000"/>
          </a:bodyPr>
          <a:lstStyle/>
          <a:p>
            <a:r>
              <a:rPr lang="en-US" dirty="0" smtClean="0"/>
              <a:t>Now Here Comes Ebola</a:t>
            </a:r>
            <a:br>
              <a:rPr lang="en-US" dirty="0" smtClean="0"/>
            </a:br>
            <a:r>
              <a:rPr lang="en-US" dirty="0" smtClean="0"/>
              <a:t>and the Clinic Director is Named the Bo Ebola Response Director</a:t>
            </a:r>
            <a:endParaRPr lang="en-US" dirty="0"/>
          </a:p>
        </p:txBody>
      </p:sp>
      <p:sp>
        <p:nvSpPr>
          <p:cNvPr id="3" name="Content Placeholder 2"/>
          <p:cNvSpPr>
            <a:spLocks noGrp="1"/>
          </p:cNvSpPr>
          <p:nvPr>
            <p:ph idx="1"/>
          </p:nvPr>
        </p:nvSpPr>
        <p:spPr>
          <a:xfrm>
            <a:off x="533400" y="2105185"/>
            <a:ext cx="8042276" cy="4752815"/>
          </a:xfrm>
        </p:spPr>
        <p:txBody>
          <a:bodyPr>
            <a:noAutofit/>
          </a:bodyPr>
          <a:lstStyle/>
          <a:p>
            <a:r>
              <a:rPr lang="en-US" sz="2800" dirty="0" smtClean="0"/>
              <a:t>The country is isolated; the aid workers leave; </a:t>
            </a:r>
          </a:p>
          <a:p>
            <a:r>
              <a:rPr lang="en-US" sz="2800" dirty="0" smtClean="0"/>
              <a:t>Thousands die</a:t>
            </a:r>
          </a:p>
          <a:p>
            <a:r>
              <a:rPr lang="en-US" sz="2800" dirty="0" smtClean="0"/>
              <a:t>Hannah </a:t>
            </a:r>
            <a:r>
              <a:rPr lang="en-US" sz="2800" dirty="0"/>
              <a:t>is named </a:t>
            </a:r>
            <a:r>
              <a:rPr lang="en-US" sz="2800" dirty="0" smtClean="0"/>
              <a:t>director for </a:t>
            </a:r>
            <a:r>
              <a:rPr lang="en-US" sz="2800" dirty="0"/>
              <a:t>Ebola prevention </a:t>
            </a:r>
            <a:r>
              <a:rPr lang="en-US" sz="2800" dirty="0" smtClean="0"/>
              <a:t>in her district by </a:t>
            </a:r>
            <a:r>
              <a:rPr lang="en-US" sz="2800" dirty="0"/>
              <a:t>the Ministry of Health and </a:t>
            </a:r>
            <a:r>
              <a:rPr lang="en-US" sz="2800" dirty="0" smtClean="0"/>
              <a:t>Sanitation</a:t>
            </a:r>
          </a:p>
          <a:p>
            <a:r>
              <a:rPr lang="en-US" sz="2800" dirty="0" smtClean="0"/>
              <a:t>Her approach: involve the people directly in ACT / PROSOCIAL based workshops</a:t>
            </a:r>
            <a:endParaRPr lang="en-US" dirty="0" smtClean="0"/>
          </a:p>
        </p:txBody>
      </p:sp>
    </p:spTree>
    <p:extLst>
      <p:ext uri="{BB962C8B-B14F-4D97-AF65-F5344CB8AC3E}">
        <p14:creationId xmlns:p14="http://schemas.microsoft.com/office/powerpoint/2010/main" val="276814643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192404" y="5031"/>
            <a:ext cx="8589963" cy="1736725"/>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srgbClr val="000000"/>
                </a:solidFill>
                <a:latin typeface="Times New Roman" charset="0"/>
                <a:cs typeface="+mn-cs"/>
              </a:rPr>
              <a:t>Using the ACT / PROSOCIAL</a:t>
            </a:r>
            <a:r>
              <a:rPr lang="en-US" sz="4800" dirty="0">
                <a:solidFill>
                  <a:srgbClr val="000000"/>
                </a:solidFill>
                <a:latin typeface="Times New Roman" charset="0"/>
                <a:cs typeface="+mn-cs"/>
              </a:rPr>
              <a:t/>
            </a:r>
            <a:br>
              <a:rPr lang="en-US" sz="4800" dirty="0">
                <a:solidFill>
                  <a:srgbClr val="000000"/>
                </a:solidFill>
                <a:latin typeface="Times New Roman" charset="0"/>
                <a:cs typeface="+mn-cs"/>
              </a:rPr>
            </a:br>
            <a:endParaRPr lang="en-US" sz="2400" i="1" dirty="0">
              <a:solidFill>
                <a:srgbClr val="000000"/>
              </a:solidFill>
              <a:latin typeface="Times New Roman" charset="0"/>
              <a:cs typeface="+mn-cs"/>
            </a:endParaRPr>
          </a:p>
        </p:txBody>
      </p:sp>
      <p:pic>
        <p:nvPicPr>
          <p:cNvPr id="2" name="Picture 1" descr="IMG_4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8970"/>
            <a:ext cx="9144000" cy="5143500"/>
          </a:xfrm>
          <a:prstGeom prst="rect">
            <a:avLst/>
          </a:prstGeom>
        </p:spPr>
      </p:pic>
      <p:sp>
        <p:nvSpPr>
          <p:cNvPr id="4" name="TextBox 3"/>
          <p:cNvSpPr txBox="1"/>
          <p:nvPr/>
        </p:nvSpPr>
        <p:spPr>
          <a:xfrm>
            <a:off x="6137688" y="5830864"/>
            <a:ext cx="2828338" cy="461665"/>
          </a:xfrm>
          <a:prstGeom prst="rect">
            <a:avLst/>
          </a:prstGeom>
          <a:noFill/>
        </p:spPr>
        <p:txBody>
          <a:bodyPr wrap="square" rtlCol="0">
            <a:spAutoFit/>
          </a:bodyPr>
          <a:lstStyle/>
          <a:p>
            <a:pPr fontAlgn="auto">
              <a:spcBef>
                <a:spcPts val="0"/>
              </a:spcBef>
              <a:spcAft>
                <a:spcPts val="0"/>
              </a:spcAft>
            </a:pPr>
            <a:r>
              <a:rPr lang="en-US" sz="2400" dirty="0">
                <a:solidFill>
                  <a:prstClr val="white"/>
                </a:solidFill>
                <a:latin typeface="Gotham Medium"/>
                <a:cs typeface="+mn-cs"/>
              </a:rPr>
              <a:t>Hannah </a:t>
            </a:r>
            <a:r>
              <a:rPr lang="en-US" sz="2400" dirty="0" err="1">
                <a:solidFill>
                  <a:prstClr val="white"/>
                </a:solidFill>
                <a:latin typeface="Gotham Medium"/>
                <a:cs typeface="+mn-cs"/>
              </a:rPr>
              <a:t>Bockarie</a:t>
            </a:r>
            <a:endParaRPr lang="en-US" sz="2400" dirty="0">
              <a:solidFill>
                <a:prstClr val="white"/>
              </a:solidFill>
              <a:latin typeface="Gotham Medium"/>
              <a:cs typeface="+mn-cs"/>
            </a:endParaRPr>
          </a:p>
        </p:txBody>
      </p:sp>
    </p:spTree>
    <p:extLst>
      <p:ext uri="{BB962C8B-B14F-4D97-AF65-F5344CB8AC3E}">
        <p14:creationId xmlns:p14="http://schemas.microsoft.com/office/powerpoint/2010/main" val="963565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192404" y="5031"/>
            <a:ext cx="8589963" cy="1736725"/>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srgbClr val="000000"/>
                </a:solidFill>
                <a:latin typeface="Times New Roman" charset="0"/>
                <a:cs typeface="+mn-cs"/>
              </a:rPr>
              <a:t>With An Entire Community</a:t>
            </a:r>
            <a:r>
              <a:rPr lang="en-US" sz="4800" dirty="0">
                <a:solidFill>
                  <a:srgbClr val="000000"/>
                </a:solidFill>
                <a:latin typeface="Times New Roman" charset="0"/>
                <a:cs typeface="+mn-cs"/>
              </a:rPr>
              <a:t/>
            </a:r>
            <a:br>
              <a:rPr lang="en-US" sz="4800" dirty="0">
                <a:solidFill>
                  <a:srgbClr val="000000"/>
                </a:solidFill>
                <a:latin typeface="Times New Roman" charset="0"/>
                <a:cs typeface="+mn-cs"/>
              </a:rPr>
            </a:br>
            <a:endParaRPr lang="en-US" sz="2400" i="1" dirty="0">
              <a:solidFill>
                <a:srgbClr val="000000"/>
              </a:solidFill>
              <a:latin typeface="Times New Roman" charset="0"/>
              <a:cs typeface="+mn-cs"/>
            </a:endParaRPr>
          </a:p>
        </p:txBody>
      </p:sp>
      <p:pic>
        <p:nvPicPr>
          <p:cNvPr id="3" name="Picture 2" descr="IMG_42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1238"/>
            <a:ext cx="9144000" cy="5143500"/>
          </a:xfrm>
          <a:prstGeom prst="rect">
            <a:avLst/>
          </a:prstGeom>
        </p:spPr>
      </p:pic>
    </p:spTree>
    <p:extLst>
      <p:ext uri="{BB962C8B-B14F-4D97-AF65-F5344CB8AC3E}">
        <p14:creationId xmlns:p14="http://schemas.microsoft.com/office/powerpoint/2010/main" val="2407533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74650"/>
            <a:ext cx="8042275" cy="1336675"/>
          </a:xfrm>
        </p:spPr>
        <p:txBody>
          <a:bodyPr rtlCol="0">
            <a:normAutofit fontScale="90000"/>
          </a:bodyPr>
          <a:lstStyle/>
          <a:p>
            <a:pPr eaLnBrk="1" fontAlgn="auto" hangingPunct="1">
              <a:spcAft>
                <a:spcPts val="0"/>
              </a:spcAft>
              <a:defRPr/>
            </a:pPr>
            <a:r>
              <a:rPr lang="en-US" dirty="0" smtClean="0">
                <a:ea typeface="+mj-ea"/>
                <a:cs typeface="+mj-cs"/>
              </a:rPr>
              <a:t>Enemies of Variation: Avoidance</a:t>
            </a:r>
            <a:endParaRPr lang="en-US" dirty="0">
              <a:ea typeface="+mj-ea"/>
              <a:cs typeface="+mj-cs"/>
            </a:endParaRPr>
          </a:p>
        </p:txBody>
      </p:sp>
      <p:pic>
        <p:nvPicPr>
          <p:cNvPr id="163842" name="Content Placeholder 3" descr="1434428832_ef4d4bca08_z.jpg"/>
          <p:cNvPicPr>
            <a:picLocks noGrp="1" noChangeAspect="1"/>
          </p:cNvPicPr>
          <p:nvPr>
            <p:ph idx="1"/>
          </p:nvPr>
        </p:nvPicPr>
        <p:blipFill>
          <a:blip r:embed="rId2">
            <a:extLst>
              <a:ext uri="{28A0092B-C50C-407E-A947-70E740481C1C}">
                <a14:useLocalDpi xmlns:a14="http://schemas.microsoft.com/office/drawing/2010/main" val="0"/>
              </a:ext>
            </a:extLst>
          </a:blip>
          <a:srcRect t="1454" b="1454"/>
          <a:stretch>
            <a:fillRect/>
          </a:stretch>
        </p:blipFill>
        <p:spPr>
          <a:xfrm>
            <a:off x="549275" y="1984375"/>
            <a:ext cx="8042275" cy="4343400"/>
          </a:xfrm>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042276" cy="1336956"/>
          </a:xfrm>
        </p:spPr>
        <p:txBody>
          <a:bodyPr/>
          <a:lstStyle/>
          <a:p>
            <a:r>
              <a:rPr lang="en-US" dirty="0" smtClean="0"/>
              <a:t>Example of Solutions</a:t>
            </a:r>
            <a:endParaRPr lang="en-US" dirty="0"/>
          </a:p>
        </p:txBody>
      </p:sp>
      <p:sp>
        <p:nvSpPr>
          <p:cNvPr id="3" name="Content Placeholder 2"/>
          <p:cNvSpPr>
            <a:spLocks noGrp="1"/>
          </p:cNvSpPr>
          <p:nvPr>
            <p:ph idx="1"/>
          </p:nvPr>
        </p:nvSpPr>
        <p:spPr>
          <a:xfrm>
            <a:off x="549275" y="1289725"/>
            <a:ext cx="8042276" cy="4752815"/>
          </a:xfrm>
        </p:spPr>
        <p:txBody>
          <a:bodyPr>
            <a:noAutofit/>
          </a:bodyPr>
          <a:lstStyle/>
          <a:p>
            <a:r>
              <a:rPr lang="en-US" sz="2800" dirty="0" smtClean="0"/>
              <a:t>Example of their solutions: </a:t>
            </a:r>
          </a:p>
          <a:p>
            <a:r>
              <a:rPr lang="en-US" sz="2800" dirty="0" smtClean="0"/>
              <a:t>You must kiss the body of the dead before burial.</a:t>
            </a:r>
          </a:p>
          <a:p>
            <a:r>
              <a:rPr lang="en-US" sz="2800" dirty="0" smtClean="0"/>
              <a:t>What to do?</a:t>
            </a:r>
          </a:p>
          <a:p>
            <a:r>
              <a:rPr lang="en-US" sz="2800" dirty="0" smtClean="0"/>
              <a:t>Kiss and bury a                                         banana trunk</a:t>
            </a:r>
          </a:p>
          <a:p>
            <a:r>
              <a:rPr lang="en-US" sz="2800" dirty="0" smtClean="0"/>
              <a:t>Bo infection                                                                                    infection increase                                                  slows</a:t>
            </a:r>
            <a:endParaRPr lang="en-US" dirty="0" smtClean="0"/>
          </a:p>
        </p:txBody>
      </p:sp>
      <p:pic>
        <p:nvPicPr>
          <p:cNvPr id="4" name="Picture 3"/>
          <p:cNvPicPr>
            <a:picLocks noChangeAspect="1"/>
          </p:cNvPicPr>
          <p:nvPr/>
        </p:nvPicPr>
        <p:blipFill>
          <a:blip r:embed="rId2"/>
          <a:stretch>
            <a:fillRect/>
          </a:stretch>
        </p:blipFill>
        <p:spPr>
          <a:xfrm>
            <a:off x="4089400" y="2743200"/>
            <a:ext cx="4826000" cy="3619500"/>
          </a:xfrm>
          <a:prstGeom prst="rect">
            <a:avLst/>
          </a:prstGeom>
        </p:spPr>
      </p:pic>
    </p:spTree>
    <p:extLst>
      <p:ext uri="{BB962C8B-B14F-4D97-AF65-F5344CB8AC3E}">
        <p14:creationId xmlns:p14="http://schemas.microsoft.com/office/powerpoint/2010/main" val="462450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851275631"/>
              </p:ext>
            </p:extLst>
          </p:nvPr>
        </p:nvGraphicFramePr>
        <p:xfrm>
          <a:off x="467544" y="764704"/>
          <a:ext cx="8229600" cy="56151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19741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axis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axis Gotham">
      <a:majorFont>
        <a:latin typeface="Gotham Bold"/>
        <a:ea typeface=""/>
        <a:cs typeface=""/>
      </a:majorFont>
      <a:minorFont>
        <a:latin typeface="Gotham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raxis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axis Gotham">
      <a:majorFont>
        <a:latin typeface="Gotham Bold"/>
        <a:ea typeface=""/>
        <a:cs typeface=""/>
      </a:majorFont>
      <a:minorFont>
        <a:latin typeface="Gotham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EP13 Faculty PPT Template.potx</Template>
  <TotalTime>5148</TotalTime>
  <Words>2594</Words>
  <Application>Microsoft Macintosh PowerPoint</Application>
  <PresentationFormat>On-screen Show (4:3)</PresentationFormat>
  <Paragraphs>498</Paragraphs>
  <Slides>91</Slides>
  <Notes>66</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91</vt:i4>
      </vt:variant>
    </vt:vector>
  </HeadingPairs>
  <TitlesOfParts>
    <vt:vector size="101" baseType="lpstr">
      <vt:lpstr>Blank Presentation</vt:lpstr>
      <vt:lpstr>Office Theme</vt:lpstr>
      <vt:lpstr>2_Blank Presentation</vt:lpstr>
      <vt:lpstr>1_Office Theme</vt:lpstr>
      <vt:lpstr>3_Blank Presentation</vt:lpstr>
      <vt:lpstr>PraxisTemplate</vt:lpstr>
      <vt:lpstr>Mountain Top</vt:lpstr>
      <vt:lpstr>1_PraxisTemplate</vt:lpstr>
      <vt:lpstr>Chart</vt:lpstr>
      <vt:lpstr>CorelDRAW</vt:lpstr>
      <vt:lpstr>PowerPoint Presentation</vt:lpstr>
      <vt:lpstr>PowerPoint Presentation</vt:lpstr>
      <vt:lpstr>PowerPoint Presentation</vt:lpstr>
      <vt:lpstr> People are Evolving Systems. A Science of Change Depends on It.</vt:lpstr>
      <vt:lpstr>Variation</vt:lpstr>
      <vt:lpstr>Fitted to Context</vt:lpstr>
      <vt:lpstr>Selected</vt:lpstr>
      <vt:lpstr>And Retained</vt:lpstr>
      <vt:lpstr>Enemies of Variation: Avoidance</vt:lpstr>
      <vt:lpstr>Enemies of Healthy Variation:  Excessive Rule Following</vt:lpstr>
      <vt:lpstr>These are Linked: Our Minds Puts Our Hearts on a Leash</vt:lpstr>
      <vt:lpstr>PowerPoint Presentation</vt:lpstr>
      <vt:lpstr>PowerPoint Presentation</vt:lpstr>
      <vt:lpstr>PowerPoint Presentation</vt:lpstr>
      <vt:lpstr>PowerPoint Presentation</vt:lpstr>
      <vt:lpstr>It is the Conflict Between that and Something that  Happened Far  More Recently</vt:lpstr>
      <vt:lpstr>PowerPoint Presentation</vt:lpstr>
      <vt:lpstr> “Where’s the Apple?”  This is Derived</vt:lpstr>
      <vt:lpstr>PowerPoint Presentation</vt:lpstr>
      <vt:lpstr>PowerPoint Presentation</vt:lpstr>
      <vt:lpstr>PowerPoint Presentation</vt:lpstr>
      <vt:lpstr>PowerPoint Presentation</vt:lpstr>
      <vt:lpstr> We Believe This is the Core of Symbolic Thought, but How Did it Evolve?  My Argument: Cooperation Came First</vt:lpstr>
      <vt:lpstr>Carrying</vt:lpstr>
      <vt:lpstr>Joint Attention and  Social Referencing  </vt:lpstr>
      <vt:lpstr>Understanding of Intentionality</vt:lpstr>
      <vt:lpstr>We Are Physically  Attuned to Intentionality</vt:lpstr>
      <vt:lpstr>Rewarding Cooperation</vt:lpstr>
      <vt:lpstr>Let Me  Show You</vt:lpstr>
      <vt:lpstr> Symbolic Thought Began as a Form of Social Cooperation and only Then Was Internalized And Made Efficient Genetically</vt:lpstr>
      <vt:lpstr>PowerPoint Presentation</vt:lpstr>
      <vt:lpstr>But it Ultimately Extended Even to Perspective Taking Itself</vt:lpstr>
      <vt:lpstr>PowerPoint Presentation</vt:lpstr>
      <vt:lpstr>Contextual Self</vt:lpstr>
      <vt:lpstr>Consciousness is Social, Extending Across Time, Place, and Person</vt:lpstr>
      <vt:lpstr>What Research Tells Us</vt:lpstr>
      <vt:lpstr> The Three Elements of Flexible Connectedness  1. Perspective Taking 2. Empathy 3. Psychological openness</vt:lpstr>
      <vt:lpstr>PowerPoint Presentation</vt:lpstr>
      <vt:lpstr>PowerPoint Presentation</vt:lpstr>
      <vt:lpstr> Three Senses of Self: As Conceptualized; As a Process of Knowing; As the Fromness of Awareness</vt:lpstr>
      <vt:lpstr>PowerPoint Presentation</vt:lpstr>
      <vt:lpstr>PowerPoint Presentation</vt:lpstr>
      <vt:lpstr>Derived Relations Look Like Trained Ones</vt:lpstr>
      <vt:lpstr>PowerPoint Presentation</vt:lpstr>
      <vt:lpstr>PowerPoint Presentation</vt:lpstr>
      <vt:lpstr>PowerPoint Presentation</vt:lpstr>
      <vt:lpstr>PowerPoint Presentation</vt:lpstr>
      <vt:lpstr> The Illusion of Aloneness</vt:lpstr>
      <vt:lpstr>What Can We Do About It?  Learn to Put the Mind on a Leash</vt:lpstr>
      <vt:lpstr>Promoting Emotional Variation</vt:lpstr>
      <vt:lpstr>And Cognitive Flexibility</vt:lpstr>
      <vt:lpstr>PowerPoint Presentation</vt:lpstr>
      <vt:lpstr>To Fit Variation to Context We Need Flexible Attention to the Moment Inside and Out</vt:lpstr>
      <vt:lpstr>PowerPoint Presentation</vt:lpstr>
      <vt:lpstr>Picking the Selection Criterion</vt:lpstr>
      <vt:lpstr>And Retaining Effective Action by Practice</vt:lpstr>
      <vt:lpstr>PowerPoint Presentation</vt:lpstr>
      <vt:lpstr>PowerPoint Presentation</vt:lpstr>
      <vt:lpstr>PowerPoint Presentation</vt:lpstr>
      <vt:lpstr>PowerPoint Presentation</vt:lpstr>
      <vt:lpstr>Correlational and Longitudinal   </vt:lpstr>
      <vt:lpstr>Example</vt:lpstr>
      <vt:lpstr>Controlled Studies on an Amazing Range of Areas </vt:lpstr>
      <vt:lpstr>PowerPoint Presentation</vt:lpstr>
      <vt:lpstr>Pediatric Chronic Pain Wicksell, Melin, Lekander, &amp; Olsson, Pain, 2009</vt:lpstr>
      <vt:lpstr> Pain Interference</vt:lpstr>
      <vt:lpstr>PowerPoint Presentation</vt:lpstr>
      <vt:lpstr>Moderate + Vigorous Exercise</vt:lpstr>
      <vt:lpstr>Post Traumatic Growth</vt:lpstr>
      <vt:lpstr>PowerPoint Presentation</vt:lpstr>
      <vt:lpstr>PowerPoint Presentation</vt:lpstr>
      <vt:lpstr>Experiential Avoidance and MH Stigma  Masuda et al., 2007</vt:lpstr>
      <vt:lpstr>ACT for Mental Health Stigma </vt:lpstr>
      <vt:lpstr>ACT for Shame Luoma et al., JCCP</vt:lpstr>
      <vt:lpstr>Shame Outcomes: Better for TAU </vt:lpstr>
      <vt:lpstr>Quality of Life Outcomes: Better for TAU </vt:lpstr>
      <vt:lpstr>Substance Use Outcomes </vt:lpstr>
      <vt:lpstr>Group ACT for Shame</vt:lpstr>
      <vt:lpstr>Substance Use Outcomes </vt:lpstr>
      <vt:lpstr>Shame Outcomes </vt:lpstr>
      <vt:lpstr>Quality of Life Outcomes </vt:lpstr>
      <vt:lpstr>One Year ITT Follow Up adjusting for time to prev hospitalization and length of hospitalization</vt:lpstr>
      <vt:lpstr>PowerPoint Presentation</vt:lpstr>
      <vt:lpstr>PowerPoint Presentation</vt:lpstr>
      <vt:lpstr>PowerPoint Presentation</vt:lpstr>
      <vt:lpstr>PowerPoint Presentation</vt:lpstr>
      <vt:lpstr>Now Here Comes Ebola and the Clinic Director is Named the Bo Ebola Response Director</vt:lpstr>
      <vt:lpstr>PowerPoint Presentation</vt:lpstr>
      <vt:lpstr>PowerPoint Presentation</vt:lpstr>
      <vt:lpstr>Example of Solutions</vt:lpstr>
      <vt:lpstr>PowerPoint Presentation</vt:lpstr>
    </vt:vector>
  </TitlesOfParts>
  <Company>The Erickson Foundation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Inge Glees</dc:creator>
  <cp:lastModifiedBy>Steven Hayes</cp:lastModifiedBy>
  <cp:revision>318</cp:revision>
  <dcterms:created xsi:type="dcterms:W3CDTF">2005-10-28T22:58:18Z</dcterms:created>
  <dcterms:modified xsi:type="dcterms:W3CDTF">2015-04-21T17:18:53Z</dcterms:modified>
</cp:coreProperties>
</file>